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1" r:id="rId4"/>
  </p:sldMasterIdLst>
  <p:notesMasterIdLst>
    <p:notesMasterId r:id="rId11"/>
  </p:notesMasterIdLst>
  <p:handoutMasterIdLst>
    <p:handoutMasterId r:id="rId12"/>
  </p:handoutMasterIdLst>
  <p:sldIdLst>
    <p:sldId id="262" r:id="rId5"/>
    <p:sldId id="2144327411" r:id="rId6"/>
    <p:sldId id="2144327413" r:id="rId7"/>
    <p:sldId id="2144327410" r:id="rId8"/>
    <p:sldId id="2144327412" r:id="rId9"/>
    <p:sldId id="292" r:id="rId10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Intel (Sudeep)" initials="SKP" lastIdx="4" clrIdx="6">
    <p:extLst>
      <p:ext uri="{19B8F6BF-5375-455C-9EA6-DF929625EA0E}">
        <p15:presenceInfo xmlns:p15="http://schemas.microsoft.com/office/powerpoint/2012/main" userId="Intel (Sudeep)" providerId="None"/>
      </p:ext>
    </p:extLst>
  </p:cmAuthor>
  <p:cmAuthor id="1" name="Richard Burbidge" initials="RB" lastIdx="8" clrIdx="0">
    <p:extLst>
      <p:ext uri="{19B8F6BF-5375-455C-9EA6-DF929625EA0E}">
        <p15:presenceInfo xmlns:p15="http://schemas.microsoft.com/office/powerpoint/2012/main" userId="Richard Burbidge" providerId="None"/>
      </p:ext>
    </p:extLst>
  </p:cmAuthor>
  <p:cmAuthor id="8" name="Lim, Seau S" initials="LS" lastIdx="1" clrIdx="7">
    <p:extLst>
      <p:ext uri="{19B8F6BF-5375-455C-9EA6-DF929625EA0E}">
        <p15:presenceInfo xmlns:p15="http://schemas.microsoft.com/office/powerpoint/2012/main" userId="S::seau.s.lim@intel.com::48f4deef-1898-433c-8a02-a8b86f5a8bca" providerId="AD"/>
      </p:ext>
    </p:extLst>
  </p:cmAuthor>
  <p:cmAuthor id="2" name="Heo, Youn Hyoung" initials="HYH" lastIdx="2" clrIdx="1">
    <p:extLst>
      <p:ext uri="{19B8F6BF-5375-455C-9EA6-DF929625EA0E}">
        <p15:presenceInfo xmlns:p15="http://schemas.microsoft.com/office/powerpoint/2012/main" userId="S::youn.hyoung.heo@intel.com::37c016d6-07b5-48b2-81d7-44cb63f66edc" providerId="AD"/>
      </p:ext>
    </p:extLst>
  </p:cmAuthor>
  <p:cmAuthor id="3" name="Intel_yh" initials="HYH" lastIdx="9" clrIdx="2">
    <p:extLst>
      <p:ext uri="{19B8F6BF-5375-455C-9EA6-DF929625EA0E}">
        <p15:presenceInfo xmlns:p15="http://schemas.microsoft.com/office/powerpoint/2012/main" userId="Intel_yh" providerId="None"/>
      </p:ext>
    </p:extLst>
  </p:cmAuthor>
  <p:cmAuthor id="4" name="Han, Seunghee" initials="HS" lastIdx="2" clrIdx="3">
    <p:extLst>
      <p:ext uri="{19B8F6BF-5375-455C-9EA6-DF929625EA0E}">
        <p15:presenceInfo xmlns:p15="http://schemas.microsoft.com/office/powerpoint/2012/main" userId="S::seunghee.han@intel.com::043235cf-c7c7-47b3-8562-4b72359e071d" providerId="AD"/>
      </p:ext>
    </p:extLst>
  </p:cmAuthor>
  <p:cmAuthor id="5" name="Palat, Sudeep K" initials="PK" lastIdx="1" clrIdx="4">
    <p:extLst>
      <p:ext uri="{19B8F6BF-5375-455C-9EA6-DF929625EA0E}">
        <p15:presenceInfo xmlns:p15="http://schemas.microsoft.com/office/powerpoint/2012/main" userId="S::sudeep.k.palat@intel.com::390027dc-b2b2-4eb5-bbc6-0fe24e5cb745" providerId="AD"/>
      </p:ext>
    </p:extLst>
  </p:cmAuthor>
  <p:cmAuthor id="6" name="Andrey" initials="CA" lastIdx="1" clrIdx="5">
    <p:extLst>
      <p:ext uri="{19B8F6BF-5375-455C-9EA6-DF929625EA0E}">
        <p15:presenceInfo xmlns:p15="http://schemas.microsoft.com/office/powerpoint/2012/main" userId="Andr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FFFFFF"/>
    <a:srgbClr val="525252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257375-3C45-40B3-A3C2-C4B3EA425745}" v="1" dt="2022-03-10T22:21:45.59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306"/>
      </p:cViewPr>
      <p:guideLst>
        <p:guide orient="horz" pos="4032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AD257375-3C45-40B3-A3C2-C4B3EA425745}"/>
    <pc:docChg chg="undo custSel modSld">
      <pc:chgData name="Burbidge, Richard C" userId="a545731e-e488-4b07-a59b-872b3f2f8473" providerId="ADAL" clId="{AD257375-3C45-40B3-A3C2-C4B3EA425745}" dt="2022-03-10T22:23:47.850" v="29" actId="6549"/>
      <pc:docMkLst>
        <pc:docMk/>
      </pc:docMkLst>
      <pc:sldChg chg="modSp mod">
        <pc:chgData name="Burbidge, Richard C" userId="a545731e-e488-4b07-a59b-872b3f2f8473" providerId="ADAL" clId="{AD257375-3C45-40B3-A3C2-C4B3EA425745}" dt="2022-03-10T22:21:48.467" v="5" actId="1076"/>
        <pc:sldMkLst>
          <pc:docMk/>
          <pc:sldMk cId="3102934450" sldId="262"/>
        </pc:sldMkLst>
        <pc:spChg chg="mod">
          <ac:chgData name="Burbidge, Richard C" userId="a545731e-e488-4b07-a59b-872b3f2f8473" providerId="ADAL" clId="{AD257375-3C45-40B3-A3C2-C4B3EA425745}" dt="2022-03-10T22:21:48.467" v="5" actId="1076"/>
          <ac:spMkLst>
            <pc:docMk/>
            <pc:sldMk cId="3102934450" sldId="262"/>
            <ac:spMk id="5" creationId="{679F4BE2-8E4A-4003-B816-9E34781F7E88}"/>
          </ac:spMkLst>
        </pc:spChg>
        <pc:spChg chg="mod">
          <ac:chgData name="Burbidge, Richard C" userId="a545731e-e488-4b07-a59b-872b3f2f8473" providerId="ADAL" clId="{AD257375-3C45-40B3-A3C2-C4B3EA425745}" dt="2022-03-10T22:21:34.357" v="3" actId="5793"/>
          <ac:spMkLst>
            <pc:docMk/>
            <pc:sldMk cId="3102934450" sldId="262"/>
            <ac:spMk id="8" creationId="{334C9B78-912F-4726-BF0E-719B1B86C2B6}"/>
          </ac:spMkLst>
        </pc:spChg>
      </pc:sldChg>
      <pc:sldChg chg="addSp delSp modSp mod delCm chgLayout">
        <pc:chgData name="Burbidge, Richard C" userId="a545731e-e488-4b07-a59b-872b3f2f8473" providerId="ADAL" clId="{AD257375-3C45-40B3-A3C2-C4B3EA425745}" dt="2022-03-10T22:23:00.719" v="19" actId="6264"/>
        <pc:sldMkLst>
          <pc:docMk/>
          <pc:sldMk cId="1426760593" sldId="2144327410"/>
        </pc:sldMkLst>
        <pc:spChg chg="mod ord">
          <ac:chgData name="Burbidge, Richard C" userId="a545731e-e488-4b07-a59b-872b3f2f8473" providerId="ADAL" clId="{AD257375-3C45-40B3-A3C2-C4B3EA425745}" dt="2022-03-10T22:23:00.719" v="19" actId="6264"/>
          <ac:spMkLst>
            <pc:docMk/>
            <pc:sldMk cId="1426760593" sldId="2144327410"/>
            <ac:spMk id="2" creationId="{1EA5847B-D4FF-40EA-B2E0-6DEB65183EAF}"/>
          </ac:spMkLst>
        </pc:spChg>
        <pc:spChg chg="mod ord">
          <ac:chgData name="Burbidge, Richard C" userId="a545731e-e488-4b07-a59b-872b3f2f8473" providerId="ADAL" clId="{AD257375-3C45-40B3-A3C2-C4B3EA425745}" dt="2022-03-10T22:23:00.719" v="19" actId="6264"/>
          <ac:spMkLst>
            <pc:docMk/>
            <pc:sldMk cId="1426760593" sldId="2144327410"/>
            <ac:spMk id="3" creationId="{68627C48-B6E6-4EA0-9240-6B1D1C712233}"/>
          </ac:spMkLst>
        </pc:spChg>
        <pc:spChg chg="add del mod">
          <ac:chgData name="Burbidge, Richard C" userId="a545731e-e488-4b07-a59b-872b3f2f8473" providerId="ADAL" clId="{AD257375-3C45-40B3-A3C2-C4B3EA425745}" dt="2022-03-10T22:22:56.304" v="18" actId="6264"/>
          <ac:spMkLst>
            <pc:docMk/>
            <pc:sldMk cId="1426760593" sldId="2144327410"/>
            <ac:spMk id="4" creationId="{23ECD84C-CF44-4B2D-BA89-EE49A25EACD5}"/>
          </ac:spMkLst>
        </pc:spChg>
        <pc:spChg chg="add del mod">
          <ac:chgData name="Burbidge, Richard C" userId="a545731e-e488-4b07-a59b-872b3f2f8473" providerId="ADAL" clId="{AD257375-3C45-40B3-A3C2-C4B3EA425745}" dt="2022-03-10T22:22:56.304" v="18" actId="6264"/>
          <ac:spMkLst>
            <pc:docMk/>
            <pc:sldMk cId="1426760593" sldId="2144327410"/>
            <ac:spMk id="5" creationId="{B9A37D04-E9E8-4542-8A7E-9858B0338A90}"/>
          </ac:spMkLst>
        </pc:spChg>
        <pc:spChg chg="add del mod">
          <ac:chgData name="Burbidge, Richard C" userId="a545731e-e488-4b07-a59b-872b3f2f8473" providerId="ADAL" clId="{AD257375-3C45-40B3-A3C2-C4B3EA425745}" dt="2022-03-10T22:23:00.719" v="19" actId="6264"/>
          <ac:spMkLst>
            <pc:docMk/>
            <pc:sldMk cId="1426760593" sldId="2144327410"/>
            <ac:spMk id="6" creationId="{3CC4F957-3DB2-4A53-9176-7F1B85FE02E1}"/>
          </ac:spMkLst>
        </pc:spChg>
        <pc:spChg chg="add del mod">
          <ac:chgData name="Burbidge, Richard C" userId="a545731e-e488-4b07-a59b-872b3f2f8473" providerId="ADAL" clId="{AD257375-3C45-40B3-A3C2-C4B3EA425745}" dt="2022-03-10T22:23:00.719" v="19" actId="6264"/>
          <ac:spMkLst>
            <pc:docMk/>
            <pc:sldMk cId="1426760593" sldId="2144327410"/>
            <ac:spMk id="7" creationId="{9133AF40-3BB2-4CA3-9689-530557AA392A}"/>
          </ac:spMkLst>
        </pc:spChg>
      </pc:sldChg>
      <pc:sldChg chg="modSp mod delCm modCm">
        <pc:chgData name="Burbidge, Richard C" userId="a545731e-e488-4b07-a59b-872b3f2f8473" providerId="ADAL" clId="{AD257375-3C45-40B3-A3C2-C4B3EA425745}" dt="2022-03-10T22:23:47.850" v="29" actId="6549"/>
        <pc:sldMkLst>
          <pc:docMk/>
          <pc:sldMk cId="3726905964" sldId="2144327411"/>
        </pc:sldMkLst>
        <pc:spChg chg="mod">
          <ac:chgData name="Burbidge, Richard C" userId="a545731e-e488-4b07-a59b-872b3f2f8473" providerId="ADAL" clId="{AD257375-3C45-40B3-A3C2-C4B3EA425745}" dt="2022-03-10T22:23:47.850" v="29" actId="6549"/>
          <ac:spMkLst>
            <pc:docMk/>
            <pc:sldMk cId="3726905964" sldId="2144327411"/>
            <ac:spMk id="8" creationId="{6FF554A0-4004-467B-A4C2-4338399B761D}"/>
          </ac:spMkLst>
        </pc:spChg>
      </pc:sldChg>
      <pc:sldChg chg="delCm">
        <pc:chgData name="Burbidge, Richard C" userId="a545731e-e488-4b07-a59b-872b3f2f8473" providerId="ADAL" clId="{AD257375-3C45-40B3-A3C2-C4B3EA425745}" dt="2022-03-10T22:22:37.463" v="15" actId="1592"/>
        <pc:sldMkLst>
          <pc:docMk/>
          <pc:sldMk cId="1747367757" sldId="2144327412"/>
        </pc:sldMkLst>
      </pc:sldChg>
      <pc:sldChg chg="delCm">
        <pc:chgData name="Burbidge, Richard C" userId="a545731e-e488-4b07-a59b-872b3f2f8473" providerId="ADAL" clId="{AD257375-3C45-40B3-A3C2-C4B3EA425745}" dt="2022-03-10T22:21:57.936" v="8" actId="1592"/>
        <pc:sldMkLst>
          <pc:docMk/>
          <pc:sldMk cId="2656989741" sldId="214432741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E10B726A-C477-6444-83BF-F1538D69AD12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</p:spPr>
        <p:txBody>
          <a:bodyPr lIns="99075" tIns="49538" rIns="99075" bIns="49538"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</p:spPr>
        <p:txBody>
          <a:bodyPr lIns="99075" tIns="49538" rIns="99075" bIns="4953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192643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046728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6216912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2583792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543300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0034463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798739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73042417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07921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60673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1607542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184558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87828010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790596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6834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261526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03880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6634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256910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328195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898403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377194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646F27A0-CF2B-4D0B-9EC0-83AE57B6AD81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3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10716"/>
            <a:ext cx="9789007" cy="1874852"/>
          </a:xfrm>
        </p:spPr>
        <p:txBody>
          <a:bodyPr/>
          <a:lstStyle/>
          <a:p>
            <a:r>
              <a:rPr lang="en-US" sz="6000"/>
              <a:t>ASN.1 review &amp; Rel-17 UE capability work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34C9B78-912F-4726-BF0E-719B1B86C2B6}"/>
              </a:ext>
            </a:extLst>
          </p:cNvPr>
          <p:cNvSpPr txBox="1">
            <a:spLocks/>
          </p:cNvSpPr>
          <p:nvPr/>
        </p:nvSpPr>
        <p:spPr>
          <a:xfrm>
            <a:off x="345644" y="400372"/>
            <a:ext cx="11433068" cy="109182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3GPP TSG RAN Meeting #95-e						RP-220446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17th – 23rd March 2022</a:t>
            </a: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4918E51-D20B-4836-9FF2-8C9DD92A61F1}"/>
              </a:ext>
            </a:extLst>
          </p:cNvPr>
          <p:cNvSpPr txBox="1">
            <a:spLocks/>
          </p:cNvSpPr>
          <p:nvPr/>
        </p:nvSpPr>
        <p:spPr>
          <a:xfrm>
            <a:off x="1542536" y="3960606"/>
            <a:ext cx="10283651" cy="159366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Agenda Item:		5.2</a:t>
            </a:r>
          </a:p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Source: 			Intel Corporation</a:t>
            </a:r>
          </a:p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Document for:		Discussion</a:t>
            </a:r>
          </a:p>
          <a:p>
            <a:endParaRPr lang="en-GB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3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5847B-D4FF-40EA-B2E0-6DEB65183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ASN.1 </a:t>
            </a:r>
            <a:r>
              <a:rPr lang="en-GB" err="1"/>
              <a:t>adhoc</a:t>
            </a:r>
            <a:r>
              <a:rPr lang="en-GB"/>
              <a:t> schedule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4892081-3DC4-4AFD-82B9-0D479CF31A7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8294744"/>
              </p:ext>
            </p:extLst>
          </p:nvPr>
        </p:nvGraphicFramePr>
        <p:xfrm>
          <a:off x="7657290" y="451954"/>
          <a:ext cx="3840803" cy="3901440"/>
        </p:xfrm>
        <a:graphic>
          <a:graphicData uri="http://schemas.openxmlformats.org/drawingml/2006/table">
            <a:tbl>
              <a:tblPr firstRow="1" firstCol="1" bandRow="1"/>
              <a:tblGrid>
                <a:gridCol w="238155">
                  <a:extLst>
                    <a:ext uri="{9D8B030D-6E8A-4147-A177-3AD203B41FA5}">
                      <a16:colId xmlns:a16="http://schemas.microsoft.com/office/drawing/2014/main" val="1388624461"/>
                    </a:ext>
                  </a:extLst>
                </a:gridCol>
                <a:gridCol w="1104178">
                  <a:extLst>
                    <a:ext uri="{9D8B030D-6E8A-4147-A177-3AD203B41FA5}">
                      <a16:colId xmlns:a16="http://schemas.microsoft.com/office/drawing/2014/main" val="1187424357"/>
                    </a:ext>
                  </a:extLst>
                </a:gridCol>
                <a:gridCol w="145057">
                  <a:extLst>
                    <a:ext uri="{9D8B030D-6E8A-4147-A177-3AD203B41FA5}">
                      <a16:colId xmlns:a16="http://schemas.microsoft.com/office/drawing/2014/main" val="3383587590"/>
                    </a:ext>
                  </a:extLst>
                </a:gridCol>
                <a:gridCol w="1104178">
                  <a:extLst>
                    <a:ext uri="{9D8B030D-6E8A-4147-A177-3AD203B41FA5}">
                      <a16:colId xmlns:a16="http://schemas.microsoft.com/office/drawing/2014/main" val="1965515320"/>
                    </a:ext>
                  </a:extLst>
                </a:gridCol>
                <a:gridCol w="145057">
                  <a:extLst>
                    <a:ext uri="{9D8B030D-6E8A-4147-A177-3AD203B41FA5}">
                      <a16:colId xmlns:a16="http://schemas.microsoft.com/office/drawing/2014/main" val="711061383"/>
                    </a:ext>
                  </a:extLst>
                </a:gridCol>
                <a:gridCol w="1104178">
                  <a:extLst>
                    <a:ext uri="{9D8B030D-6E8A-4147-A177-3AD203B41FA5}">
                      <a16:colId xmlns:a16="http://schemas.microsoft.com/office/drawing/2014/main" val="1968511896"/>
                    </a:ext>
                  </a:extLst>
                </a:gridCol>
              </a:tblGrid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649246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79496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993086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393515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049525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280310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456772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115118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861527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373867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49567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781380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193439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17416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18989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040114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095613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RAN#95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721658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RAN#95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33578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39651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 AdHoc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984050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RAN#95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 AdHoc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270013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RAN#95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 AdHoc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118779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RAN#95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9171487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41779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701864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110322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RAN2#118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961023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60277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473971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C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577708"/>
                  </a:ext>
                </a:extLst>
              </a:tr>
              <a:tr h="1149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Silence period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800">
                        <a:effectLst/>
                        <a:latin typeface="CG Times (WN)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800">
                        <a:effectLst/>
                        <a:latin typeface="CG Times (WN)"/>
                      </a:endParaRPr>
                    </a:p>
                  </a:txBody>
                  <a:tcPr marL="52757" marR="5275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800">
                        <a:effectLst/>
                        <a:latin typeface="CG Times (WN)"/>
                      </a:endParaRPr>
                    </a:p>
                  </a:txBody>
                  <a:tcPr marL="52757" marR="5275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757" marR="52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036738"/>
                  </a:ext>
                </a:extLst>
              </a:tr>
            </a:tbl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173FDE-B606-4220-AFB5-EBB164BB50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7238" y="1619509"/>
            <a:ext cx="6754447" cy="4686689"/>
          </a:xfrm>
        </p:spPr>
        <p:txBody>
          <a:bodyPr>
            <a:normAutofit fontScale="77500" lnSpcReduction="20000"/>
          </a:bodyPr>
          <a:lstStyle/>
          <a:p>
            <a:r>
              <a:rPr lang="en-US"/>
              <a:t>RAN2#117e planned ASN.1 review based on original dates of RAN2#118e in May.</a:t>
            </a:r>
          </a:p>
          <a:p>
            <a:r>
              <a:rPr lang="en-US"/>
              <a:t>Due to shift of RAN2 #118e, there are only two weeks (including China holiday) between ASN.1 review meeting and RAN2 #118e. </a:t>
            </a:r>
          </a:p>
          <a:p>
            <a:pPr lvl="1"/>
            <a:r>
              <a:rPr lang="en-US"/>
              <a:t>There will be issues that require company contribution toward RAN2 #118e. The current schedule is not practical to prepare these contributions.</a:t>
            </a:r>
          </a:p>
          <a:p>
            <a:r>
              <a:rPr lang="en-US"/>
              <a:t>Considerations</a:t>
            </a:r>
          </a:p>
          <a:p>
            <a:pPr lvl="1"/>
            <a:r>
              <a:rPr lang="en-US"/>
              <a:t>Do we need ASN.1 review </a:t>
            </a:r>
            <a:r>
              <a:rPr lang="en-US" err="1"/>
              <a:t>adhoc</a:t>
            </a:r>
            <a:r>
              <a:rPr lang="en-US"/>
              <a:t> meeting?</a:t>
            </a:r>
          </a:p>
          <a:p>
            <a:pPr lvl="2"/>
            <a:r>
              <a:rPr lang="en-US"/>
              <a:t>Need sufficient GTW time to discuss issues. </a:t>
            </a:r>
          </a:p>
          <a:p>
            <a:pPr lvl="2"/>
            <a:r>
              <a:rPr lang="en-US"/>
              <a:t>Traditionally, we have two phases of ASN.1 review with two RAN2 meetings in a quarter. </a:t>
            </a:r>
          </a:p>
          <a:p>
            <a:pPr lvl="1"/>
            <a:r>
              <a:rPr lang="en-US"/>
              <a:t>Date for ASN.1 </a:t>
            </a:r>
            <a:r>
              <a:rPr lang="en-US" err="1"/>
              <a:t>adhoc</a:t>
            </a:r>
            <a:r>
              <a:rPr lang="en-US"/>
              <a:t> meeting</a:t>
            </a:r>
          </a:p>
          <a:p>
            <a:pPr lvl="2"/>
            <a:r>
              <a:rPr lang="en-US"/>
              <a:t>No time to review after ASN.1 </a:t>
            </a:r>
            <a:r>
              <a:rPr lang="en-US" err="1"/>
              <a:t>adhoc</a:t>
            </a:r>
            <a:r>
              <a:rPr lang="en-US"/>
              <a:t> meeting</a:t>
            </a:r>
          </a:p>
          <a:p>
            <a:pPr lvl="2"/>
            <a:r>
              <a:rPr lang="en-US"/>
              <a:t>Prefer to shift it by one week earlier</a:t>
            </a:r>
          </a:p>
          <a:p>
            <a:r>
              <a:rPr lang="en-GB"/>
              <a:t>Proposal 1: ASN.1 </a:t>
            </a:r>
            <a:r>
              <a:rPr lang="en-GB" err="1"/>
              <a:t>adhoc</a:t>
            </a:r>
            <a:r>
              <a:rPr lang="en-GB"/>
              <a:t> meeting is shifted by 1 week earlier. 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554A0-4004-467B-A4C2-4338399B761D}"/>
              </a:ext>
            </a:extLst>
          </p:cNvPr>
          <p:cNvSpPr txBox="1"/>
          <p:nvPr/>
        </p:nvSpPr>
        <p:spPr>
          <a:xfrm>
            <a:off x="7657290" y="4513884"/>
            <a:ext cx="413749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buFont typeface="+mj-lt"/>
              <a:buAutoNum type="alphaU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ASN.1 review phase 1 kick-off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>
              <a:spcBef>
                <a:spcPts val="0"/>
              </a:spcBef>
              <a:buFont typeface="+mj-lt"/>
              <a:buAutoNum type="alphaL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As soon as Rel-17 RRC is available.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buFont typeface="+mj-lt"/>
              <a:buAutoNum type="alphaU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Last day for company comments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>
              <a:spcBef>
                <a:spcPts val="0"/>
              </a:spcBef>
              <a:buFont typeface="+mj-lt"/>
              <a:buAutoNum type="alphaL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RRC rapporteur (moderator) provides consolidated status and proposed conclusion on each item to be used at the RAN2 ASN.1 </a:t>
            </a:r>
            <a:r>
              <a:rPr lang="en-US" sz="800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Adhoc</a:t>
            </a: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.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buFont typeface="+mj-lt"/>
              <a:buAutoNum type="alphaU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ASN.1 review phase 2 kick-off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>
              <a:spcBef>
                <a:spcPts val="0"/>
              </a:spcBef>
              <a:buFont typeface="+mj-lt"/>
              <a:buAutoNum type="alphaL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RRC rapporteur (moderator) provides updated RRC review file, based on RAN2 ASN.1 </a:t>
            </a:r>
            <a:r>
              <a:rPr lang="en-US" sz="800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AdHoc</a:t>
            </a: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agreements.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buFont typeface="+mj-lt"/>
              <a:buAutoNum type="alphaU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RAN2 118e submission . (“D” is removed due to change in RAN2 meeting schedule)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Last day for ASN.1 review comments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marR="0" lvl="1" indent="-285750">
              <a:spcBef>
                <a:spcPts val="0"/>
              </a:spcBef>
              <a:buFont typeface="+mj-lt"/>
              <a:buAutoNum type="alphaLcPeriod"/>
            </a:pPr>
            <a:r>
              <a:rPr lang="en-US" sz="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RRC rapporteur (moderator) provides consolidated status and proposed conclusion on each item to be used at RAN2 #118E</a:t>
            </a:r>
            <a:endParaRPr lang="en-US" sz="105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222BA0-BBCB-44E5-9D92-A4F6E94ADE6B}"/>
              </a:ext>
            </a:extLst>
          </p:cNvPr>
          <p:cNvSpPr txBox="1"/>
          <p:nvPr/>
        </p:nvSpPr>
        <p:spPr>
          <a:xfrm>
            <a:off x="7586749" y="160659"/>
            <a:ext cx="46052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9465" marR="0" indent="-799465">
              <a:spcBef>
                <a:spcPts val="300"/>
              </a:spcBef>
              <a:spcAft>
                <a:spcPts val="0"/>
              </a:spcAft>
            </a:pPr>
            <a:r>
              <a:rPr lang="en-US" sz="11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Copied from [1] and modified with new RAN2 #118 schedule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C6DEFD-77F6-445B-B777-14F7F465652D}"/>
              </a:ext>
            </a:extLst>
          </p:cNvPr>
          <p:cNvSpPr txBox="1"/>
          <p:nvPr/>
        </p:nvSpPr>
        <p:spPr>
          <a:xfrm>
            <a:off x="7717277" y="6330899"/>
            <a:ext cx="349547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i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[1] R2-2203417, “Rel-17 ASN.1 review plan”, Ericsson, discussion</a:t>
            </a:r>
            <a:endParaRPr lang="en-US" sz="700" i="1"/>
          </a:p>
        </p:txBody>
      </p:sp>
    </p:spTree>
    <p:extLst>
      <p:ext uri="{BB962C8B-B14F-4D97-AF65-F5344CB8AC3E}">
        <p14:creationId xmlns:p14="http://schemas.microsoft.com/office/powerpoint/2010/main" val="3726905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A9B6D-66FE-4BE1-906A-EF662107E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UE capability-current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0BF9D-3374-45D4-A95D-C34381B27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6200553" cy="468990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RAN2 #117e</a:t>
            </a:r>
          </a:p>
          <a:p>
            <a:pPr lvl="1"/>
            <a:r>
              <a:rPr lang="en-GB"/>
              <a:t>RAN2 agreed CRs implemented 22 RAN1 features after precluding features having FFS/open aspects.</a:t>
            </a:r>
          </a:p>
          <a:p>
            <a:pPr lvl="1"/>
            <a:r>
              <a:rPr lang="en-GB"/>
              <a:t>RAN1 sent updated version (R2-2203738) after February meeting which is not included in RAN2 agreed CRs for March version of specification. </a:t>
            </a:r>
          </a:p>
          <a:p>
            <a:pPr lvl="1"/>
            <a:r>
              <a:rPr lang="en-GB"/>
              <a:t>66 out 219 are ready for implementation.   </a:t>
            </a:r>
          </a:p>
          <a:p>
            <a:pPr lvl="1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C380A3-4557-4A92-BEA3-8595E7860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23352"/>
              </p:ext>
            </p:extLst>
          </p:nvPr>
        </p:nvGraphicFramePr>
        <p:xfrm>
          <a:off x="7147149" y="1102631"/>
          <a:ext cx="4206651" cy="4882854"/>
        </p:xfrm>
        <a:graphic>
          <a:graphicData uri="http://schemas.openxmlformats.org/drawingml/2006/table">
            <a:tbl>
              <a:tblPr firstRow="1" firstCol="1" bandRow="1"/>
              <a:tblGrid>
                <a:gridCol w="1402217">
                  <a:extLst>
                    <a:ext uri="{9D8B030D-6E8A-4147-A177-3AD203B41FA5}">
                      <a16:colId xmlns:a16="http://schemas.microsoft.com/office/drawing/2014/main" val="7232961"/>
                    </a:ext>
                  </a:extLst>
                </a:gridCol>
                <a:gridCol w="1402217">
                  <a:extLst>
                    <a:ext uri="{9D8B030D-6E8A-4147-A177-3AD203B41FA5}">
                      <a16:colId xmlns:a16="http://schemas.microsoft.com/office/drawing/2014/main" val="11607892"/>
                    </a:ext>
                  </a:extLst>
                </a:gridCol>
                <a:gridCol w="1402217">
                  <a:extLst>
                    <a:ext uri="{9D8B030D-6E8A-4147-A177-3AD203B41FA5}">
                      <a16:colId xmlns:a16="http://schemas.microsoft.com/office/drawing/2014/main" val="1648825932"/>
                    </a:ext>
                  </a:extLst>
                </a:gridCol>
              </a:tblGrid>
              <a:tr h="5059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WI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Ratio of implemented features in agreed RAN2 CRs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Ratio of implementable features from RAN1 LS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310639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feMIMO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7:52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25:67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682330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71G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3:22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21:24 including existing UE cap (23:27)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748169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IIoT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2:23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67037"/>
                  </a:ext>
                </a:extLst>
              </a:tr>
              <a:tr h="5059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NTN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8:8 (if the square bracket of a note is not considered)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386840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Positioning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3:9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8:10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531308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RedCap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288868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UE power saving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4:6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57581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Coverage enhancement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3:15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942711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eIAB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7:9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10:10 including existing UE cap (11:11)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49750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Sidelink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2:13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514051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567531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DSS/LTE_NR_DCenh2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0:3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241981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DL1024QAM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2:2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2:2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50399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Others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94179"/>
                  </a:ext>
                </a:extLst>
              </a:tr>
              <a:tr h="2529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22 out of 181 (12.1% agreed)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88 out of 219 (40%)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339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6989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5847B-D4FF-40EA-B2E0-6DEB65183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GB"/>
              <a:t>UE capability in ASN.1 adhoc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27C48-B6E6-4EA0-9240-6B1D1C712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GB" dirty="0"/>
              <a:t>Similar to Rel-16 ASN.1 review, the already agreed Rel-17 UE capability RRC signalling for the 22 features will be reviewed as a part of Rel-17 ASN.1 review. </a:t>
            </a:r>
          </a:p>
          <a:p>
            <a:r>
              <a:rPr lang="en-GB" dirty="0"/>
              <a:t>Handling of updated RAN1 feature list</a:t>
            </a:r>
          </a:p>
          <a:p>
            <a:pPr lvl="1"/>
            <a:r>
              <a:rPr lang="en-GB" dirty="0"/>
              <a:t>Large portion (66 additional) of RAN1 features are ready to implement according to the latest RAN1 LS on the feature list. </a:t>
            </a:r>
          </a:p>
          <a:p>
            <a:pPr lvl="2"/>
            <a:r>
              <a:rPr lang="en-GB" dirty="0"/>
              <a:t>Approach 1: submit the UE capability CRs for these new RAN1 features to May meeting. </a:t>
            </a:r>
          </a:p>
          <a:p>
            <a:pPr lvl="3"/>
            <a:r>
              <a:rPr lang="en-GB" dirty="0"/>
              <a:t>RAN2 might not have enough time to review in May meeting. UE capability RRC </a:t>
            </a:r>
            <a:r>
              <a:rPr lang="en-GB" dirty="0" err="1"/>
              <a:t>signaling</a:t>
            </a:r>
            <a:r>
              <a:rPr lang="en-GB" dirty="0"/>
              <a:t> should be also frozen in June version of specification. </a:t>
            </a:r>
          </a:p>
          <a:p>
            <a:pPr lvl="2"/>
            <a:r>
              <a:rPr lang="en-GB" dirty="0"/>
              <a:t>Approach 2: conduct initial review on the UE capability CRs for these features in ASN.1 </a:t>
            </a:r>
            <a:r>
              <a:rPr lang="en-GB" dirty="0" err="1"/>
              <a:t>adhoc</a:t>
            </a:r>
            <a:endParaRPr lang="en-GB" dirty="0"/>
          </a:p>
          <a:p>
            <a:r>
              <a:rPr lang="en-GB" dirty="0"/>
              <a:t>Proposal 2: conduct initial review on the UE capability CRs for the new RAN1 features in ASN.1 </a:t>
            </a:r>
            <a:r>
              <a:rPr lang="en-GB" dirty="0" err="1"/>
              <a:t>adhoc</a:t>
            </a:r>
            <a:r>
              <a:rPr lang="en-GB" dirty="0"/>
              <a:t> meeting. </a:t>
            </a:r>
          </a:p>
          <a:p>
            <a:pPr lvl="1"/>
            <a:r>
              <a:rPr lang="en-GB" dirty="0"/>
              <a:t>Intel will provide the updated UE capability CRs (including new RAN1 features on top of March version of spec) by the end of March.  </a:t>
            </a:r>
          </a:p>
          <a:p>
            <a:pPr lvl="1"/>
            <a:r>
              <a:rPr lang="en-GB" dirty="0"/>
              <a:t>RAN2 review this UE capability CRs instead of March version of the  capability part of the spec in ASN.1 </a:t>
            </a:r>
            <a:r>
              <a:rPr lang="en-GB" dirty="0" err="1"/>
              <a:t>adhoc</a:t>
            </a:r>
            <a:r>
              <a:rPr lang="en-GB" dirty="0"/>
              <a:t> meeting. </a:t>
            </a:r>
          </a:p>
        </p:txBody>
      </p:sp>
    </p:spTree>
    <p:extLst>
      <p:ext uri="{BB962C8B-B14F-4D97-AF65-F5344CB8AC3E}">
        <p14:creationId xmlns:p14="http://schemas.microsoft.com/office/powerpoint/2010/main" val="1426760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5847B-D4FF-40EA-B2E0-6DEB65183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Expectation on remaining UE feature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27C48-B6E6-4EA0-9240-6B1D1C712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22" y="1689187"/>
            <a:ext cx="10972800" cy="4689908"/>
          </a:xfrm>
        </p:spPr>
        <p:txBody>
          <a:bodyPr/>
          <a:lstStyle/>
          <a:p>
            <a:r>
              <a:rPr lang="en-GB"/>
              <a:t>RAN1 will provide the updated feature list (i.e. to complete remaining 109 features) in May meeting. </a:t>
            </a:r>
          </a:p>
          <a:p>
            <a:r>
              <a:rPr lang="en-GB"/>
              <a:t>It is necessary to have the clear expectation when this should be provided. </a:t>
            </a:r>
          </a:p>
          <a:p>
            <a:pPr lvl="1"/>
            <a:r>
              <a:rPr lang="en-GB"/>
              <a:t>As usual, RAN2 will be able to implement if RAN1 updated feature list is sent by the end of the first meeting week.</a:t>
            </a:r>
          </a:p>
          <a:p>
            <a:pPr lvl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367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el2021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l2021" id="{171E6044-9C15-40B0-A76A-F0D17006067F}" vid="{EBAD7A7E-D826-4330-8CB6-EDECE736ABA8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96abf3f-64df-478c-af41-3815c6290959">
      <UserInfo>
        <DisplayName>Khoryaev, Alexey</DisplayName>
        <AccountId>21</AccountId>
        <AccountType/>
      </UserInfo>
      <UserInfo>
        <DisplayName>Guo, Yi</DisplayName>
        <AccountId>19</AccountId>
        <AccountType/>
      </UserInfo>
      <UserInfo>
        <DisplayName>Chatterjee, Debdeep</DisplayName>
        <AccountId>23</AccountId>
        <AccountType/>
      </UserInfo>
      <UserInfo>
        <DisplayName>Sirotkin, Sasha</DisplayName>
        <AccountId>13</AccountId>
        <AccountType/>
      </UserInfo>
      <UserInfo>
        <DisplayName>Ruan, Leifeng</DisplayName>
        <AccountId>45</AccountId>
        <AccountType/>
      </UserInfo>
      <UserInfo>
        <DisplayName>Heo, Youn Hyoung</DisplayName>
        <AccountId>15</AccountId>
        <AccountType/>
      </UserInfo>
      <UserInfo>
        <DisplayName>Han, Seunghee</DisplayName>
        <AccountId>12</AccountId>
        <AccountType/>
      </UserInfo>
      <UserInfo>
        <DisplayName>Zhang, Yujian</DisplayName>
        <AccountId>26</AccountId>
        <AccountType/>
      </UserInfo>
      <UserInfo>
        <DisplayName>Davydov, Alexei</DisplayName>
        <AccountId>20</AccountId>
        <AccountType/>
      </UserInfo>
      <UserInfo>
        <DisplayName>Chervyakov, Andrey</DisplayName>
        <AccountId>14</AccountId>
        <AccountType/>
      </UserInfo>
      <UserInfo>
        <DisplayName>Mondal, Bishwarup</DisplayName>
        <AccountId>24</AccountId>
        <AccountType/>
      </UserInfo>
      <UserInfo>
        <DisplayName>Kim, Jiwoo</DisplayName>
        <AccountId>16</AccountId>
        <AccountType/>
      </UserInfo>
      <UserInfo>
        <DisplayName>Lee, Daewon</DisplayName>
        <AccountId>22</AccountId>
        <AccountType/>
      </UserInfo>
      <UserInfo>
        <DisplayName>Palat, Sudeep K</DisplayName>
        <AccountId>18</AccountId>
        <AccountType/>
      </UserInfo>
      <UserInfo>
        <DisplayName>Burbidge, Richard C</DisplayName>
        <AccountId>7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4B8A99-8161-4D52-8DFD-478F5C1B3170}">
  <ds:schemaRefs>
    <ds:schemaRef ds:uri="296abf3f-64df-478c-af41-3815c6290959"/>
    <ds:schemaRef ds:uri="a4b5ee66-8278-4920-9928-ad79bc5dd41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14E331-606F-498C-8C23-E84C3BFA78F4}">
  <ds:schemaRefs>
    <ds:schemaRef ds:uri="296abf3f-64df-478c-af41-3815c6290959"/>
    <ds:schemaRef ds:uri="a4b5ee66-8278-4920-9928-ad79bc5dd4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intel2021</Template>
  <TotalTime>2</TotalTime>
  <Words>995</Words>
  <Application>Microsoft Office PowerPoint</Application>
  <PresentationFormat>Widescreen</PresentationFormat>
  <Paragraphs>285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CG Times (WN)</vt:lpstr>
      <vt:lpstr>Helvetica Neue</vt:lpstr>
      <vt:lpstr>IntelOne Display Light</vt:lpstr>
      <vt:lpstr>IntelOne Display Regular</vt:lpstr>
      <vt:lpstr>Times New Roman</vt:lpstr>
      <vt:lpstr>intel2021</vt:lpstr>
      <vt:lpstr>ASN.1 review &amp; Rel-17 UE capability work</vt:lpstr>
      <vt:lpstr>ASN.1 adhoc schedule</vt:lpstr>
      <vt:lpstr>UE capability-current status</vt:lpstr>
      <vt:lpstr>UE capability in ASN.1 adhoc</vt:lpstr>
      <vt:lpstr>Expectation on remaining UE feature list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Killeen, Kristine</dc:creator>
  <cp:keywords>CTPClassification=CTP_NT</cp:keywords>
  <cp:lastModifiedBy>Richard Burbidge</cp:lastModifiedBy>
  <cp:revision>1</cp:revision>
  <dcterms:modified xsi:type="dcterms:W3CDTF">2022-03-10T22:23:55Z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0x01010072FF044F44F3DD409E3404F670EAECB1</vt:lpwstr>
  </property>
</Properties>
</file>