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22"/>
  </p:notesMasterIdLst>
  <p:handoutMasterIdLst>
    <p:handoutMasterId r:id="rId23"/>
  </p:handoutMasterIdLst>
  <p:sldIdLst>
    <p:sldId id="271" r:id="rId13"/>
    <p:sldId id="277" r:id="rId14"/>
    <p:sldId id="280" r:id="rId15"/>
    <p:sldId id="279" r:id="rId16"/>
    <p:sldId id="278" r:id="rId17"/>
    <p:sldId id="284" r:id="rId18"/>
    <p:sldId id="283" r:id="rId19"/>
    <p:sldId id="281" r:id="rId20"/>
    <p:sldId id="261" r:id="rId21"/>
  </p:sldIdLst>
  <p:sldSz cx="12192000" cy="6858000"/>
  <p:notesSz cx="6858000" cy="9144000"/>
  <p:embeddedFontLst>
    <p:embeddedFont>
      <p:font typeface="Ericsson Hilda" panose="00000500000000000000" pitchFamily="2" charset="0"/>
      <p:regular r:id="rId24"/>
      <p:bold r:id="rId25"/>
      <p:italic r:id="rId26"/>
      <p:boldItalic r:id="rId27"/>
    </p:embeddedFont>
    <p:embeddedFont>
      <p:font typeface="Ericsson Hilda Light" panose="00000400000000000000" pitchFamily="2" charset="0"/>
      <p:regular r:id="rId28"/>
      <p:italic r:id="rId29"/>
    </p:embeddedFont>
    <p:embeddedFont>
      <p:font typeface="Ericsson Technical Icons" panose="000005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80" d="100"/>
          <a:sy n="80" d="100"/>
        </p:scale>
        <p:origin x="53" y="3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1" d="100"/>
          <a:sy n="71" d="100"/>
        </p:scale>
        <p:origin x="307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3.fntdata"/><Relationship Id="rId21" Type="http://schemas.openxmlformats.org/officeDocument/2006/relationships/slide" Target="slides/slide9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font" Target="fonts/font8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01CFCFB9-0972-4F3C-BE4D-301A9BFB95C1}"/>
    <pc:docChg chg="undo custSel modSld modMainMaster">
      <pc:chgData name="Gino Masini" userId="446cd9d3-d73a-4f5c-b87e-4610f52c71cf" providerId="ADAL" clId="{01CFCFB9-0972-4F3C-BE4D-301A9BFB95C1}" dt="2022-03-10T18:05:25.330" v="866" actId="20577"/>
      <pc:docMkLst>
        <pc:docMk/>
      </pc:docMkLst>
      <pc:sldChg chg="modSp mod">
        <pc:chgData name="Gino Masini" userId="446cd9d3-d73a-4f5c-b87e-4610f52c71cf" providerId="ADAL" clId="{01CFCFB9-0972-4F3C-BE4D-301A9BFB95C1}" dt="2022-03-10T17:58:33.106" v="560" actId="6549"/>
        <pc:sldMkLst>
          <pc:docMk/>
          <pc:sldMk cId="950509729" sldId="277"/>
        </pc:sldMkLst>
        <pc:spChg chg="mod">
          <ac:chgData name="Gino Masini" userId="446cd9d3-d73a-4f5c-b87e-4610f52c71cf" providerId="ADAL" clId="{01CFCFB9-0972-4F3C-BE4D-301A9BFB95C1}" dt="2022-03-10T17:58:33.106" v="560" actId="6549"/>
          <ac:spMkLst>
            <pc:docMk/>
            <pc:sldMk cId="950509729" sldId="277"/>
            <ac:spMk id="3" creationId="{E484668E-0816-4414-8A0B-720EEBAFDEC9}"/>
          </ac:spMkLst>
        </pc:spChg>
      </pc:sldChg>
      <pc:sldChg chg="modSp mod">
        <pc:chgData name="Gino Masini" userId="446cd9d3-d73a-4f5c-b87e-4610f52c71cf" providerId="ADAL" clId="{01CFCFB9-0972-4F3C-BE4D-301A9BFB95C1}" dt="2022-03-10T17:41:49.824" v="210" actId="207"/>
        <pc:sldMkLst>
          <pc:docMk/>
          <pc:sldMk cId="3457361065" sldId="278"/>
        </pc:sldMkLst>
        <pc:spChg chg="mod">
          <ac:chgData name="Gino Masini" userId="446cd9d3-d73a-4f5c-b87e-4610f52c71cf" providerId="ADAL" clId="{01CFCFB9-0972-4F3C-BE4D-301A9BFB95C1}" dt="2022-03-10T17:41:49.824" v="210" actId="207"/>
          <ac:spMkLst>
            <pc:docMk/>
            <pc:sldMk cId="3457361065" sldId="278"/>
            <ac:spMk id="3" creationId="{AB910585-F651-4A6F-A389-3887D7889F0F}"/>
          </ac:spMkLst>
        </pc:spChg>
      </pc:sldChg>
      <pc:sldChg chg="modSp mod">
        <pc:chgData name="Gino Masini" userId="446cd9d3-d73a-4f5c-b87e-4610f52c71cf" providerId="ADAL" clId="{01CFCFB9-0972-4F3C-BE4D-301A9BFB95C1}" dt="2022-03-10T18:03:12.881" v="797" actId="20577"/>
        <pc:sldMkLst>
          <pc:docMk/>
          <pc:sldMk cId="2457130803" sldId="279"/>
        </pc:sldMkLst>
        <pc:spChg chg="mod">
          <ac:chgData name="Gino Masini" userId="446cd9d3-d73a-4f5c-b87e-4610f52c71cf" providerId="ADAL" clId="{01CFCFB9-0972-4F3C-BE4D-301A9BFB95C1}" dt="2022-03-10T18:03:12.881" v="797" actId="20577"/>
          <ac:spMkLst>
            <pc:docMk/>
            <pc:sldMk cId="2457130803" sldId="279"/>
            <ac:spMk id="3" creationId="{AB910585-F651-4A6F-A389-3887D7889F0F}"/>
          </ac:spMkLst>
        </pc:spChg>
      </pc:sldChg>
      <pc:sldChg chg="modSp mod">
        <pc:chgData name="Gino Masini" userId="446cd9d3-d73a-4f5c-b87e-4610f52c71cf" providerId="ADAL" clId="{01CFCFB9-0972-4F3C-BE4D-301A9BFB95C1}" dt="2022-03-10T17:40:05.433" v="182" actId="207"/>
        <pc:sldMkLst>
          <pc:docMk/>
          <pc:sldMk cId="3549350137" sldId="280"/>
        </pc:sldMkLst>
        <pc:spChg chg="mod">
          <ac:chgData name="Gino Masini" userId="446cd9d3-d73a-4f5c-b87e-4610f52c71cf" providerId="ADAL" clId="{01CFCFB9-0972-4F3C-BE4D-301A9BFB95C1}" dt="2022-03-10T17:40:05.433" v="182" actId="207"/>
          <ac:spMkLst>
            <pc:docMk/>
            <pc:sldMk cId="3549350137" sldId="280"/>
            <ac:spMk id="3" creationId="{45443EE6-7490-4166-8924-65BFE1AF1635}"/>
          </ac:spMkLst>
        </pc:spChg>
      </pc:sldChg>
      <pc:sldChg chg="modSp mod">
        <pc:chgData name="Gino Masini" userId="446cd9d3-d73a-4f5c-b87e-4610f52c71cf" providerId="ADAL" clId="{01CFCFB9-0972-4F3C-BE4D-301A9BFB95C1}" dt="2022-03-10T18:02:25.149" v="776" actId="20577"/>
        <pc:sldMkLst>
          <pc:docMk/>
          <pc:sldMk cId="2504314326" sldId="281"/>
        </pc:sldMkLst>
        <pc:spChg chg="mod">
          <ac:chgData name="Gino Masini" userId="446cd9d3-d73a-4f5c-b87e-4610f52c71cf" providerId="ADAL" clId="{01CFCFB9-0972-4F3C-BE4D-301A9BFB95C1}" dt="2022-03-10T18:02:25.149" v="776" actId="20577"/>
          <ac:spMkLst>
            <pc:docMk/>
            <pc:sldMk cId="2504314326" sldId="281"/>
            <ac:spMk id="3" creationId="{ADB2955C-2C9C-44B2-9BE5-7789CCF2B34D}"/>
          </ac:spMkLst>
        </pc:spChg>
      </pc:sldChg>
      <pc:sldChg chg="modSp mod">
        <pc:chgData name="Gino Masini" userId="446cd9d3-d73a-4f5c-b87e-4610f52c71cf" providerId="ADAL" clId="{01CFCFB9-0972-4F3C-BE4D-301A9BFB95C1}" dt="2022-03-10T18:01:56.457" v="769" actId="20577"/>
        <pc:sldMkLst>
          <pc:docMk/>
          <pc:sldMk cId="4209524296" sldId="283"/>
        </pc:sldMkLst>
        <pc:spChg chg="mod">
          <ac:chgData name="Gino Masini" userId="446cd9d3-d73a-4f5c-b87e-4610f52c71cf" providerId="ADAL" clId="{01CFCFB9-0972-4F3C-BE4D-301A9BFB95C1}" dt="2022-03-10T18:01:56.457" v="769" actId="20577"/>
          <ac:spMkLst>
            <pc:docMk/>
            <pc:sldMk cId="4209524296" sldId="283"/>
            <ac:spMk id="3" creationId="{5A3A30C1-D0FD-4CEE-A0CE-395EDBDF21A5}"/>
          </ac:spMkLst>
        </pc:spChg>
      </pc:sldChg>
      <pc:sldChg chg="modSp mod">
        <pc:chgData name="Gino Masini" userId="446cd9d3-d73a-4f5c-b87e-4610f52c71cf" providerId="ADAL" clId="{01CFCFB9-0972-4F3C-BE4D-301A9BFB95C1}" dt="2022-03-10T18:05:25.330" v="866" actId="20577"/>
        <pc:sldMkLst>
          <pc:docMk/>
          <pc:sldMk cId="3220864791" sldId="284"/>
        </pc:sldMkLst>
        <pc:spChg chg="mod">
          <ac:chgData name="Gino Masini" userId="446cd9d3-d73a-4f5c-b87e-4610f52c71cf" providerId="ADAL" clId="{01CFCFB9-0972-4F3C-BE4D-301A9BFB95C1}" dt="2022-03-10T18:05:25.330" v="866" actId="20577"/>
          <ac:spMkLst>
            <pc:docMk/>
            <pc:sldMk cId="3220864791" sldId="284"/>
            <ac:spMk id="3" creationId="{0D573A8C-A9EB-4B3C-AB02-0C1BEAEC2ABD}"/>
          </ac:spMkLst>
        </pc:spChg>
      </pc:sldChg>
      <pc:sldMasterChg chg="modSldLayout">
        <pc:chgData name="Gino Masini" userId="446cd9d3-d73a-4f5c-b87e-4610f52c71cf" providerId="ADAL" clId="{01CFCFB9-0972-4F3C-BE4D-301A9BFB95C1}" dt="2022-03-10T17:38:22.650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01CFCFB9-0972-4F3C-BE4D-301A9BFB95C1}" dt="2022-03-10T17:38:22.430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01CFCFB9-0972-4F3C-BE4D-301A9BFB95C1}" dt="2022-03-10T17:38:22.430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36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01CFCFB9-0972-4F3C-BE4D-301A9BFB95C1}" dt="2022-03-10T17:38:22.436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41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01CFCFB9-0972-4F3C-BE4D-301A9BFB95C1}" dt="2022-03-10T17:38:22.441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47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01CFCFB9-0972-4F3C-BE4D-301A9BFB95C1}" dt="2022-03-10T17:38:22.447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52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01CFCFB9-0972-4F3C-BE4D-301A9BFB95C1}" dt="2022-03-10T17:38:22.452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58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01CFCFB9-0972-4F3C-BE4D-301A9BFB95C1}" dt="2022-03-10T17:38:22.458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64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01CFCFB9-0972-4F3C-BE4D-301A9BFB95C1}" dt="2022-03-10T17:38:22.464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69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01CFCFB9-0972-4F3C-BE4D-301A9BFB95C1}" dt="2022-03-10T17:38:22.469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76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01CFCFB9-0972-4F3C-BE4D-301A9BFB95C1}" dt="2022-03-10T17:38:22.476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86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01CFCFB9-0972-4F3C-BE4D-301A9BFB95C1}" dt="2022-03-10T17:38:22.486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73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01CFCFB9-0972-4F3C-BE4D-301A9BFB95C1}" dt="2022-03-10T17:38:22.573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81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01CFCFB9-0972-4F3C-BE4D-301A9BFB95C1}" dt="2022-03-10T17:38:22.581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19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01CFCFB9-0972-4F3C-BE4D-301A9BFB95C1}" dt="2022-03-10T17:38:22.619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25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01CFCFB9-0972-4F3C-BE4D-301A9BFB95C1}" dt="2022-03-10T17:38:22.625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31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01CFCFB9-0972-4F3C-BE4D-301A9BFB95C1}" dt="2022-03-10T17:38:22.631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37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01CFCFB9-0972-4F3C-BE4D-301A9BFB95C1}" dt="2022-03-10T17:38:22.637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50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01CFCFB9-0972-4F3C-BE4D-301A9BFB95C1}" dt="2022-03-10T17:38:22.650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43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01CFCFB9-0972-4F3C-BE4D-301A9BFB95C1}" dt="2022-03-10T17:38:22.543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49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01CFCFB9-0972-4F3C-BE4D-301A9BFB95C1}" dt="2022-03-10T17:38:22.549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57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01CFCFB9-0972-4F3C-BE4D-301A9BFB95C1}" dt="2022-03-10T17:38:22.557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64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01CFCFB9-0972-4F3C-BE4D-301A9BFB95C1}" dt="2022-03-10T17:38:22.564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88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01CFCFB9-0972-4F3C-BE4D-301A9BFB95C1}" dt="2022-03-10T17:38:22.588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94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01CFCFB9-0972-4F3C-BE4D-301A9BFB95C1}" dt="2022-03-10T17:38:22.594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01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01CFCFB9-0972-4F3C-BE4D-301A9BFB95C1}" dt="2022-03-10T17:38:22.601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07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01CFCFB9-0972-4F3C-BE4D-301A9BFB95C1}" dt="2022-03-10T17:38:22.607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43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01CFCFB9-0972-4F3C-BE4D-301A9BFB95C1}" dt="2022-03-10T17:38:22.643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81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01CFCFB9-0972-4F3C-BE4D-301A9BFB95C1}" dt="2022-03-10T17:38:22.481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24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01CFCFB9-0972-4F3C-BE4D-301A9BFB95C1}" dt="2022-03-10T17:38:22.424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36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01CFCFB9-0972-4F3C-BE4D-301A9BFB95C1}" dt="2022-03-10T17:38:22.536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613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01CFCFB9-0972-4F3C-BE4D-301A9BFB95C1}" dt="2022-03-10T17:38:22.613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92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01CFCFB9-0972-4F3C-BE4D-301A9BFB95C1}" dt="2022-03-10T17:38:22.492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498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01CFCFB9-0972-4F3C-BE4D-301A9BFB95C1}" dt="2022-03-10T17:38:22.498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03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01CFCFB9-0972-4F3C-BE4D-301A9BFB95C1}" dt="2022-03-10T17:38:22.503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09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01CFCFB9-0972-4F3C-BE4D-301A9BFB95C1}" dt="2022-03-10T17:38:22.509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14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01CFCFB9-0972-4F3C-BE4D-301A9BFB95C1}" dt="2022-03-10T17:38:22.514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19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01CFCFB9-0972-4F3C-BE4D-301A9BFB95C1}" dt="2022-03-10T17:38:22.519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25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01CFCFB9-0972-4F3C-BE4D-301A9BFB95C1}" dt="2022-03-10T17:38:22.525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01CFCFB9-0972-4F3C-BE4D-301A9BFB95C1}" dt="2022-03-10T17:38:22.531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01CFCFB9-0972-4F3C-BE4D-301A9BFB95C1}" dt="2022-03-10T17:38:22.531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D4EE639-652F-4E21-899F-D03958A7E34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1523435-F27F-4101-A1CD-706DB9FC681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EFB643B-2538-4089-9CA2-12083D38215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F5BCCA9-C91A-4A44-85DE-EC26C3CF951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A6B39D2-96C5-492C-A80C-B5956C10CDE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EAEE21F-3215-4BCC-9246-9BFD6D3C440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0396DE22-A892-44A2-9172-87A39D5D092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418B452C-0BD1-4D4F-9ADB-2AE5F26610B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99974A7-30B9-40CA-B946-7A2FDFC9FD9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0F24E9E-2D22-4BEB-92A4-4E587153EC7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A5BFC5BB-0CD6-4B6F-B7FF-3265283549A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71D876F-0E40-43C1-8077-94C4D067B00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1007CFC8-1452-4400-8E85-791B8C784A8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007005E-FBDF-4741-A967-58E25CF0D8F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8DACC35-C804-47AF-ABBD-A404F727D0A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BEAF8A5-10EA-4F1D-AE11-FF303138FC1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27C3451-B951-47A9-A713-C477B2E9167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A0353A4-B23B-4392-98BB-44E0ADA484C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28FBF6F-B91B-49FD-9DFB-66783FDA7CE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CFAA6F4-13FD-4D13-8E33-3F2E9E498F5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7825A6E-CB03-4DFA-94C0-1618281FC63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FAB6427-1AD8-4111-905D-CAB93BB1A8F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FFFF4B3-0B06-4D03-886F-9280F67F5F8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30F5C2A-C2B6-4F3E-841C-C53501DC436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2490D29-F310-45DA-AAAA-A206EF4BA8D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0C60E7D-BD8A-44E6-8ED6-EAA850110EF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7E103CE-C6D7-4AAC-985E-589ACA73F01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9C692A3-3CDB-448F-854F-84D71A96BB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3D69EF7-C4A5-43B5-ACD5-2BEB1ED896B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2C24CAD-8B2A-499E-AF23-929A40CD16E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1F5D0908-0154-4A57-BE43-79819BB737A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D432EFD-9401-44C9-928A-1AD557D9E44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B834B49-C4F8-4CF0-A388-A7985BEC173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652BAA8-FA41-44AB-8BFD-BA12C2A6409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F166E79-2614-4F2B-BEDF-9792EBE8513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CF9AC89-0F3E-43F2-80B2-FE8C87AF9C4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D81606A-C350-4841-BA01-0ADD11DC5CE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0046E48-6749-4BB7-8325-AB8A84E3C3F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7" y="2756303"/>
            <a:ext cx="8353426" cy="2285611"/>
          </a:xfrm>
        </p:spPr>
        <p:txBody>
          <a:bodyPr/>
          <a:lstStyle/>
          <a:p>
            <a:r>
              <a:rPr lang="en-US" sz="7200" dirty="0"/>
              <a:t>Inclusive Language Review – Status Report to RAN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/>
              <a:t>RP-220309</a:t>
            </a:r>
            <a:endParaRPr lang="en-US" sz="2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4" y="311792"/>
            <a:ext cx="3777996" cy="2027082"/>
          </a:xfrm>
        </p:spPr>
        <p:txBody>
          <a:bodyPr/>
          <a:lstStyle/>
          <a:p>
            <a:pPr algn="l"/>
            <a:r>
              <a:rPr lang="en-US" sz="2000" dirty="0"/>
              <a:t>3GPP TSG RAN #95-e</a:t>
            </a:r>
            <a:br>
              <a:rPr lang="en-US" sz="2000" dirty="0"/>
            </a:br>
            <a:r>
              <a:rPr lang="en-US" sz="2000" dirty="0"/>
              <a:t>17-23 March 2023</a:t>
            </a:r>
            <a:br>
              <a:rPr lang="en-US" sz="2000" dirty="0"/>
            </a:br>
            <a:r>
              <a:rPr lang="en-US" sz="2000" dirty="0"/>
              <a:t>Online</a:t>
            </a:r>
          </a:p>
          <a:p>
            <a:pPr algn="l"/>
            <a:r>
              <a:rPr lang="en-US" sz="2000" dirty="0"/>
              <a:t>Source: Ericsson (coordinator)</a:t>
            </a:r>
            <a:br>
              <a:rPr lang="en-US" sz="2000" dirty="0"/>
            </a:br>
            <a:r>
              <a:rPr lang="en-US" sz="2000" dirty="0"/>
              <a:t>Agenda Item: 5</a:t>
            </a:r>
            <a:br>
              <a:rPr lang="en-US" sz="2000" dirty="0"/>
            </a:br>
            <a:r>
              <a:rPr lang="en-US" sz="2000" dirty="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8C630-F97A-471C-B2D0-38AE09F79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4668E-0816-4414-8A0B-720EEBAFDE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Inclusive language Rapporteur CRs now submitted to RAN for approval</a:t>
            </a:r>
          </a:p>
          <a:p>
            <a:pPr lvl="1"/>
            <a:r>
              <a:rPr lang="en-US" dirty="0"/>
              <a:t>All Rel-17 specifications, including TSs, TRs, GERAN, UTRAN, were impacted</a:t>
            </a:r>
          </a:p>
          <a:p>
            <a:pPr lvl="1"/>
            <a:r>
              <a:rPr lang="en-US" dirty="0"/>
              <a:t>Guidelines: RP-202179, TR 21.801 v. 17.2.0.</a:t>
            </a:r>
          </a:p>
          <a:p>
            <a:pPr lvl="1"/>
            <a:r>
              <a:rPr lang="en-US" dirty="0"/>
              <a:t>Activity also included the alignment of changed terminology across WGs, where appropriate</a:t>
            </a:r>
          </a:p>
          <a:p>
            <a:pPr lvl="1"/>
            <a:r>
              <a:rPr lang="en-US" dirty="0"/>
              <a:t>These CRs address all inclusive language issues identified in specifications under TSG RAN and RAN WG responsibility</a:t>
            </a:r>
          </a:p>
          <a:p>
            <a:r>
              <a:rPr lang="en-US" dirty="0"/>
              <a:t>TSG SA and CT should approve corresponding CRs to their specifications at the June plenary</a:t>
            </a:r>
          </a:p>
        </p:txBody>
      </p:sp>
    </p:spTree>
    <p:extLst>
      <p:ext uri="{BB962C8B-B14F-4D97-AF65-F5344CB8AC3E}">
        <p14:creationId xmlns:p14="http://schemas.microsoft.com/office/powerpoint/2010/main" val="950509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B0093-5FD2-4438-83A3-314DEADD4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in RAN TSG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43EE6-7490-4166-8924-65BFE1AF16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4 CRs submitted to RAN #95-e for approval </a:t>
            </a:r>
            <a:r>
              <a:rPr lang="en-US" dirty="0"/>
              <a:t>(previously submitted to RAN #91-e and postponed):</a:t>
            </a:r>
          </a:p>
          <a:p>
            <a:pPr lvl="1"/>
            <a:r>
              <a:rPr lang="en-US" dirty="0"/>
              <a:t>RP-220311 (CR to TS 25.306)</a:t>
            </a:r>
          </a:p>
          <a:p>
            <a:pPr lvl="1"/>
            <a:r>
              <a:rPr lang="en-US" dirty="0"/>
              <a:t>RP-220312 (CR to TS 25.331)</a:t>
            </a:r>
          </a:p>
          <a:p>
            <a:pPr lvl="1"/>
            <a:r>
              <a:rPr lang="en-US" dirty="0"/>
              <a:t>RP-220313 (CR to TS 44.318)</a:t>
            </a:r>
          </a:p>
          <a:p>
            <a:pPr lvl="1"/>
            <a:r>
              <a:rPr lang="en-US" dirty="0"/>
              <a:t>RP-220314 (CR to TS 45.008)</a:t>
            </a:r>
          </a:p>
        </p:txBody>
      </p:sp>
    </p:spTree>
    <p:extLst>
      <p:ext uri="{BB962C8B-B14F-4D97-AF65-F5344CB8AC3E}">
        <p14:creationId xmlns:p14="http://schemas.microsoft.com/office/powerpoint/2010/main" val="3549350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BFB24-DFDF-4D1E-8637-9D6F82488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in RAN WGs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10585-F651-4A6F-A389-3887D7889F0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RAN1: </a:t>
            </a:r>
            <a:r>
              <a:rPr lang="en-US" dirty="0">
                <a:solidFill>
                  <a:srgbClr val="C00000"/>
                </a:solidFill>
              </a:rPr>
              <a:t>no impact to RAN1 specifications identified at this time</a:t>
            </a:r>
          </a:p>
          <a:p>
            <a:r>
              <a:rPr lang="en-US" dirty="0"/>
              <a:t>RAN2: </a:t>
            </a:r>
            <a:r>
              <a:rPr lang="en-US" dirty="0">
                <a:solidFill>
                  <a:srgbClr val="0070C0"/>
                </a:solidFill>
              </a:rPr>
              <a:t>9 CRs agreed at RAN2 #117-e and submitted to RAN #95-e for approval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R2-2203270 (CR to TS 36.300)</a:t>
            </a:r>
          </a:p>
          <a:p>
            <a:pPr lvl="1"/>
            <a:r>
              <a:rPr lang="en-US" dirty="0"/>
              <a:t>R2-2203791 (CR to TS 36.304)</a:t>
            </a:r>
          </a:p>
          <a:p>
            <a:pPr lvl="1"/>
            <a:r>
              <a:rPr lang="en-US" dirty="0"/>
              <a:t>R2-2203792 (CR to TS 36.306)</a:t>
            </a:r>
          </a:p>
          <a:p>
            <a:pPr lvl="1"/>
            <a:r>
              <a:rPr lang="en-US" dirty="0"/>
              <a:t>R2-2203793 (CR to TS 36.331)</a:t>
            </a:r>
          </a:p>
          <a:p>
            <a:pPr lvl="1"/>
            <a:r>
              <a:rPr lang="en-US" dirty="0"/>
              <a:t>R2-2203939 (CR to TS 37.320)</a:t>
            </a:r>
          </a:p>
          <a:p>
            <a:pPr lvl="1"/>
            <a:r>
              <a:rPr lang="en-US" dirty="0"/>
              <a:t>R2-2203938 (CR to TS 38.300)</a:t>
            </a:r>
          </a:p>
          <a:p>
            <a:pPr lvl="1"/>
            <a:r>
              <a:rPr lang="en-US" dirty="0"/>
              <a:t>R2-2203794 (CR to TS 38.304)</a:t>
            </a:r>
          </a:p>
          <a:p>
            <a:pPr lvl="1"/>
            <a:r>
              <a:rPr lang="en-US" dirty="0"/>
              <a:t>R2-2204102 (CR to TS 38.306)</a:t>
            </a:r>
          </a:p>
          <a:p>
            <a:pPr lvl="1"/>
            <a:r>
              <a:rPr lang="en-US" dirty="0"/>
              <a:t>R2-2203795 (CR to TS 38.331)</a:t>
            </a:r>
          </a:p>
        </p:txBody>
      </p:sp>
    </p:spTree>
    <p:extLst>
      <p:ext uri="{BB962C8B-B14F-4D97-AF65-F5344CB8AC3E}">
        <p14:creationId xmlns:p14="http://schemas.microsoft.com/office/powerpoint/2010/main" val="2457130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BFB24-DFDF-4D1E-8637-9D6F82488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in RAN WGs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10585-F651-4A6F-A389-3887D7889F0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RAN3: </a:t>
            </a:r>
            <a:r>
              <a:rPr lang="en-US" dirty="0">
                <a:solidFill>
                  <a:srgbClr val="0070C0"/>
                </a:solidFill>
              </a:rPr>
              <a:t>6 CRs agreed at RAN3 #115-e submitted to RAN #95-e for approval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R3-221708 (CR to TS 25.402)</a:t>
            </a:r>
          </a:p>
          <a:p>
            <a:pPr lvl="1"/>
            <a:r>
              <a:rPr lang="en-US" dirty="0"/>
              <a:t>R3-221643 (CR to TS 25.467)</a:t>
            </a:r>
          </a:p>
          <a:p>
            <a:pPr lvl="1"/>
            <a:r>
              <a:rPr lang="en-US" dirty="0"/>
              <a:t>R3-221642 (CR to TS 25.484)</a:t>
            </a:r>
          </a:p>
          <a:p>
            <a:pPr lvl="1"/>
            <a:r>
              <a:rPr lang="en-US" dirty="0"/>
              <a:t>R3-222667 (CR to TS 36.413)</a:t>
            </a:r>
          </a:p>
          <a:p>
            <a:pPr lvl="1"/>
            <a:r>
              <a:rPr lang="en-US" dirty="0"/>
              <a:t>R3-221640 (CR to TS 37.460)</a:t>
            </a:r>
          </a:p>
          <a:p>
            <a:pPr lvl="1"/>
            <a:r>
              <a:rPr lang="en-US" dirty="0"/>
              <a:t>R3-221641 (CR to TS 37.462)</a:t>
            </a:r>
          </a:p>
          <a:p>
            <a:r>
              <a:rPr lang="en-US" dirty="0"/>
              <a:t>RAN4: </a:t>
            </a:r>
            <a:r>
              <a:rPr lang="en-US" dirty="0">
                <a:solidFill>
                  <a:srgbClr val="0070C0"/>
                </a:solidFill>
              </a:rPr>
              <a:t>1 CR previously agreed – already approved at RAN #91-e as RP-210169</a:t>
            </a:r>
          </a:p>
          <a:p>
            <a:pPr lvl="1"/>
            <a:r>
              <a:rPr lang="en-US" dirty="0"/>
              <a:t>R4-2103254 (CR to TS 36.133)</a:t>
            </a:r>
          </a:p>
          <a:p>
            <a:r>
              <a:rPr lang="en-US" dirty="0"/>
              <a:t>RAN5: almost all occurrences of non-inclusive terms happen in the core specifications, so </a:t>
            </a:r>
            <a:r>
              <a:rPr lang="en-US" dirty="0">
                <a:solidFill>
                  <a:srgbClr val="C00000"/>
                </a:solidFill>
              </a:rPr>
              <a:t>RAN5 waits for such terms to be addressed in the core specifications first</a:t>
            </a:r>
          </a:p>
          <a:p>
            <a:pPr lvl="1"/>
            <a:r>
              <a:rPr lang="en-US" dirty="0"/>
              <a:t>It is critical that such terms are replaced with the same alternatives in SA, CT and RAN (See RP-210011)</a:t>
            </a:r>
          </a:p>
        </p:txBody>
      </p:sp>
    </p:spTree>
    <p:extLst>
      <p:ext uri="{BB962C8B-B14F-4D97-AF65-F5344CB8AC3E}">
        <p14:creationId xmlns:p14="http://schemas.microsoft.com/office/powerpoint/2010/main" val="3457361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A689E-4671-4738-A670-794CBD2CF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73A8C-A9EB-4B3C-AB02-0C1BEAEC2A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Replacing non-inclusive terms often yields a more technically precise and expressive text</a:t>
            </a:r>
          </a:p>
          <a:p>
            <a:pPr lvl="1"/>
            <a:r>
              <a:rPr lang="en-US" dirty="0"/>
              <a:t>In general, as </a:t>
            </a:r>
            <a:r>
              <a:rPr lang="en-US"/>
              <a:t>a result, </a:t>
            </a:r>
            <a:r>
              <a:rPr lang="en-US" dirty="0"/>
              <a:t>specifications also improved from a technical point of view</a:t>
            </a:r>
          </a:p>
        </p:txBody>
      </p:sp>
    </p:spTree>
    <p:extLst>
      <p:ext uri="{BB962C8B-B14F-4D97-AF65-F5344CB8AC3E}">
        <p14:creationId xmlns:p14="http://schemas.microsoft.com/office/powerpoint/2010/main" val="3220864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8DF62-F6C3-46D5-9E6D-EC57D8025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in other SDOs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A30C1-D0FD-4CEE-A0CE-395EDBDF21A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ITU has not yet reached a conclusion, but it seems they will follow a similar approach to 3GPP</a:t>
            </a:r>
          </a:p>
          <a:p>
            <a:pPr lvl="1"/>
            <a:r>
              <a:rPr lang="en-US" dirty="0"/>
              <a:t>Discussion on “master/slave” in the scope of clock terminology is also expected (e.g. Rec. ITU-T G.810)</a:t>
            </a:r>
          </a:p>
          <a:p>
            <a:pPr lvl="2"/>
            <a:r>
              <a:rPr lang="en-US" dirty="0"/>
              <a:t>(Fun fact: a “secondary clock” is not the same thing as a “slave clock”)</a:t>
            </a:r>
          </a:p>
          <a:p>
            <a:pPr lvl="1"/>
            <a:r>
              <a:rPr lang="en-US" dirty="0"/>
              <a:t>For applications concerning IEEE 1588, ITU will wait for P1588g results</a:t>
            </a:r>
          </a:p>
          <a:p>
            <a:r>
              <a:rPr lang="en-US" dirty="0"/>
              <a:t>IEEE 1588 work is still in progress</a:t>
            </a:r>
          </a:p>
          <a:p>
            <a:pPr lvl="1"/>
            <a:r>
              <a:rPr lang="en-US" dirty="0"/>
              <a:t>“Time transmitter” / “time receiver” for clock terminology might be adopted</a:t>
            </a:r>
          </a:p>
          <a:p>
            <a:pPr lvl="2"/>
            <a:r>
              <a:rPr lang="en-US" dirty="0"/>
              <a:t>Note: IEEE 1588 typically refers to time references while 3GPP RAN typically refers to frequency references, so their discussions do not seem relevant to us</a:t>
            </a:r>
          </a:p>
          <a:p>
            <a:r>
              <a:rPr lang="en-US" dirty="0"/>
              <a:t>We may receive liaisons as they progress – minor alignments on our part might be needed (e.g. references, etc.)</a:t>
            </a:r>
          </a:p>
        </p:txBody>
      </p:sp>
    </p:spTree>
    <p:extLst>
      <p:ext uri="{BB962C8B-B14F-4D97-AF65-F5344CB8AC3E}">
        <p14:creationId xmlns:p14="http://schemas.microsoft.com/office/powerpoint/2010/main" val="4209524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5FE62-1A4E-4C4D-834E-346DD6264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955C-2C9C-44B2-9BE5-7789CCF2B3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/>
              <a:t>Approve the inclusive language CRs submitted to RAN #91-e:</a:t>
            </a:r>
          </a:p>
          <a:p>
            <a:pPr lvl="1"/>
            <a:r>
              <a:rPr lang="en-US" b="1" dirty="0"/>
              <a:t>4 GERAN and UTRAN CRs</a:t>
            </a:r>
          </a:p>
          <a:p>
            <a:pPr lvl="1"/>
            <a:r>
              <a:rPr lang="en-US" b="1" dirty="0"/>
              <a:t>9 E-UTRAN and NR CRs from RAN2</a:t>
            </a:r>
          </a:p>
          <a:p>
            <a:pPr lvl="1"/>
            <a:r>
              <a:rPr lang="en-US" b="1" dirty="0"/>
              <a:t>6 UTRAN and E-UTRAN CRs from RAN3</a:t>
            </a:r>
          </a:p>
          <a:p>
            <a:r>
              <a:rPr lang="en-US" b="1" dirty="0"/>
              <a:t>It is now possible to start the review in RAN5</a:t>
            </a:r>
          </a:p>
          <a:p>
            <a:pPr lvl="1"/>
            <a:r>
              <a:rPr lang="en-US" b="1" dirty="0"/>
              <a:t>Then this activity can be fully closed in RAN</a:t>
            </a:r>
          </a:p>
          <a:p>
            <a:endParaRPr lang="en-US" b="1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Heartfelt thanks should go to all Specification Rapporteurs for their cooperation and patient checking!</a:t>
            </a:r>
          </a:p>
        </p:txBody>
      </p:sp>
    </p:spTree>
    <p:extLst>
      <p:ext uri="{BB962C8B-B14F-4D97-AF65-F5344CB8AC3E}">
        <p14:creationId xmlns:p14="http://schemas.microsoft.com/office/powerpoint/2010/main" val="2504314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B9AEDDE3-EA02-4A8F-B8F8-0606A0AA45FC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07958A4E-FAB1-42E4-B6B5-29B01F63F87B}">
  <ds:schemaRefs/>
</ds:datastoreItem>
</file>

<file path=customXml/itemProps7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686</TotalTime>
  <Words>670</Words>
  <Application>Microsoft Office PowerPoint</Application>
  <PresentationFormat>Widescreen</PresentationFormat>
  <Paragraphs>65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Ericsson Hilda Light</vt:lpstr>
      <vt:lpstr>Ericsson Hilda</vt:lpstr>
      <vt:lpstr>Ericsson Technical Icons</vt:lpstr>
      <vt:lpstr>Arial</vt:lpstr>
      <vt:lpstr>PresentationTemplate2017</vt:lpstr>
      <vt:lpstr>Inclusive Language Review – Status Report to RAN</vt:lpstr>
      <vt:lpstr>Summary</vt:lpstr>
      <vt:lpstr>Status in RAN TSG</vt:lpstr>
      <vt:lpstr>Status in RAN WGs (1)</vt:lpstr>
      <vt:lpstr>Status in RAN WGs (2)</vt:lpstr>
      <vt:lpstr>Additional Observations</vt:lpstr>
      <vt:lpstr>Status in other SDOs</vt:lpstr>
      <vt:lpstr>Proposals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/>
  <cp:keywords/>
  <dc:description> 
Rev </dc:description>
  <cp:lastModifiedBy>R3-222797</cp:lastModifiedBy>
  <cp:revision>362</cp:revision>
  <dcterms:created xsi:type="dcterms:W3CDTF">2019-04-23T15:12:54Z</dcterms:created>
  <dcterms:modified xsi:type="dcterms:W3CDTF">2022-03-10T18:05:28Z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