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0"/>
  </p:notesMasterIdLst>
  <p:sldIdLst>
    <p:sldId id="595" r:id="rId2"/>
    <p:sldId id="671" r:id="rId3"/>
    <p:sldId id="718" r:id="rId4"/>
    <p:sldId id="719" r:id="rId5"/>
    <p:sldId id="720" r:id="rId6"/>
    <p:sldId id="721" r:id="rId7"/>
    <p:sldId id="722" r:id="rId8"/>
    <p:sldId id="723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Mary-Luc Champel" initials="MC" lastIdx="1" clrIdx="0">
    <p:extLst>
      <p:ext uri="{19B8F6BF-5375-455C-9EA6-DF929625EA0E}">
        <p15:presenceInfo xmlns:p15="http://schemas.microsoft.com/office/powerpoint/2012/main" userId="58b50b414dcfee8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0AC2E"/>
    <a:srgbClr val="FF6700"/>
    <a:srgbClr val="E88134"/>
    <a:srgbClr val="5380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5320" autoAdjust="0"/>
  </p:normalViewPr>
  <p:slideViewPr>
    <p:cSldViewPr snapToGrid="0">
      <p:cViewPr varScale="1">
        <p:scale>
          <a:sx n="79" d="100"/>
          <a:sy n="79" d="100"/>
        </p:scale>
        <p:origin x="80" y="1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FD3DE37-79BB-4896-9BB5-53AB977D136D}" type="datetimeFigureOut">
              <a:rPr lang="en-US" smtClean="0"/>
              <a:t>3/11/2022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6CCCA36-1B41-459C-B9D9-F4E1156B1456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3997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267478" y="1473144"/>
            <a:ext cx="10058400" cy="1832924"/>
          </a:xfrm>
        </p:spPr>
        <p:txBody>
          <a:bodyPr anchor="b">
            <a:normAutofit/>
          </a:bodyPr>
          <a:lstStyle>
            <a:lvl1pPr algn="ctr">
              <a:lnSpc>
                <a:spcPct val="85000"/>
              </a:lnSpc>
              <a:defRPr sz="54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402541" y="3691783"/>
            <a:ext cx="7404847" cy="1570498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pic>
        <p:nvPicPr>
          <p:cNvPr id="11" name="图片 10">
            <a:extLst>
              <a:ext uri="{FF2B5EF4-FFF2-40B4-BE49-F238E27FC236}">
                <a16:creationId xmlns:a16="http://schemas.microsoft.com/office/drawing/2014/main" id="{668B479B-CEB8-4C8F-AEC5-BBD6D37388CF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1380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855377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标题+正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标题文本"/>
          <p:cNvSpPr txBox="1">
            <a:spLocks noGrp="1"/>
          </p:cNvSpPr>
          <p:nvPr>
            <p:ph type="title"/>
          </p:nvPr>
        </p:nvSpPr>
        <p:spPr>
          <a:xfrm>
            <a:off x="3321050" y="570862"/>
            <a:ext cx="5549900" cy="733511"/>
          </a:xfrm>
          <a:prstGeom prst="rect">
            <a:avLst/>
          </a:prstGeom>
        </p:spPr>
        <p:txBody>
          <a:bodyPr/>
          <a:lstStyle>
            <a:lvl1pPr>
              <a:defRPr sz="2560"/>
            </a:lvl1pPr>
          </a:lstStyle>
          <a:p>
            <a:r>
              <a:t>标题文本</a:t>
            </a:r>
          </a:p>
        </p:txBody>
      </p:sp>
      <p:sp>
        <p:nvSpPr>
          <p:cNvPr id="23" name="正文级别 1…"/>
          <p:cNvSpPr txBox="1">
            <a:spLocks noGrp="1"/>
          </p:cNvSpPr>
          <p:nvPr>
            <p:ph type="body" sz="quarter" idx="1"/>
          </p:nvPr>
        </p:nvSpPr>
        <p:spPr>
          <a:xfrm>
            <a:off x="3321050" y="2601129"/>
            <a:ext cx="5549900" cy="2593360"/>
          </a:xfrm>
          <a:prstGeom prst="rect">
            <a:avLst/>
          </a:prstGeom>
        </p:spPr>
        <p:txBody>
          <a:bodyPr anchor="t"/>
          <a:lstStyle>
            <a:lvl1pPr>
              <a:spcBef>
                <a:spcPts val="640"/>
              </a:spcBef>
              <a:buClrTx/>
            </a:lvl1pPr>
            <a:lvl2pPr>
              <a:spcBef>
                <a:spcPts val="640"/>
              </a:spcBef>
              <a:buClrTx/>
            </a:lvl2pPr>
            <a:lvl3pPr>
              <a:spcBef>
                <a:spcPts val="640"/>
              </a:spcBef>
              <a:buClrTx/>
            </a:lvl3pPr>
            <a:lvl4pPr>
              <a:spcBef>
                <a:spcPts val="640"/>
              </a:spcBef>
              <a:buClrTx/>
            </a:lvl4pPr>
            <a:lvl5pPr>
              <a:spcBef>
                <a:spcPts val="640"/>
              </a:spcBef>
              <a:buClrTx/>
            </a:lvl5pPr>
          </a:lstStyle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2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134085751"/>
      </p:ext>
    </p:extLst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111095"/>
            <a:ext cx="10058400" cy="811851"/>
          </a:xfrm>
        </p:spPr>
        <p:txBody>
          <a:bodyPr/>
          <a:lstStyle>
            <a:lvl1pPr marL="0">
              <a:defRPr/>
            </a:lvl1pPr>
          </a:lstStyle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97280" y="1222049"/>
            <a:ext cx="10058400" cy="504428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9"/>
          <p:cNvCxnSpPr/>
          <p:nvPr userDrawn="1"/>
        </p:nvCxnSpPr>
        <p:spPr>
          <a:xfrm>
            <a:off x="0" y="922946"/>
            <a:ext cx="12192000" cy="0"/>
          </a:xfrm>
          <a:prstGeom prst="line">
            <a:avLst/>
          </a:prstGeom>
          <a:ln w="38100">
            <a:solidFill>
              <a:schemeClr val="accent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Slide Number Placeholder 6">
            <a:extLst>
              <a:ext uri="{FF2B5EF4-FFF2-40B4-BE49-F238E27FC236}">
                <a16:creationId xmlns:a16="http://schemas.microsoft.com/office/drawing/2014/main" id="{C60C31C4-2604-440C-909F-497026ED8C96}"/>
              </a:ext>
            </a:extLst>
          </p:cNvPr>
          <p:cNvSpPr txBox="1">
            <a:spLocks/>
          </p:cNvSpPr>
          <p:nvPr userDrawn="1"/>
        </p:nvSpPr>
        <p:spPr>
          <a:xfrm>
            <a:off x="9900457" y="6464882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34661508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Slide Number Placeholder 6">
            <a:extLst>
              <a:ext uri="{FF2B5EF4-FFF2-40B4-BE49-F238E27FC236}">
                <a16:creationId xmlns:a16="http://schemas.microsoft.com/office/drawing/2014/main" id="{6C83D193-4582-48AB-9D3E-143C0429C48B}"/>
              </a:ext>
            </a:extLst>
          </p:cNvPr>
          <p:cNvSpPr txBox="1">
            <a:spLocks/>
          </p:cNvSpPr>
          <p:nvPr userDrawn="1"/>
        </p:nvSpPr>
        <p:spPr>
          <a:xfrm>
            <a:off x="9936191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defPPr>
              <a:defRPr lang="zh-CN"/>
            </a:defPPr>
            <a:lvl1pPr marL="0" algn="r" defTabSz="914400" rtl="0" eaLnBrk="1" latinLnBrk="0" hangingPunct="1">
              <a:defRPr sz="105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511C5545-0BFC-4754-929C-A08561083B5E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6176137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187865"/>
            <a:ext cx="4937760" cy="4681229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187866"/>
            <a:ext cx="4937760" cy="468123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18786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4678299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434353"/>
            <a:ext cx="4937760" cy="753035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339788"/>
            <a:ext cx="4937760" cy="362074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98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6449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7438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1746476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  <a:prstGeom prst="rect">
            <a:avLst/>
          </a:prstGeo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01602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/>
          <a:lstStyle/>
          <a:p>
            <a:endParaRPr lang="zh-CN" alt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2156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75397" y="133840"/>
            <a:ext cx="10058400" cy="728738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zh-CN" altLang="en-US" dirty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135739"/>
            <a:ext cx="10058400" cy="4733356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1DE8E9BB-3773-4906-A3E7-88733CC8E239}" type="datetimeFigureOut">
              <a:rPr lang="zh-CN" altLang="en-US" smtClean="0"/>
              <a:t>2022/3/11</a:t>
            </a:fld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511C5545-0BFC-4754-929C-A08561083B5E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>
            <a:extLst>
              <a:ext uri="{FF2B5EF4-FFF2-40B4-BE49-F238E27FC236}">
                <a16:creationId xmlns:a16="http://schemas.microsoft.com/office/drawing/2014/main" id="{FACC168D-EEA7-4D55-9D9D-2F9938A4843C}"/>
              </a:ext>
            </a:extLst>
          </p:cNvPr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11282957" y="108027"/>
            <a:ext cx="743833" cy="7545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0754611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Wingdings" panose="05000000000000000000" pitchFamily="2" charset="2"/>
        <a:buChar char="n"/>
        <a:defRPr sz="24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anose="020F0502020204030204" pitchFamily="34" charset="0"/>
        <a:buChar char="●"/>
        <a:defRPr sz="20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宋体" panose="02010600030101010101" pitchFamily="2" charset="-122"/>
        <a:buChar char="－"/>
        <a:defRPr sz="18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600" kern="1200">
          <a:solidFill>
            <a:schemeClr val="tx1">
              <a:lumMod val="75000"/>
              <a:lumOff val="25000"/>
            </a:schemeClr>
          </a:solidFill>
          <a:latin typeface="Arial Unicode MS" panose="020B0604020202020204" pitchFamily="34" charset="-122"/>
          <a:ea typeface="Arial Unicode MS" panose="020B0604020202020204" pitchFamily="34" charset="-122"/>
          <a:cs typeface="Arial Unicode MS" panose="020B0604020202020204" pitchFamily="34" charset="-122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80147" y="2422786"/>
            <a:ext cx="10813306" cy="957232"/>
          </a:xfrm>
        </p:spPr>
        <p:txBody>
          <a:bodyPr>
            <a:normAutofit/>
          </a:bodyPr>
          <a:lstStyle/>
          <a:p>
            <a:r>
              <a:rPr lang="en-US" altLang="zh-CN" sz="4800" dirty="0" smtClean="0"/>
              <a:t>Brief views on Rel-18 package</a:t>
            </a:r>
            <a:endParaRPr lang="zh-CN" altLang="en-US" sz="4800" dirty="0"/>
          </a:p>
        </p:txBody>
      </p:sp>
      <p:sp>
        <p:nvSpPr>
          <p:cNvPr id="3" name="文本框 2"/>
          <p:cNvSpPr txBox="1"/>
          <p:nvPr/>
        </p:nvSpPr>
        <p:spPr>
          <a:xfrm>
            <a:off x="2898360" y="3939467"/>
            <a:ext cx="465960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600" dirty="0" smtClean="0"/>
              <a:t>Xiaomi</a:t>
            </a:r>
            <a:endParaRPr lang="zh-CN" altLang="en-US" sz="3600" dirty="0"/>
          </a:p>
        </p:txBody>
      </p:sp>
      <p:sp>
        <p:nvSpPr>
          <p:cNvPr id="4" name="副标题 2"/>
          <p:cNvSpPr txBox="1">
            <a:spLocks/>
          </p:cNvSpPr>
          <p:nvPr/>
        </p:nvSpPr>
        <p:spPr>
          <a:xfrm>
            <a:off x="644588" y="646986"/>
            <a:ext cx="10776786" cy="89318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marL="0" indent="0" algn="ctr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GB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3GPP </a:t>
            </a:r>
            <a:r>
              <a:rPr lang="en-GB" altLang="zh-CN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TSG-RAN Meeting #95-e                                             </a:t>
            </a:r>
            <a:r>
              <a:rPr lang="en-GB" altLang="zh-CN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        RP-220212</a:t>
            </a:r>
            <a:endParaRPr lang="en-GB" altLang="zh-CN" sz="2800" b="1" dirty="0" smtClean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l"/>
            <a:r>
              <a:rPr lang="en-US" altLang="zh-CN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Electronic </a:t>
            </a:r>
            <a:r>
              <a:rPr lang="en-US" altLang="zh-CN" sz="2800" b="1" dirty="0">
                <a:latin typeface="Calibri" panose="020F0502020204030204" pitchFamily="34" charset="0"/>
                <a:cs typeface="Calibri" panose="020F0502020204030204" pitchFamily="34" charset="0"/>
              </a:rPr>
              <a:t>Meeting, March 17 </a:t>
            </a:r>
            <a:r>
              <a:rPr lang="en-US" altLang="zh-CN" sz="2800" b="1" dirty="0" smtClean="0">
                <a:latin typeface="Calibri" panose="020F0502020204030204" pitchFamily="34" charset="0"/>
                <a:cs typeface="Calibri" panose="020F0502020204030204" pitchFamily="34" charset="0"/>
              </a:rPr>
              <a:t>– 23, 2022</a:t>
            </a:r>
            <a:endParaRPr lang="zh-CN" altLang="en-US" sz="28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191220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TU overview in RAN4</a:t>
            </a:r>
            <a:endParaRPr lang="zh-CN" altLang="en-US" dirty="0"/>
          </a:p>
        </p:txBody>
      </p:sp>
      <p:sp>
        <p:nvSpPr>
          <p:cNvPr id="3" name="矩形 2"/>
          <p:cNvSpPr/>
          <p:nvPr/>
        </p:nvSpPr>
        <p:spPr>
          <a:xfrm>
            <a:off x="978916" y="4314309"/>
            <a:ext cx="9268617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dirty="0"/>
              <a:t>Observation: </a:t>
            </a:r>
            <a:endParaRPr lang="en-US" altLang="zh-CN" dirty="0" smtClean="0"/>
          </a:p>
          <a:p>
            <a:r>
              <a:rPr lang="en-US" altLang="zh-CN" dirty="0" smtClean="0"/>
              <a:t>1, The </a:t>
            </a:r>
            <a:r>
              <a:rPr lang="en-US" altLang="zh-CN" dirty="0"/>
              <a:t>available TU budget for </a:t>
            </a:r>
            <a:r>
              <a:rPr lang="en-US" altLang="zh-CN" dirty="0" smtClean="0"/>
              <a:t>all RAN4 R18 WI/SI </a:t>
            </a:r>
            <a:r>
              <a:rPr lang="en-US" altLang="zh-CN" dirty="0"/>
              <a:t>is </a:t>
            </a:r>
            <a:r>
              <a:rPr lang="en-US" altLang="zh-CN" dirty="0" smtClean="0"/>
              <a:t>quite limit.</a:t>
            </a:r>
          </a:p>
          <a:p>
            <a:r>
              <a:rPr lang="en-US" altLang="zh-CN" dirty="0"/>
              <a:t>2, If we assumed 3TUs for basket WI and 2TUs spectrum WI as R17, and 1~2 TU for maintenance, there are very limit TU for the non-spectrum WI/SI especially for RF side.</a:t>
            </a:r>
          </a:p>
          <a:p>
            <a:r>
              <a:rPr lang="en-US" altLang="zh-CN" dirty="0" smtClean="0"/>
              <a:t> </a:t>
            </a:r>
            <a:endParaRPr lang="zh-CN" altLang="en-US" dirty="0"/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7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8811983"/>
                  </p:ext>
                </p:extLst>
              </p:nvPr>
            </p:nvGraphicFramePr>
            <p:xfrm>
              <a:off x="978916" y="1757772"/>
              <a:ext cx="8938902" cy="2163878"/>
            </p:xfrm>
            <a:graphic>
              <a:graphicData uri="http://schemas.openxmlformats.org/drawingml/2006/table">
                <a:tbl>
                  <a:tblPr>
                    <a:tableStyleId>{0505E3EF-67EA-436B-97B2-0124C06EBD24}</a:tableStyleId>
                  </a:tblPr>
                  <a:tblGrid>
                    <a:gridCol w="18384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6639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3974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566259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729745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791288">
                      <a:extLst>
                        <a:ext uri="{9D8B030D-6E8A-4147-A177-3AD203B41FA5}">
                          <a16:colId xmlns:a16="http://schemas.microsoft.com/office/drawing/2014/main" val="2114372425"/>
                        </a:ext>
                      </a:extLst>
                    </a:gridCol>
                    <a:gridCol w="791288">
                      <a:extLst>
                        <a:ext uri="{9D8B030D-6E8A-4147-A177-3AD203B41FA5}">
                          <a16:colId xmlns:a16="http://schemas.microsoft.com/office/drawing/2014/main" val="1556790060"/>
                        </a:ext>
                      </a:extLst>
                    </a:gridCol>
                    <a:gridCol w="791288">
                      <a:extLst>
                        <a:ext uri="{9D8B030D-6E8A-4147-A177-3AD203B41FA5}">
                          <a16:colId xmlns:a16="http://schemas.microsoft.com/office/drawing/2014/main" val="1868043639"/>
                        </a:ext>
                      </a:extLst>
                    </a:gridCol>
                    <a:gridCol w="791288">
                      <a:extLst>
                        <a:ext uri="{9D8B030D-6E8A-4147-A177-3AD203B41FA5}">
                          <a16:colId xmlns:a16="http://schemas.microsoft.com/office/drawing/2014/main" val="3454885485"/>
                        </a:ext>
                      </a:extLst>
                    </a:gridCol>
                    <a:gridCol w="791288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641823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</a:tblGrid>
                  <a:tr h="0">
                    <a:tc rowSpan="3"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맑은 고딕" panose="020B0503020000020004" pitchFamily="34" charset="-127"/>
                              <a:ea typeface="맑은 고딕" panose="020B0503020000020004" pitchFamily="34" charset="-127"/>
                            </a:rPr>
                            <a:t>TUs in RAN4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 gridSpan="2"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맑은 고딕" panose="020B0503020000020004" pitchFamily="34" charset="-127"/>
                              <a:ea typeface="맑은 고딕" panose="020B0503020000020004" pitchFamily="34" charset="-127"/>
                            </a:rPr>
                            <a:t>2022Q2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 hMerge="1">
                      <a:txBody>
                        <a:bodyPr/>
                        <a:lstStyle/>
                        <a:p>
                          <a:pPr algn="ctr" fontAlgn="b"/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b"/>
                    </a:tc>
                    <a:tc gridSpan="2"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맑은 고딕" panose="020B0503020000020004" pitchFamily="34" charset="-127"/>
                              <a:ea typeface="맑은 고딕" panose="020B0503020000020004" pitchFamily="34" charset="-127"/>
                            </a:rPr>
                            <a:t>2022Q3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 hMerge="1">
                      <a:txBody>
                        <a:bodyPr/>
                        <a:lstStyle/>
                        <a:p>
                          <a:pPr algn="ctr" fontAlgn="b"/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b"/>
                    </a:tc>
                    <a:tc gridSpan="2"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맑은 고딕" panose="020B0503020000020004" pitchFamily="34" charset="-127"/>
                              <a:ea typeface="맑은 고딕" panose="020B0503020000020004" pitchFamily="34" charset="-127"/>
                            </a:rPr>
                            <a:t>2022Q4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 hMerge="1">
                      <a:txBody>
                        <a:bodyPr/>
                        <a:lstStyle/>
                        <a:p>
                          <a:pPr algn="ctr" fontAlgn="b"/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b"/>
                    </a:tc>
                    <a:tc gridSpan="2"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맑은 고딕" panose="020B0503020000020004" pitchFamily="34" charset="-127"/>
                              <a:ea typeface="맑은 고딕" panose="020B0503020000020004" pitchFamily="34" charset="-127"/>
                            </a:rPr>
                            <a:t>2023Q1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 hMerge="1">
                      <a:txBody>
                        <a:bodyPr/>
                        <a:lstStyle/>
                        <a:p>
                          <a:pPr algn="ctr" fontAlgn="b"/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b"/>
                    </a:tc>
                    <a:tc gridSpan="2"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맑은 고딕" panose="020B0503020000020004" pitchFamily="34" charset="-127"/>
                              <a:ea typeface="맑은 고딕" panose="020B0503020000020004" pitchFamily="34" charset="-127"/>
                            </a:rPr>
                            <a:t>2023Q2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 hMerge="1">
                      <a:txBody>
                        <a:bodyPr/>
                        <a:lstStyle/>
                        <a:p>
                          <a:pPr algn="ctr" fontAlgn="b"/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b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6187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RF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RD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RF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RD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RF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RD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RF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RD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RF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RD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6187">
                    <a:tc vMerge="1">
                      <a:txBody>
                        <a:bodyPr/>
                        <a:lstStyle/>
                        <a:p>
                          <a:pPr algn="l" fontAlgn="b"/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103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103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104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104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104bis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104bis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105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105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106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106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6187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>
                              <a:effectLst/>
                            </a:rPr>
                            <a:t>A</a:t>
                          </a:r>
                          <a:r>
                            <a:rPr lang="en-US" sz="1400" u="none" strike="noStrike" dirty="0" smtClean="0">
                              <a:effectLst/>
                            </a:rPr>
                            <a:t>vailable </a:t>
                          </a:r>
                          <a:r>
                            <a:rPr lang="en-US" sz="1400" u="none" strike="noStrike" dirty="0">
                              <a:effectLst/>
                            </a:rPr>
                            <a:t>capacity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fontAlgn="b" latinLnBrk="0" hangingPunct="1"/>
                          <a:r>
                            <a:rPr lang="en-US" sz="14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24.5</a:t>
                          </a:r>
                          <a:endParaRPr lang="en-US" sz="14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fontAlgn="b" latinLnBrk="0" hangingPunct="1"/>
                          <a:r>
                            <a:rPr lang="en-US" sz="14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20.5</a:t>
                          </a:r>
                          <a:endParaRPr lang="en-US" sz="14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fontAlgn="b" latinLnBrk="0" hangingPunct="1"/>
                          <a:r>
                            <a:rPr lang="en-US" sz="14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24.5</a:t>
                          </a:r>
                          <a:endParaRPr lang="en-US" sz="14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fontAlgn="b" latinLnBrk="0" hangingPunct="1"/>
                          <a:r>
                            <a:rPr lang="en-US" sz="14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20.5</a:t>
                          </a:r>
                          <a:endParaRPr lang="en-US" sz="14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fontAlgn="b" latinLnBrk="0" hangingPunct="1"/>
                          <a:r>
                            <a:rPr lang="en-US" sz="14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24.5</a:t>
                          </a:r>
                          <a:endParaRPr lang="en-US" sz="14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fontAlgn="b" latinLnBrk="0" hangingPunct="1"/>
                          <a:r>
                            <a:rPr lang="en-US" sz="14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20.5</a:t>
                          </a:r>
                          <a:endParaRPr lang="en-US" sz="14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fontAlgn="b" latinLnBrk="0" hangingPunct="1"/>
                          <a:r>
                            <a:rPr lang="en-US" sz="14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24.5</a:t>
                          </a:r>
                          <a:endParaRPr lang="en-US" sz="14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fontAlgn="b" latinLnBrk="0" hangingPunct="1"/>
                          <a:r>
                            <a:rPr lang="en-US" sz="14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20.5</a:t>
                          </a:r>
                          <a:endParaRPr lang="en-US" sz="14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fontAlgn="b" latinLnBrk="0" hangingPunct="1"/>
                          <a:r>
                            <a:rPr lang="en-US" sz="14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24.5</a:t>
                          </a:r>
                          <a:endParaRPr lang="en-US" sz="14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fontAlgn="b" latinLnBrk="0" hangingPunct="1"/>
                          <a:r>
                            <a:rPr lang="en-US" sz="14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20.5</a:t>
                          </a:r>
                          <a:endParaRPr lang="en-US" sz="14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76187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>
                              <a:effectLst/>
                            </a:rPr>
                            <a:t>total used capacity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5.75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10.75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17.75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17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15.5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10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15.5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10.25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16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8.5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434236982"/>
                      </a:ext>
                    </a:extLst>
                  </a:tr>
                  <a:tr h="376187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remaining/exceeded </a:t>
                          </a:r>
                          <a:r>
                            <a:rPr lang="en-US" sz="1400" u="none" strike="noStrike" dirty="0">
                              <a:effectLst/>
                            </a:rPr>
                            <a:t>capacity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18.75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9.75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CN" sz="14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6.75</m:t>
                                </m:r>
                              </m:oMath>
                            </m:oMathPara>
                          </a14:m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14:m>
                            <m:oMathPara xmlns:m="http://schemas.openxmlformats.org/officeDocument/2006/math">
                              <m:oMathParaPr>
                                <m:jc m:val="centerGroup"/>
                              </m:oMathParaPr>
                              <m:oMath xmlns:m="http://schemas.openxmlformats.org/officeDocument/2006/math">
                                <m:r>
                                  <a:rPr kumimoji="0" lang="en-US" altLang="zh-CN" sz="1400" b="0" i="0" u="none" strike="noStrike" kern="1200" cap="none" spc="0" normalizeH="0" baseline="0" noProof="0" smtClean="0">
                                    <a:ln>
                                      <a:noFill/>
                                    </a:ln>
                                    <a:solidFill>
                                      <a:srgbClr val="000000"/>
                                    </a:solidFill>
                                    <a:effectLst/>
                                    <a:uLnTx/>
                                    <a:uFillTx/>
                                    <a:latin typeface="Cambria Math" panose="02040503050406030204" pitchFamily="18" charset="0"/>
                                    <a:ea typeface="Cambria Math" panose="02040503050406030204" pitchFamily="18" charset="0"/>
                                    <a:cs typeface="+mn-cs"/>
                                  </a:rPr>
                                  <m:t>3.5</m:t>
                                </m:r>
                              </m:oMath>
                            </m:oMathPara>
                          </a14:m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9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10.5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9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10.25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8.5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12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solidFill>
                          <a:srgbClr val="FFC0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7" name="Table 7"/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4258811983"/>
                  </p:ext>
                </p:extLst>
              </p:nvPr>
            </p:nvGraphicFramePr>
            <p:xfrm>
              <a:off x="978916" y="1757772"/>
              <a:ext cx="8938902" cy="2163878"/>
            </p:xfrm>
            <a:graphic>
              <a:graphicData uri="http://schemas.openxmlformats.org/drawingml/2006/table">
                <a:tbl>
                  <a:tblPr>
                    <a:tableStyleId>{0505E3EF-67EA-436B-97B2-0124C06EBD24}</a:tableStyleId>
                  </a:tblPr>
                  <a:tblGrid>
                    <a:gridCol w="1838499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66639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539742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  <a:gridCol w="566259">
                      <a:extLst>
                        <a:ext uri="{9D8B030D-6E8A-4147-A177-3AD203B41FA5}">
                          <a16:colId xmlns:a16="http://schemas.microsoft.com/office/drawing/2014/main" val="20005"/>
                        </a:ext>
                      </a:extLst>
                    </a:gridCol>
                    <a:gridCol w="729745">
                      <a:extLst>
                        <a:ext uri="{9D8B030D-6E8A-4147-A177-3AD203B41FA5}">
                          <a16:colId xmlns:a16="http://schemas.microsoft.com/office/drawing/2014/main" val="20006"/>
                        </a:ext>
                      </a:extLst>
                    </a:gridCol>
                    <a:gridCol w="791288">
                      <a:extLst>
                        <a:ext uri="{9D8B030D-6E8A-4147-A177-3AD203B41FA5}">
                          <a16:colId xmlns:a16="http://schemas.microsoft.com/office/drawing/2014/main" val="2114372425"/>
                        </a:ext>
                      </a:extLst>
                    </a:gridCol>
                    <a:gridCol w="791288">
                      <a:extLst>
                        <a:ext uri="{9D8B030D-6E8A-4147-A177-3AD203B41FA5}">
                          <a16:colId xmlns:a16="http://schemas.microsoft.com/office/drawing/2014/main" val="1556790060"/>
                        </a:ext>
                      </a:extLst>
                    </a:gridCol>
                    <a:gridCol w="791288">
                      <a:extLst>
                        <a:ext uri="{9D8B030D-6E8A-4147-A177-3AD203B41FA5}">
                          <a16:colId xmlns:a16="http://schemas.microsoft.com/office/drawing/2014/main" val="1868043639"/>
                        </a:ext>
                      </a:extLst>
                    </a:gridCol>
                    <a:gridCol w="791288">
                      <a:extLst>
                        <a:ext uri="{9D8B030D-6E8A-4147-A177-3AD203B41FA5}">
                          <a16:colId xmlns:a16="http://schemas.microsoft.com/office/drawing/2014/main" val="3454885485"/>
                        </a:ext>
                      </a:extLst>
                    </a:gridCol>
                    <a:gridCol w="791288">
                      <a:extLst>
                        <a:ext uri="{9D8B030D-6E8A-4147-A177-3AD203B41FA5}">
                          <a16:colId xmlns:a16="http://schemas.microsoft.com/office/drawing/2014/main" val="20007"/>
                        </a:ext>
                      </a:extLst>
                    </a:gridCol>
                    <a:gridCol w="641823">
                      <a:extLst>
                        <a:ext uri="{9D8B030D-6E8A-4147-A177-3AD203B41FA5}">
                          <a16:colId xmlns:a16="http://schemas.microsoft.com/office/drawing/2014/main" val="20008"/>
                        </a:ext>
                      </a:extLst>
                    </a:gridCol>
                  </a:tblGrid>
                  <a:tr h="222885">
                    <a:tc rowSpan="3"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맑은 고딕" panose="020B0503020000020004" pitchFamily="34" charset="-127"/>
                              <a:ea typeface="맑은 고딕" panose="020B0503020000020004" pitchFamily="34" charset="-127"/>
                            </a:rPr>
                            <a:t>TUs </a:t>
                          </a:r>
                          <a:r>
                            <a:rPr lang="en-US" sz="14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맑은 고딕" panose="020B0503020000020004" pitchFamily="34" charset="-127"/>
                              <a:ea typeface="맑은 고딕" panose="020B0503020000020004" pitchFamily="34" charset="-127"/>
                            </a:rPr>
                            <a:t>in RAN4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 gridSpan="2"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맑은 고딕" panose="020B0503020000020004" pitchFamily="34" charset="-127"/>
                              <a:ea typeface="맑은 고딕" panose="020B0503020000020004" pitchFamily="34" charset="-127"/>
                            </a:rPr>
                            <a:t>2022Q2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 hMerge="1">
                      <a:txBody>
                        <a:bodyPr/>
                        <a:lstStyle/>
                        <a:p>
                          <a:pPr algn="ctr" fontAlgn="b"/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b"/>
                    </a:tc>
                    <a:tc gridSpan="2"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맑은 고딕" panose="020B0503020000020004" pitchFamily="34" charset="-127"/>
                              <a:ea typeface="맑은 고딕" panose="020B0503020000020004" pitchFamily="34" charset="-127"/>
                            </a:rPr>
                            <a:t>2022Q3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 hMerge="1">
                      <a:txBody>
                        <a:bodyPr/>
                        <a:lstStyle/>
                        <a:p>
                          <a:pPr algn="ctr" fontAlgn="b"/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b"/>
                    </a:tc>
                    <a:tc gridSpan="2"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맑은 고딕" panose="020B0503020000020004" pitchFamily="34" charset="-127"/>
                              <a:ea typeface="맑은 고딕" panose="020B0503020000020004" pitchFamily="34" charset="-127"/>
                            </a:rPr>
                            <a:t>2022Q4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 hMerge="1">
                      <a:txBody>
                        <a:bodyPr/>
                        <a:lstStyle/>
                        <a:p>
                          <a:pPr algn="ctr" fontAlgn="b"/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b"/>
                    </a:tc>
                    <a:tc gridSpan="2"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맑은 고딕" panose="020B0503020000020004" pitchFamily="34" charset="-127"/>
                              <a:ea typeface="맑은 고딕" panose="020B0503020000020004" pitchFamily="34" charset="-127"/>
                            </a:rPr>
                            <a:t>2023Q1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 hMerge="1">
                      <a:txBody>
                        <a:bodyPr/>
                        <a:lstStyle/>
                        <a:p>
                          <a:pPr algn="ctr" fontAlgn="b"/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b"/>
                    </a:tc>
                    <a:tc gridSpan="2"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b="0" i="0" u="none" strike="noStrike" dirty="0" smtClean="0">
                              <a:solidFill>
                                <a:srgbClr val="000000"/>
                              </a:solidFill>
                              <a:effectLst/>
                              <a:latin typeface="맑은 고딕" panose="020B0503020000020004" pitchFamily="34" charset="-127"/>
                              <a:ea typeface="맑은 고딕" panose="020B0503020000020004" pitchFamily="34" charset="-127"/>
                            </a:rPr>
                            <a:t>2023Q2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 hMerge="1">
                      <a:txBody>
                        <a:bodyPr/>
                        <a:lstStyle/>
                        <a:p>
                          <a:pPr algn="ctr" fontAlgn="b"/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b"/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376187">
                    <a:tc vMerge="1">
                      <a:txBody>
                        <a:bodyPr/>
                        <a:lstStyle/>
                        <a:p>
                          <a:pPr algn="ctr" fontAlgn="b"/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RF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RD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RF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RD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RF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RD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RF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RD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RF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RD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376187">
                    <a:tc vMerge="1">
                      <a:txBody>
                        <a:bodyPr/>
                        <a:lstStyle/>
                        <a:p>
                          <a:pPr algn="l" fontAlgn="b"/>
                          <a:endParaRPr lang="en-US" sz="16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b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103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103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104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104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104bis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104bis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105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105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106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106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  <a:tr h="376187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>
                              <a:effectLst/>
                            </a:rPr>
                            <a:t>A</a:t>
                          </a:r>
                          <a:r>
                            <a:rPr lang="en-US" sz="1400" u="none" strike="noStrike" dirty="0" smtClean="0">
                              <a:effectLst/>
                            </a:rPr>
                            <a:t>vailable </a:t>
                          </a:r>
                          <a:r>
                            <a:rPr lang="en-US" sz="1400" u="none" strike="noStrike" dirty="0">
                              <a:effectLst/>
                            </a:rPr>
                            <a:t>capacity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fontAlgn="b" latinLnBrk="0" hangingPunct="1"/>
                          <a:r>
                            <a:rPr lang="en-US" sz="14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24.5</a:t>
                          </a:r>
                          <a:endParaRPr lang="en-US" sz="14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fontAlgn="b" latinLnBrk="0" hangingPunct="1"/>
                          <a:r>
                            <a:rPr lang="en-US" sz="14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20.5</a:t>
                          </a:r>
                          <a:endParaRPr lang="en-US" sz="14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fontAlgn="b" latinLnBrk="0" hangingPunct="1"/>
                          <a:r>
                            <a:rPr lang="en-US" sz="14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24.5</a:t>
                          </a:r>
                          <a:endParaRPr lang="en-US" sz="14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fontAlgn="b" latinLnBrk="0" hangingPunct="1"/>
                          <a:r>
                            <a:rPr lang="en-US" sz="14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20.5</a:t>
                          </a:r>
                          <a:endParaRPr lang="en-US" sz="14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fontAlgn="b" latinLnBrk="0" hangingPunct="1"/>
                          <a:r>
                            <a:rPr lang="en-US" sz="14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24.5</a:t>
                          </a:r>
                          <a:endParaRPr lang="en-US" sz="14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fontAlgn="b" latinLnBrk="0" hangingPunct="1"/>
                          <a:r>
                            <a:rPr lang="en-US" sz="14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20.5</a:t>
                          </a:r>
                          <a:endParaRPr lang="en-US" sz="14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fontAlgn="b" latinLnBrk="0" hangingPunct="1"/>
                          <a:r>
                            <a:rPr lang="en-US" sz="14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24.5</a:t>
                          </a:r>
                          <a:endParaRPr lang="en-US" sz="14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fontAlgn="b" latinLnBrk="0" hangingPunct="1"/>
                          <a:r>
                            <a:rPr lang="en-US" sz="14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20.5</a:t>
                          </a:r>
                          <a:endParaRPr lang="en-US" sz="14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fontAlgn="b" latinLnBrk="0" hangingPunct="1"/>
                          <a:r>
                            <a:rPr lang="en-US" sz="14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24.5</a:t>
                          </a:r>
                          <a:endParaRPr lang="en-US" sz="14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algn="ctr" defTabSz="914400" rtl="0" eaLnBrk="1" fontAlgn="b" latinLnBrk="0" hangingPunct="1"/>
                          <a:r>
                            <a:rPr lang="en-US" sz="1400" u="none" strike="noStrike" kern="1200" dirty="0" smtClean="0">
                              <a:solidFill>
                                <a:schemeClr val="dk1"/>
                              </a:solidFill>
                              <a:effectLst/>
                              <a:latin typeface="+mn-lt"/>
                              <a:ea typeface="+mn-ea"/>
                              <a:cs typeface="+mn-cs"/>
                            </a:rPr>
                            <a:t>20.5</a:t>
                          </a:r>
                          <a:endParaRPr lang="en-US" sz="1400" u="none" strike="noStrike" kern="1200" dirty="0">
                            <a:solidFill>
                              <a:schemeClr val="dk1"/>
                            </a:solidFill>
                            <a:effectLst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0004"/>
                      </a:ext>
                    </a:extLst>
                  </a:tr>
                  <a:tr h="376187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>
                              <a:effectLst/>
                            </a:rPr>
                            <a:t>total used capacity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5.75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10.75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+mn-lt"/>
                              <a:ea typeface="+mn-ea"/>
                              <a:cs typeface="+mn-cs"/>
                            </a:rPr>
                            <a:t>17.75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+mn-lt"/>
                            <a:ea typeface="+mn-ea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17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15.5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10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15.5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10.25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16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8.5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noFill/>
                      </a:tcPr>
                    </a:tc>
                    <a:extLst>
                      <a:ext uri="{0D108BD9-81ED-4DB2-BD59-A6C34878D82A}">
                        <a16:rowId xmlns:a16="http://schemas.microsoft.com/office/drawing/2014/main" val="1434236982"/>
                      </a:ext>
                    </a:extLst>
                  </a:tr>
                  <a:tr h="436245">
                    <a:tc>
                      <a:txBody>
                        <a:bodyPr/>
                        <a:lstStyle/>
                        <a:p>
                          <a:pPr algn="ctr" fontAlgn="b"/>
                          <a:r>
                            <a:rPr lang="en-US" sz="1400" u="none" strike="noStrike" dirty="0" smtClean="0">
                              <a:effectLst/>
                            </a:rPr>
                            <a:t>remaining/exceeded </a:t>
                          </a:r>
                          <a:r>
                            <a:rPr lang="en-US" sz="1400" u="none" strike="noStrike" dirty="0">
                              <a:effectLst/>
                            </a:rPr>
                            <a:t>capacity</a:t>
                          </a:r>
                          <a:endParaRPr lang="en-US" sz="1400" b="0" i="0" u="none" strike="noStrike" dirty="0">
                            <a:solidFill>
                              <a:srgbClr val="000000"/>
                            </a:solidFill>
                            <a:effectLst/>
                            <a:latin typeface="맑은 고딕" panose="020B0503020000020004" pitchFamily="34" charset="-127"/>
                            <a:ea typeface="맑은 고딕" panose="020B0503020000020004" pitchFamily="34" charset="-127"/>
                          </a:endParaRPr>
                        </a:p>
                      </a:txBody>
                      <a:tcPr marL="9525" marR="9525" marT="9525" marB="0" anchor="ctr"/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18.75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9.75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9525" marR="9525" marT="9525" marB="0" anchor="ctr">
                        <a:blipFill>
                          <a:blip r:embed="rId2"/>
                          <a:stretch>
                            <a:fillRect l="-538710" t="-402778" r="-943011" b="-236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9525" marR="9525" marT="9525" marB="0" anchor="ctr">
                        <a:blipFill>
                          <a:blip r:embed="rId2"/>
                          <a:stretch>
                            <a:fillRect l="-499160" t="-402778" r="-636975" b="-23611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9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10.5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9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10.25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8.5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solidFill>
                          <a:srgbClr val="FFC000"/>
                        </a:solidFill>
                      </a:tcPr>
                    </a:tc>
                    <a:tc>
                      <a:txBody>
                        <a:bodyPr/>
                        <a:lstStyle/>
                        <a:p>
                          <a:pPr marL="0" marR="0" lvl="0" indent="0" algn="ctr" defTabSz="914400" rtl="0" eaLnBrk="1" fontAlgn="b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altLang="zh-CN" sz="1400" b="0" i="0" u="none" strike="noStrike" kern="1200" cap="none" spc="0" normalizeH="0" baseline="0" noProof="0" dirty="0" smtClean="0">
                              <a:ln>
                                <a:noFill/>
                              </a:ln>
                              <a:solidFill>
                                <a:srgbClr val="000000"/>
                              </a:solidFill>
                              <a:effectLst/>
                              <a:uLnTx/>
                              <a:uFillTx/>
                              <a:latin typeface="Calibri" panose="020F0502020204030204"/>
                              <a:ea typeface="宋体" panose="02010600030101010101" pitchFamily="2" charset="-122"/>
                              <a:cs typeface="+mn-cs"/>
                            </a:rPr>
                            <a:t>12</a:t>
                          </a:r>
                          <a:endParaRPr kumimoji="0" lang="en-US" altLang="zh-CN" sz="14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srgbClr val="000000"/>
                            </a:solidFill>
                            <a:effectLst/>
                            <a:uLnTx/>
                            <a:uFillTx/>
                            <a:latin typeface="Calibri" panose="020F0502020204030204"/>
                            <a:ea typeface="宋体" panose="02010600030101010101" pitchFamily="2" charset="-122"/>
                            <a:cs typeface="+mn-cs"/>
                          </a:endParaRPr>
                        </a:p>
                      </a:txBody>
                      <a:tcPr marL="9525" marR="9525" marT="9525" marB="0" anchor="ctr">
                        <a:solidFill>
                          <a:srgbClr val="FFC000"/>
                        </a:solid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005"/>
                      </a:ext>
                    </a:extLst>
                  </a:tr>
                </a:tbl>
              </a:graphicData>
            </a:graphic>
          </p:graphicFrame>
        </mc:Fallback>
      </mc:AlternateContent>
    </p:spTree>
    <p:extLst>
      <p:ext uri="{BB962C8B-B14F-4D97-AF65-F5344CB8AC3E}">
        <p14:creationId xmlns:p14="http://schemas.microsoft.com/office/powerpoint/2010/main" val="316349584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/>
              <a:t>FR1 RF enhancement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 smtClean="0"/>
              <a:t>Supporting work area</a:t>
            </a:r>
          </a:p>
          <a:p>
            <a:pPr lvl="1"/>
            <a:r>
              <a:rPr lang="en-US" altLang="zh-CN" dirty="0"/>
              <a:t>Topic #1: 4Tx for CPE/FWA/vehicle/industrial devices</a:t>
            </a:r>
          </a:p>
          <a:p>
            <a:pPr lvl="2"/>
            <a:r>
              <a:rPr lang="en-US" altLang="zh-CN" dirty="0" smtClean="0"/>
              <a:t>Ok with </a:t>
            </a:r>
            <a:r>
              <a:rPr lang="en-US" altLang="zh-CN" dirty="0"/>
              <a:t>current </a:t>
            </a:r>
            <a:r>
              <a:rPr lang="en-US" altLang="zh-CN" dirty="0" smtClean="0"/>
              <a:t>objective in RP-220053</a:t>
            </a:r>
            <a:endParaRPr lang="en-US" altLang="zh-CN" dirty="0"/>
          </a:p>
          <a:p>
            <a:pPr lvl="1"/>
            <a:r>
              <a:rPr lang="en-US" altLang="zh-CN" dirty="0"/>
              <a:t>Topic #2: 8Rx for CPE/FWA/vehicle/industrial devices</a:t>
            </a:r>
          </a:p>
          <a:p>
            <a:pPr lvl="2"/>
            <a:r>
              <a:rPr lang="en-US" altLang="zh-CN" dirty="0"/>
              <a:t>Ok with current objective in </a:t>
            </a:r>
            <a:r>
              <a:rPr lang="en-US" altLang="zh-CN" dirty="0" smtClean="0"/>
              <a:t>RP-220053</a:t>
            </a:r>
            <a:endParaRPr lang="en-US" altLang="zh-CN" dirty="0"/>
          </a:p>
          <a:p>
            <a:pPr lvl="1"/>
            <a:r>
              <a:rPr lang="en-US" altLang="zh-CN" dirty="0" smtClean="0"/>
              <a:t>Topic </a:t>
            </a:r>
            <a:r>
              <a:rPr lang="en-US" altLang="zh-CN" dirty="0"/>
              <a:t>#3: lower MSD</a:t>
            </a:r>
          </a:p>
          <a:p>
            <a:pPr lvl="2"/>
            <a:r>
              <a:rPr lang="en-US" altLang="zh-CN" dirty="0" smtClean="0"/>
              <a:t>a </a:t>
            </a:r>
            <a:r>
              <a:rPr lang="en-US" altLang="zh-CN" dirty="0"/>
              <a:t>more generic approach needs to be </a:t>
            </a:r>
            <a:r>
              <a:rPr lang="en-US" altLang="zh-CN" dirty="0" smtClean="0"/>
              <a:t>studied in </a:t>
            </a:r>
            <a:r>
              <a:rPr lang="en-US" altLang="zh-CN" dirty="0"/>
              <a:t>the study </a:t>
            </a:r>
            <a:r>
              <a:rPr lang="en-US" altLang="zh-CN" dirty="0" smtClean="0"/>
              <a:t>phase.</a:t>
            </a:r>
            <a:endParaRPr lang="en-US" altLang="zh-CN" dirty="0"/>
          </a:p>
          <a:p>
            <a:pPr lvl="3"/>
            <a:r>
              <a:rPr lang="en-US" altLang="zh-CN" dirty="0"/>
              <a:t>E.g. The solutions based on UE indication of real interference</a:t>
            </a:r>
            <a:r>
              <a:rPr lang="en-US" altLang="zh-CN" dirty="0" smtClean="0"/>
              <a:t>.</a:t>
            </a:r>
          </a:p>
          <a:p>
            <a:pPr lvl="1"/>
            <a:r>
              <a:rPr lang="en-US" altLang="zh-CN" dirty="0"/>
              <a:t>Topic #4: 3Tx for smart phone</a:t>
            </a:r>
          </a:p>
          <a:p>
            <a:pPr lvl="2"/>
            <a:r>
              <a:rPr lang="en-US" altLang="zh-CN" kern="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A study phase is required and the scope shall be start from two bands if needed.</a:t>
            </a:r>
            <a:endParaRPr lang="en-US" altLang="zh-CN" dirty="0" smtClean="0"/>
          </a:p>
          <a:p>
            <a:pPr lvl="3"/>
            <a:endParaRPr lang="en-US" altLang="zh-CN" dirty="0"/>
          </a:p>
          <a:p>
            <a:pPr lvl="1"/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53902480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b="1" dirty="0" smtClean="0"/>
              <a:t>FR2 </a:t>
            </a:r>
            <a:r>
              <a:rPr lang="en-US" altLang="zh-CN" b="1" dirty="0"/>
              <a:t>RF enhancement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/>
              <a:t>Supporting work area</a:t>
            </a:r>
          </a:p>
          <a:p>
            <a:pPr lvl="1"/>
            <a:r>
              <a:rPr lang="en-US" altLang="zh-CN" dirty="0"/>
              <a:t>Topic #</a:t>
            </a:r>
            <a:r>
              <a:rPr lang="en-US" altLang="zh-CN" dirty="0" smtClean="0"/>
              <a:t>1: UL 256QAM</a:t>
            </a:r>
          </a:p>
          <a:p>
            <a:pPr lvl="2"/>
            <a:r>
              <a:rPr lang="en-US" altLang="zh-CN" dirty="0" smtClean="0"/>
              <a:t>CPE/FWA UE type should be prioritized, the smart phone UE type should be deprioritized.</a:t>
            </a:r>
          </a:p>
          <a:p>
            <a:pPr lvl="1"/>
            <a:r>
              <a:rPr lang="en-US" altLang="zh-CN" dirty="0"/>
              <a:t>Topic #2: </a:t>
            </a:r>
            <a:r>
              <a:rPr lang="zh-CN" altLang="zh-CN" dirty="0" smtClean="0"/>
              <a:t>Requirement </a:t>
            </a:r>
            <a:r>
              <a:rPr lang="zh-CN" altLang="zh-CN" dirty="0"/>
              <a:t>for FR2 multi-Rx chain DL reception</a:t>
            </a:r>
            <a:endParaRPr lang="en-US" altLang="zh-CN" dirty="0"/>
          </a:p>
          <a:p>
            <a:pPr lvl="2"/>
            <a:r>
              <a:rPr lang="en-US" altLang="zh-CN" dirty="0"/>
              <a:t>Ok with current </a:t>
            </a:r>
            <a:r>
              <a:rPr lang="en-US" altLang="zh-CN" dirty="0" smtClean="0"/>
              <a:t>objective, and dedicated WI is preferred</a:t>
            </a:r>
          </a:p>
          <a:p>
            <a:pPr lvl="1">
              <a:lnSpc>
                <a:spcPct val="100000"/>
              </a:lnSpc>
            </a:pPr>
            <a:r>
              <a:rPr lang="en-US" altLang="zh-CN" dirty="0" smtClean="0"/>
              <a:t>Topic #3: CA enhancement</a:t>
            </a:r>
          </a:p>
          <a:p>
            <a:pPr lvl="2">
              <a:lnSpc>
                <a:spcPct val="100000"/>
              </a:lnSpc>
            </a:pPr>
            <a:r>
              <a:rPr lang="en-US" altLang="zh-CN" dirty="0" smtClean="0"/>
              <a:t>Should be based on the real demand and operator’s request</a:t>
            </a:r>
          </a:p>
          <a:p>
            <a:pPr lvl="3">
              <a:lnSpc>
                <a:spcPct val="100000"/>
              </a:lnSpc>
            </a:pPr>
            <a:r>
              <a:rPr lang="en-US" altLang="zh-CN" dirty="0"/>
              <a:t>Inter-band and intra-band DL/UL CA/DC RF enhancement in FR2-1</a:t>
            </a:r>
          </a:p>
          <a:p>
            <a:pPr lvl="4">
              <a:lnSpc>
                <a:spcPct val="100000"/>
              </a:lnSpc>
            </a:pPr>
            <a:r>
              <a:rPr lang="en-US" altLang="zh-CN" dirty="0" smtClean="0"/>
              <a:t>R17 </a:t>
            </a:r>
            <a:r>
              <a:rPr lang="en-US" altLang="zh-CN" dirty="0"/>
              <a:t>leftover </a:t>
            </a:r>
            <a:r>
              <a:rPr lang="en-US" altLang="zh-CN" dirty="0" smtClean="0"/>
              <a:t>topics can be prioritized</a:t>
            </a:r>
          </a:p>
          <a:p>
            <a:pPr lvl="3">
              <a:lnSpc>
                <a:spcPct val="100000"/>
              </a:lnSpc>
            </a:pPr>
            <a:r>
              <a:rPr lang="zh-CN" altLang="zh-CN" dirty="0" smtClean="0"/>
              <a:t>Inter</a:t>
            </a:r>
            <a:r>
              <a:rPr lang="zh-CN" altLang="zh-CN" dirty="0"/>
              <a:t>/intra-band DL/UL CA enhancement for FR2-2 and between FR2-1 and FR2-2 based on CBM/</a:t>
            </a:r>
            <a:r>
              <a:rPr lang="zh-CN" altLang="zh-CN" dirty="0" smtClean="0"/>
              <a:t>IBM</a:t>
            </a:r>
            <a:r>
              <a:rPr lang="en-US" altLang="zh-CN" dirty="0" smtClean="0"/>
              <a:t> if needed, it should be deprioritized</a:t>
            </a:r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130052200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GB" altLang="zh-CN" dirty="0"/>
              <a:t>Rel-18 RRM enhancements work area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altLang="zh-CN" dirty="0"/>
              <a:t>Supporting work </a:t>
            </a:r>
            <a:r>
              <a:rPr lang="en-US" altLang="zh-CN" dirty="0" smtClean="0"/>
              <a:t>area #1</a:t>
            </a:r>
            <a:r>
              <a:rPr lang="en-US" altLang="zh-CN" dirty="0"/>
              <a:t>: NR RRM </a:t>
            </a:r>
            <a:r>
              <a:rPr lang="en-US" altLang="zh-CN" dirty="0" smtClean="0"/>
              <a:t>further enhancements</a:t>
            </a:r>
          </a:p>
          <a:p>
            <a:pPr lvl="1"/>
            <a:r>
              <a:rPr lang="en-US" altLang="zh-CN" dirty="0" smtClean="0"/>
              <a:t>FR2 RRM requirements delay reduction</a:t>
            </a:r>
          </a:p>
          <a:p>
            <a:pPr lvl="2"/>
            <a:r>
              <a:rPr lang="en-US" altLang="zh-CN" dirty="0"/>
              <a:t>Cell identification and measurement delay reduction</a:t>
            </a:r>
          </a:p>
          <a:p>
            <a:pPr lvl="2"/>
            <a:r>
              <a:rPr lang="en-US" altLang="zh-CN" dirty="0"/>
              <a:t>FR2 SCell activation delay reduction</a:t>
            </a:r>
          </a:p>
          <a:p>
            <a:pPr lvl="2"/>
            <a:r>
              <a:rPr lang="en-US" altLang="zh-CN" dirty="0"/>
              <a:t>FR2 BWP switching delay enhancement</a:t>
            </a:r>
          </a:p>
          <a:p>
            <a:pPr lvl="1"/>
            <a:r>
              <a:rPr lang="en-GB" altLang="zh-CN" dirty="0"/>
              <a:t>Extension of requirements for existing features to new scenarios</a:t>
            </a:r>
          </a:p>
          <a:p>
            <a:pPr lvl="2"/>
            <a:r>
              <a:rPr lang="en-GB" altLang="zh-CN" dirty="0"/>
              <a:t>RRM requirements for FR1-FR1 NR-DC scenarios</a:t>
            </a:r>
          </a:p>
          <a:p>
            <a:pPr lvl="2"/>
            <a:r>
              <a:rPr lang="en-GB" altLang="zh-CN" dirty="0"/>
              <a:t>RRM requirements for HO with PSCell</a:t>
            </a:r>
            <a:endParaRPr lang="en-US" altLang="zh-CN" dirty="0"/>
          </a:p>
          <a:p>
            <a:r>
              <a:rPr lang="en-US" altLang="zh-CN" dirty="0"/>
              <a:t>Supporting work area </a:t>
            </a:r>
            <a:r>
              <a:rPr lang="en-US" altLang="zh-CN" dirty="0" smtClean="0"/>
              <a:t>#2: NR MG further enhancement</a:t>
            </a:r>
          </a:p>
          <a:p>
            <a:pPr lvl="1"/>
            <a:r>
              <a:rPr lang="en-US" altLang="zh-CN" dirty="0"/>
              <a:t>Enhancements of pre-configured MGs, multiple concurrent MGs and </a:t>
            </a:r>
            <a:r>
              <a:rPr lang="en-US" altLang="zh-CN" dirty="0" smtClean="0"/>
              <a:t>NCSG</a:t>
            </a:r>
          </a:p>
          <a:p>
            <a:pPr lvl="1"/>
            <a:r>
              <a:rPr lang="en-US" altLang="zh-CN" dirty="0"/>
              <a:t>RRM requirements for measurement without </a:t>
            </a:r>
            <a:r>
              <a:rPr lang="en-US" altLang="zh-CN" dirty="0" smtClean="0"/>
              <a:t>gaps</a:t>
            </a:r>
          </a:p>
          <a:p>
            <a:pPr lvl="2"/>
            <a:r>
              <a:rPr lang="en-GB" altLang="zh-CN" dirty="0"/>
              <a:t>NR </a:t>
            </a:r>
            <a:r>
              <a:rPr lang="en-GB" altLang="zh-CN" dirty="0" smtClean="0"/>
              <a:t>SSB-based </a:t>
            </a:r>
            <a:r>
              <a:rPr lang="en-GB" altLang="zh-CN" dirty="0"/>
              <a:t>inter-frequency and intra-frequency measurements without gaps for UEs reporting </a:t>
            </a:r>
            <a:r>
              <a:rPr lang="en-GB" altLang="zh-CN" dirty="0" err="1"/>
              <a:t>NeedForGapsInfoNR</a:t>
            </a:r>
            <a:r>
              <a:rPr lang="en-GB" altLang="zh-CN" dirty="0"/>
              <a:t> </a:t>
            </a:r>
            <a:r>
              <a:rPr lang="en-GB" altLang="zh-CN" dirty="0" smtClean="0"/>
              <a:t>IE</a:t>
            </a:r>
          </a:p>
          <a:p>
            <a:pPr lvl="2"/>
            <a:r>
              <a:rPr lang="en-GB" altLang="zh-CN" dirty="0"/>
              <a:t>Inter-RAT measurements without </a:t>
            </a:r>
            <a:r>
              <a:rPr lang="en-GB" altLang="zh-CN" dirty="0" smtClean="0"/>
              <a:t>gaps</a:t>
            </a:r>
          </a:p>
          <a:p>
            <a:pPr lvl="3"/>
            <a:r>
              <a:rPr lang="en-GB" altLang="zh-CN" dirty="0"/>
              <a:t>Inter-RAT NR </a:t>
            </a:r>
            <a:r>
              <a:rPr lang="en-GB" altLang="zh-CN" dirty="0" smtClean="0"/>
              <a:t>measurements</a:t>
            </a:r>
          </a:p>
          <a:p>
            <a:pPr lvl="3"/>
            <a:r>
              <a:rPr lang="en-GB" altLang="zh-CN" dirty="0"/>
              <a:t>Inter-RAT LTE measurement</a:t>
            </a:r>
            <a:endParaRPr lang="en-US" altLang="zh-CN" dirty="0" smtClean="0"/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97815644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Test enhancement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Supporting work </a:t>
            </a:r>
            <a:r>
              <a:rPr lang="en-US" altLang="zh-CN" dirty="0" smtClean="0"/>
              <a:t>area</a:t>
            </a:r>
          </a:p>
          <a:p>
            <a:pPr lvl="1"/>
            <a:r>
              <a:rPr lang="en-US" altLang="zh-CN" dirty="0" smtClean="0"/>
              <a:t>Topic#1 </a:t>
            </a:r>
            <a:r>
              <a:rPr lang="en-GB" dirty="0"/>
              <a:t>FR2-1 OTA testing for UEs with multi-panel reception and 4DL layer </a:t>
            </a:r>
            <a:endParaRPr lang="en-GB" dirty="0" smtClean="0"/>
          </a:p>
          <a:p>
            <a:pPr lvl="2"/>
            <a:r>
              <a:rPr lang="en-US" altLang="zh-CN" dirty="0" smtClean="0"/>
              <a:t>The current core requirement should not be influenced</a:t>
            </a:r>
          </a:p>
          <a:p>
            <a:pPr lvl="2"/>
            <a:r>
              <a:rPr lang="en-US" altLang="zh-CN" dirty="0" smtClean="0"/>
              <a:t>Try to reuse the current test system as more as possible</a:t>
            </a:r>
          </a:p>
          <a:p>
            <a:pPr lvl="2"/>
            <a:r>
              <a:rPr lang="en-US" altLang="zh-CN" dirty="0" smtClean="0"/>
              <a:t>Current UE 2TX test method can be a reference</a:t>
            </a:r>
          </a:p>
          <a:p>
            <a:pPr lvl="1"/>
            <a:r>
              <a:rPr lang="en-US" altLang="zh-CN" dirty="0" smtClean="0"/>
              <a:t>Topic#2 EMC enhancement</a:t>
            </a:r>
          </a:p>
          <a:p>
            <a:pPr lvl="2"/>
            <a:r>
              <a:rPr lang="en-US" altLang="zh-CN" dirty="0" smtClean="0"/>
              <a:t>Current objective is quite stable</a:t>
            </a:r>
          </a:p>
          <a:p>
            <a:pPr lvl="2"/>
            <a:r>
              <a:rPr lang="en-US" altLang="zh-CN" dirty="0" smtClean="0"/>
              <a:t>For the spec structure perspective, this should not influence the technical discussion. If controversial, it should be treat separately</a:t>
            </a:r>
            <a:endParaRPr lang="en-US" altLang="zh-CN" dirty="0"/>
          </a:p>
          <a:p>
            <a:endParaRPr lang="en-US" altLang="zh-CN" dirty="0" smtClean="0"/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6299285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altLang="zh-CN" dirty="0">
                <a:solidFill>
                  <a:schemeClr val="dk1"/>
                </a:solidFill>
              </a:rPr>
              <a:t>Other RAN4 </a:t>
            </a:r>
            <a:r>
              <a:rPr lang="en-US" altLang="zh-CN" dirty="0" smtClean="0">
                <a:solidFill>
                  <a:schemeClr val="dk1"/>
                </a:solidFill>
              </a:rPr>
              <a:t>enhancement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dirty="0"/>
              <a:t>Supporting work </a:t>
            </a:r>
            <a:r>
              <a:rPr lang="en-US" altLang="zh-CN" dirty="0" smtClean="0"/>
              <a:t>area</a:t>
            </a:r>
          </a:p>
          <a:p>
            <a:pPr lvl="1"/>
            <a:r>
              <a:rPr lang="en-US" altLang="zh-CN" dirty="0"/>
              <a:t>Topic #</a:t>
            </a:r>
            <a:r>
              <a:rPr lang="en-US" altLang="zh-CN" dirty="0" smtClean="0"/>
              <a:t>1: </a:t>
            </a:r>
            <a:r>
              <a:rPr lang="en-US" altLang="zh-CN" dirty="0"/>
              <a:t>Simplification of specification</a:t>
            </a:r>
          </a:p>
          <a:p>
            <a:pPr lvl="2"/>
            <a:r>
              <a:rPr lang="en-US" altLang="zh-CN" dirty="0"/>
              <a:t>Ok with current </a:t>
            </a:r>
            <a:r>
              <a:rPr lang="en-US" altLang="zh-CN" dirty="0" smtClean="0"/>
              <a:t>objectives </a:t>
            </a:r>
            <a:r>
              <a:rPr lang="en-US" altLang="zh-CN" dirty="0"/>
              <a:t>in the email summary RP-220024</a:t>
            </a:r>
          </a:p>
          <a:p>
            <a:pPr lvl="1"/>
            <a:r>
              <a:rPr lang="en-US" altLang="zh-CN" dirty="0"/>
              <a:t>Topic #2: Enhancement for 700/800/900MHz band </a:t>
            </a:r>
            <a:r>
              <a:rPr lang="en-US" altLang="zh-CN" dirty="0" smtClean="0"/>
              <a:t>combinations</a:t>
            </a:r>
          </a:p>
          <a:p>
            <a:pPr lvl="2"/>
            <a:r>
              <a:rPr lang="en-US" altLang="zh-CN" dirty="0" smtClean="0"/>
              <a:t>Generally Ok with </a:t>
            </a:r>
            <a:r>
              <a:rPr lang="en-US" altLang="zh-CN" dirty="0"/>
              <a:t>current objectives in the email summary RP-220024</a:t>
            </a:r>
          </a:p>
          <a:p>
            <a:pPr lvl="2"/>
            <a:r>
              <a:rPr lang="en-US" altLang="zh-CN" dirty="0" smtClean="0"/>
              <a:t>If CA_n5-n8-n28 is not a real demand, this band combination shall be removed.</a:t>
            </a:r>
          </a:p>
          <a:p>
            <a:pPr lvl="1"/>
            <a:r>
              <a:rPr lang="en-US" altLang="zh-CN" dirty="0"/>
              <a:t>Topic #3: </a:t>
            </a:r>
            <a:r>
              <a:rPr lang="en-US" altLang="zh-CN" dirty="0" smtClean="0"/>
              <a:t>Support </a:t>
            </a:r>
            <a:r>
              <a:rPr lang="en-US" altLang="zh-CN" dirty="0"/>
              <a:t>of intra-band </a:t>
            </a:r>
            <a:r>
              <a:rPr lang="en-US" altLang="zh-CN" dirty="0" smtClean="0"/>
              <a:t>non-collocated EN-DC/NR-CA deployment</a:t>
            </a:r>
          </a:p>
          <a:p>
            <a:pPr lvl="2"/>
            <a:r>
              <a:rPr lang="en-US" altLang="zh-CN" dirty="0" smtClean="0"/>
              <a:t>Ok </a:t>
            </a:r>
            <a:r>
              <a:rPr lang="en-US" altLang="zh-CN" dirty="0"/>
              <a:t>with current objectives in the email summary </a:t>
            </a:r>
            <a:r>
              <a:rPr lang="en-US" altLang="zh-CN" dirty="0" smtClean="0"/>
              <a:t>RP-220024</a:t>
            </a:r>
            <a:endParaRPr lang="en-US" altLang="zh-CN" dirty="0"/>
          </a:p>
          <a:p>
            <a:pPr lvl="1"/>
            <a:r>
              <a:rPr lang="en-US" altLang="zh-CN" dirty="0" smtClean="0"/>
              <a:t>Topic #4: Others: Adjacent </a:t>
            </a:r>
            <a:r>
              <a:rPr lang="en-US" altLang="zh-CN" dirty="0"/>
              <a:t>channel </a:t>
            </a:r>
            <a:r>
              <a:rPr lang="en-US" altLang="zh-CN" dirty="0" smtClean="0"/>
              <a:t>HAPS/FR2 HST</a:t>
            </a:r>
            <a:endParaRPr lang="en-US" altLang="zh-CN" dirty="0"/>
          </a:p>
          <a:p>
            <a:pPr lvl="1"/>
            <a:endParaRPr lang="en-US" altLang="zh-CN" dirty="0" smtClean="0"/>
          </a:p>
          <a:p>
            <a:pPr lvl="1"/>
            <a:endParaRPr lang="en-US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04240601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5015416" y="2967335"/>
            <a:ext cx="216116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Thanks</a:t>
            </a:r>
            <a:endParaRPr lang="zh-CN" altLang="en-US" sz="54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476868745"/>
      </p:ext>
    </p:extLst>
  </p:cSld>
  <p:clrMapOvr>
    <a:masterClrMapping/>
  </p:clrMapOvr>
</p:sld>
</file>

<file path=ppt/theme/theme1.xml><?xml version="1.0" encoding="utf-8"?>
<a:theme xmlns:a="http://schemas.openxmlformats.org/drawingml/2006/main" name="回顾">
  <a:themeElements>
    <a:clrScheme name="橙色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回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回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WUS-general summary</Template>
  <TotalTime>112945</TotalTime>
  <Words>622</Words>
  <Application>Microsoft Office PowerPoint</Application>
  <PresentationFormat>宽屏</PresentationFormat>
  <Paragraphs>128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8" baseType="lpstr">
      <vt:lpstr>Arial Unicode MS</vt:lpstr>
      <vt:lpstr>Malgun Gothic</vt:lpstr>
      <vt:lpstr>宋体</vt:lpstr>
      <vt:lpstr>微软雅黑</vt:lpstr>
      <vt:lpstr>Arial</vt:lpstr>
      <vt:lpstr>Calibri</vt:lpstr>
      <vt:lpstr>Calibri Light</vt:lpstr>
      <vt:lpstr>Cambria Math</vt:lpstr>
      <vt:lpstr>Wingdings</vt:lpstr>
      <vt:lpstr>回顾</vt:lpstr>
      <vt:lpstr>Brief views on Rel-18 package</vt:lpstr>
      <vt:lpstr>TU overview in RAN4</vt:lpstr>
      <vt:lpstr>FR1 RF enhancement</vt:lpstr>
      <vt:lpstr>FR2 RF enhancement</vt:lpstr>
      <vt:lpstr>Rel-18 RRM enhancements work area</vt:lpstr>
      <vt:lpstr>Test enhancement</vt:lpstr>
      <vt:lpstr>Other RAN4 enhancement</vt:lpstr>
      <vt:lpstr>PowerPoint 演示文稿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Rel-16 discussion</dc:title>
  <dc:creator>Microsoft</dc:creator>
  <cp:lastModifiedBy>Xiaomi11</cp:lastModifiedBy>
  <cp:revision>1543</cp:revision>
  <dcterms:created xsi:type="dcterms:W3CDTF">2018-04-28T02:54:17Z</dcterms:created>
  <dcterms:modified xsi:type="dcterms:W3CDTF">2022-03-11T07:32:34Z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WM0590babbcacb41798a893ea8af3f1e99">
    <vt:lpwstr>CWM1Bu6r+WSazsUfjIoFcIk/FI+pBv/fV+7MfpP1nVb9FFR4HDpvPF6XiNre6wzu+bu3h30ufW/i00yOrDaCJneOg==</vt:lpwstr>
  </property>
  <property fmtid="{D5CDD505-2E9C-101B-9397-08002B2CF9AE}" pid="3" name="CWMe50c1ef6c64b46e7b29bc816992fb9a1">
    <vt:lpwstr>CWMp6/KW5AkdVo1VvNvn5vU6x+5LXFRZP0UcdD5r+vU/vDWhYwmJ4+feX+iyk9uBX6/q2IsPNBx/LHkz90I7sjI6Q==</vt:lpwstr>
  </property>
  <property fmtid="{D5CDD505-2E9C-101B-9397-08002B2CF9AE}" pid="4" name="CWM8e5b788bfb0f4e4699b99552e2a479b8">
    <vt:lpwstr>CWMzycmJWvk4lhUljqbW4H4qlJbZA3irVvziU8R0FaYgQjIpzLONpZ6yAOUfZO4VAM33aww2dXjKAtyMivVVOVu0w==</vt:lpwstr>
  </property>
  <property fmtid="{D5CDD505-2E9C-101B-9397-08002B2CF9AE}" pid="5" name="CWMe67946c5c92b4250a0a3b81dacaa0716">
    <vt:lpwstr>CWMpmBQKhVshfQEOibKIacrfiDrPeVdSeniuKwCvW55pXAc5GnORhNEzpUT/735+ZTJWIvL6jNv9zxbUzS5IwuzVg==</vt:lpwstr>
  </property>
  <property fmtid="{D5CDD505-2E9C-101B-9397-08002B2CF9AE}" pid="6" name="CWM70678cbad48143a18f8ca17ae69a42f8">
    <vt:lpwstr>CWMdO0pVNaa9tgXzln3NTVlHttF3wDbmqyhtUTmpjF2YPX/rufozvVp5JBAq3aFUsfAdaUEoihz8cQC9OTEssGhTg==</vt:lpwstr>
  </property>
</Properties>
</file>