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3" r:id="rId4"/>
    <p:sldId id="284" r:id="rId5"/>
    <p:sldId id="285" r:id="rId6"/>
    <p:sldId id="289" r:id="rId7"/>
    <p:sldId id="290" r:id="rId8"/>
    <p:sldId id="27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86" autoAdjust="0"/>
    <p:restoredTop sz="96723" autoAdjust="0"/>
  </p:normalViewPr>
  <p:slideViewPr>
    <p:cSldViewPr snapToGrid="0">
      <p:cViewPr varScale="1">
        <p:scale>
          <a:sx n="114" d="100"/>
          <a:sy n="114" d="100"/>
        </p:scale>
        <p:origin x="8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5CE1A-4124-4AE6-90E4-76BAF331BAB1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D8A9A-6104-4EE5-B250-828D92F504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44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33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4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309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370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83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987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6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27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87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568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45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21990-9D4D-49A3-B142-CA0CFEA91909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5BAA1-D89A-4F20-A6E5-CA0E06FFEF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31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23590"/>
            <a:ext cx="9144000" cy="1919251"/>
          </a:xfrm>
        </p:spPr>
        <p:txBody>
          <a:bodyPr>
            <a:normAutofit/>
          </a:bodyPr>
          <a:lstStyle/>
          <a:p>
            <a:r>
              <a:rPr lang="en-US" altLang="zh-CN" sz="5400" b="1" dirty="0">
                <a:latin typeface="Calibri" panose="020F0502020204030204" pitchFamily="34" charset="0"/>
                <a:cs typeface="Calibri" panose="020F0502020204030204" pitchFamily="34" charset="0"/>
              </a:rPr>
              <a:t>Views on RAN4 Rel-18 package</a:t>
            </a:r>
            <a:endParaRPr lang="zh-CN" altLang="en-US" sz="5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679044"/>
            <a:ext cx="9144000" cy="1014984"/>
          </a:xfrm>
        </p:spPr>
        <p:txBody>
          <a:bodyPr anchor="ctr">
            <a:normAutofit/>
          </a:bodyPr>
          <a:lstStyle/>
          <a:p>
            <a:r>
              <a:rPr lang="en-US" altLang="zh-CN" sz="2800" b="1" dirty="0"/>
              <a:t>OPPO</a:t>
            </a:r>
            <a:endParaRPr lang="zh-CN" altLang="en-US" sz="2800" b="1"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CDFA83DB-0CDE-4C50-B6BC-1AEAAA9D57FD}"/>
              </a:ext>
            </a:extLst>
          </p:cNvPr>
          <p:cNvSpPr txBox="1"/>
          <p:nvPr/>
        </p:nvSpPr>
        <p:spPr>
          <a:xfrm>
            <a:off x="493129" y="608740"/>
            <a:ext cx="11205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ea"/>
                <a:ea typeface="+mj-ea"/>
              </a:rPr>
              <a:t>3GPP TSG-RAN Meeting #95-e                                                                                                 RP-220187</a:t>
            </a:r>
          </a:p>
          <a:p>
            <a:r>
              <a:rPr lang="en-US" b="1" dirty="0">
                <a:latin typeface="+mj-ea"/>
                <a:ea typeface="+mj-ea"/>
              </a:rPr>
              <a:t>Electronic Meeting, March 17 – 23, 2022</a:t>
            </a:r>
            <a:endParaRPr lang="zh-CN" altLang="zh-CN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88511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22068A-5F1F-4C66-BAFF-D018480F7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General view on RAN4 Rel-18 package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3437EF-4431-4170-A50F-378E8E0FB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9023"/>
            <a:ext cx="10515600" cy="4107939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Smart phone and non-smart phone enhancements should be balanced in Rel-18</a:t>
            </a: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Market demands should be considered in RAN4 Rel-18 packages, e.g. 3Tx with two bands or three bands</a:t>
            </a: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RAN4 should reserve some TUs for OTA topics (e.g. SISO OTA, MIMO OTA) to be approved in September RAN plenary meeting</a:t>
            </a:r>
          </a:p>
          <a:p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Rel-17 lefts with urgent industry demands and no controversial views can be further considered in the Rel-18 package, otherwise should be dropped</a:t>
            </a:r>
          </a:p>
        </p:txBody>
      </p:sp>
    </p:spTree>
    <p:extLst>
      <p:ext uri="{BB962C8B-B14F-4D97-AF65-F5344CB8AC3E}">
        <p14:creationId xmlns:p14="http://schemas.microsoft.com/office/powerpoint/2010/main" val="849655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97A052-044C-43DC-BF52-12B13C4BB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298" y="365125"/>
            <a:ext cx="10515600" cy="73025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FR1 UE RF proposals</a:t>
            </a:r>
            <a:endParaRPr lang="zh-CN" altLang="en-US" sz="36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AD1B652-F904-4E52-95F7-E7BB1B448B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0734793"/>
              </p:ext>
            </p:extLst>
          </p:nvPr>
        </p:nvGraphicFramePr>
        <p:xfrm>
          <a:off x="406299" y="1411316"/>
          <a:ext cx="11379403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4952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3381987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6022464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294520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Proposals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508349"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4Tx for </a:t>
                      </a:r>
                      <a:r>
                        <a:rPr lang="en-US" altLang="zh-CN" sz="1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non-smartphone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Enable 4Tx on a single carrier for CPE/FWA/vehicle/industrial devices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Consider only TDD bands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Limit PA architectures e.g. 4x23 PAs</a:t>
                      </a:r>
                      <a:endParaRPr lang="zh-CN" altLang="zh-CN" sz="12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732495"/>
                  </a:ext>
                </a:extLst>
              </a:tr>
              <a:tr h="392413"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8Rx </a:t>
                      </a:r>
                      <a:r>
                        <a:rPr lang="en-US" altLang="zh-CN" sz="14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 non-smartphone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Enable [6Rx and] 8Rx for CPE/FWA/vehicle/industrial devices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 8Rx</a:t>
                      </a:r>
                      <a:endParaRPr lang="en-US" altLang="zh-CN" sz="12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Consider only TDD bands in this item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81404"/>
                  </a:ext>
                </a:extLst>
              </a:tr>
              <a:tr h="519847">
                <a:tc rowSpan="2"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3Tx for smart phone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3Tx for two band inter-band UL CA/ENDC/SUL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1T@band A + 2T@band B simultaneous Tx is basic functionality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0us Tx switching and Power </a:t>
                      </a:r>
                      <a:r>
                        <a:rPr lang="en-US" altLang="zh-CN" sz="1200" b="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can be supported with 3T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2684500"/>
                  </a:ext>
                </a:extLst>
              </a:tr>
              <a:tr h="53545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FFS: </a:t>
                      </a: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1T+1T+1T on 3 bands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  <a:endParaRPr lang="en-US" altLang="zh-CN" sz="12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Can limit the scope to only FDD+FDD+TDD (DC_3A-7A_n78A) based on operator inputs and as 2</a:t>
                      </a:r>
                      <a:r>
                        <a:rPr lang="en-US" altLang="zh-CN" sz="1200" b="0" kern="1200" baseline="300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priority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853814"/>
                  </a:ext>
                </a:extLst>
              </a:tr>
              <a:tr h="535455"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6Rx for smart phone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Investigate 6Rx on higher frequency bands targeting at smartphone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 6Rx DL MIMO in RAN1 (this UE doesn’t support 8Rx port codebook)</a:t>
                      </a:r>
                      <a:endParaRPr lang="zh-CN" altLang="en-US" sz="12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Implementation is challenging and no clear benefit if only support 4 DL layer MIMO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703774"/>
                  </a:ext>
                </a:extLst>
              </a:tr>
              <a:tr h="535455"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lower MSD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Investigate the feasibility of lower MSD for inter-band CA/EN-DC/[DC] combinations </a:t>
                      </a:r>
                      <a:endParaRPr lang="zh-CN" altLang="en-US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 promising results of the MSD improvement study, e.g. which factor to improve, and controversial of only introducing generic signaling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8664071"/>
                  </a:ext>
                </a:extLst>
              </a:tr>
              <a:tr h="363107">
                <a:tc>
                  <a:txBody>
                    <a:bodyPr/>
                    <a:lstStyle/>
                    <a:p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smaller A-MPR</a:t>
                      </a:r>
                      <a:endParaRPr lang="zh-CN" altLang="en-US" sz="14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FFS</a:t>
                      </a:r>
                      <a:endParaRPr lang="zh-CN" altLang="en-US" sz="14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  <a:endParaRPr lang="en-US" altLang="zh-CN" sz="12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Unclear which factors can be further improved to derive smaller AMPR</a:t>
                      </a:r>
                      <a:endParaRPr lang="zh-CN" altLang="en-US" sz="12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15914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9A38F7BC-5040-458B-8C18-90FDF730A4CE}"/>
              </a:ext>
            </a:extLst>
          </p:cNvPr>
          <p:cNvSpPr txBox="1"/>
          <p:nvPr/>
        </p:nvSpPr>
        <p:spPr>
          <a:xfrm>
            <a:off x="406298" y="6164152"/>
            <a:ext cx="11379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Note: Ok to drop “</a:t>
            </a:r>
            <a:r>
              <a:rPr lang="en-US" altLang="zh-CN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New low power class for </a:t>
            </a:r>
            <a:r>
              <a:rPr lang="en-US" altLang="zh-CN" sz="14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Uu</a:t>
            </a:r>
            <a:r>
              <a:rPr lang="en-US" altLang="zh-CN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and/or </a:t>
            </a:r>
            <a:r>
              <a:rPr lang="en-US" altLang="zh-CN" sz="14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altLang="zh-CN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(14dBm)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”, “</a:t>
            </a:r>
            <a:r>
              <a:rPr lang="en-US" altLang="zh-CN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Simultaneous Rx/Tx for intra-band NC CA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” and “</a:t>
            </a:r>
            <a:r>
              <a:rPr lang="en-US" altLang="zh-CN" sz="1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 Tx switching for UL CA with multiple TAG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endParaRPr lang="zh-CN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22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97A052-044C-43DC-BF52-12B13C4BB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298" y="365126"/>
            <a:ext cx="10515600" cy="73025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FR2 UE RF proposals</a:t>
            </a:r>
            <a:endParaRPr lang="zh-CN" altLang="en-US" sz="36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AD1B652-F904-4E52-95F7-E7BB1B448B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175968"/>
              </p:ext>
            </p:extLst>
          </p:nvPr>
        </p:nvGraphicFramePr>
        <p:xfrm>
          <a:off x="406298" y="1095376"/>
          <a:ext cx="11379404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5761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1031846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5921797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358611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Status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298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UL 256QAM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and limited to FWA/CPE only in Rel-18</a:t>
                      </a:r>
                      <a:endParaRPr lang="zh-CN" altLang="zh-CN" sz="12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732495"/>
                  </a:ext>
                </a:extLst>
              </a:tr>
              <a:tr h="298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Inter-band and intra-band DL/UL CA/DC RF enhancement in FR2-1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FR2-1 Inter-band UL CA with CBM should be defined to cover different UE implementations. Start with band combinations introduced in Rel-17 inter-band UL CA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Smart phone with CBM/IBM can be further considered in Rel-18 as Rel-17 leftovers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673221"/>
                  </a:ext>
                </a:extLst>
              </a:tr>
              <a:tr h="298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CN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Requirement for FR2 multi-Rx chain DL reception</a:t>
                      </a: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70783"/>
                  </a:ext>
                </a:extLst>
              </a:tr>
              <a:tr h="298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RF enhancement in FR2-1 for 39GHz band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 priority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and limited to Vehicular device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94436"/>
                  </a:ext>
                </a:extLst>
              </a:tr>
              <a:tr h="448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Achieving better FR2 coverage and/or performance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 priority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Dynamic </a:t>
                      </a:r>
                      <a:r>
                        <a:rPr lang="en-US" altLang="zh-CN" sz="1200" b="1" i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maxUplinkdutycyle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reporting has been discussed widely in Rel-16 with no conclusion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Small granularity PMPR has been proposed in Rel-16 but not agreed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226"/>
                  </a:ext>
                </a:extLst>
              </a:tr>
              <a:tr h="448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Enhanced switching time (ON/ON transient time)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Benefit is unclear, and no consensus in Rel-17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2065875"/>
                  </a:ext>
                </a:extLst>
              </a:tr>
              <a:tr h="627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Beam correspondence requirements for RRC_INACTIVE and initial access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Testability and complexity are high, necessity in addition to connected mode requirements is unclear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8164756"/>
                  </a:ext>
                </a:extLst>
              </a:tr>
              <a:tr h="627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Power-control tolerance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FFS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Not 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 clear UE improvements comparing to Rel-15 timeline to enable tightening UE power control requirements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8331262"/>
                  </a:ext>
                </a:extLst>
              </a:tr>
              <a:tr h="5080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Inter/intra-band DL/UL CA enhancement for FR2-2 and between FR2-1 and FR2-2 based on CBM/IBM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Dropped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Ok with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drop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258028"/>
                  </a:ext>
                </a:extLst>
              </a:tr>
              <a:tr h="2988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UE antenna scaling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Dropped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Ok with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drop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399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033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97A052-044C-43DC-BF52-12B13C4BB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298" y="390066"/>
            <a:ext cx="10515600" cy="599608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OTA test &amp; Others</a:t>
            </a:r>
            <a:endParaRPr lang="zh-CN" altLang="en-US" sz="36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AD1B652-F904-4E52-95F7-E7BB1B448B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536177"/>
              </p:ext>
            </p:extLst>
          </p:nvPr>
        </p:nvGraphicFramePr>
        <p:xfrm>
          <a:off x="406298" y="1197024"/>
          <a:ext cx="11379404" cy="2107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7002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3038475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5203927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375413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Proposals/Status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3307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EMC enhancement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68781"/>
                  </a:ext>
                </a:extLst>
              </a:tr>
              <a:tr h="531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Rel-18 FR2 OTA testing enhancements SI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FR2-1 OTA testing for UEs with multi-panel reception and 4DL layer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94436"/>
                  </a:ext>
                </a:extLst>
              </a:tr>
              <a:tr h="3380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Dynamic OTA testing method for FR2-1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Postpone to September Plenary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Ok to be further discussed in Sep together with SISO/MIMO OTA topics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15675"/>
                  </a:ext>
                </a:extLst>
              </a:tr>
              <a:tr h="531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 testing framework for FWA devices (PC1/PC5)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2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505700"/>
                  </a:ext>
                </a:extLst>
              </a:tr>
            </a:tbl>
          </a:graphicData>
        </a:graphic>
      </p:graphicFrame>
      <p:graphicFrame>
        <p:nvGraphicFramePr>
          <p:cNvPr id="5" name="内容占位符 3">
            <a:extLst>
              <a:ext uri="{FF2B5EF4-FFF2-40B4-BE49-F238E27FC236}">
                <a16:creationId xmlns:a16="http://schemas.microsoft.com/office/drawing/2014/main" id="{F6265012-EC8B-4EE9-9DA2-FF439CE5D0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628653"/>
              </p:ext>
            </p:extLst>
          </p:nvPr>
        </p:nvGraphicFramePr>
        <p:xfrm>
          <a:off x="406298" y="3512193"/>
          <a:ext cx="11379404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0634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3003259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5225511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199658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Proposals/Status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282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Simplification of band combination specification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94436"/>
                  </a:ext>
                </a:extLst>
              </a:tr>
              <a:tr h="3993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Enhancement for 700/800/900MHz band combinations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Simultaneous Tx on two UL band;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Simultaneous Rx on two or three bands;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For smart phone;</a:t>
                      </a: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</a:t>
                      </a:r>
                      <a:endParaRPr lang="en-US" altLang="zh-CN" sz="12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Implementation is challenging to support band combination with three low bands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915675"/>
                  </a:ext>
                </a:extLst>
              </a:tr>
              <a:tr h="166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ATG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B8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5700"/>
                  </a:ext>
                </a:extLst>
              </a:tr>
              <a:tr h="166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Adjacent channel HAPS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B8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2951961"/>
                  </a:ext>
                </a:extLst>
              </a:tr>
              <a:tr h="282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 of intra-band non-collocated EN-DC/NR-CA deployment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257708"/>
                  </a:ext>
                </a:extLst>
              </a:tr>
              <a:tr h="1663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 HST enhancement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02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462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97A052-044C-43DC-BF52-12B13C4BB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77506"/>
            <a:ext cx="11480902" cy="1098956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RRM1: </a:t>
            </a:r>
            <a:r>
              <a:rPr lang="en-GB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Even Further RRM enhancement for NR and MR-DC</a:t>
            </a:r>
            <a:r>
              <a:rPr lang="en-GB" altLang="zh-CN" sz="36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AD1B652-F904-4E52-95F7-E7BB1B448B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217209"/>
              </p:ext>
            </p:extLst>
          </p:nvPr>
        </p:nvGraphicFramePr>
        <p:xfrm>
          <a:off x="406298" y="1706880"/>
          <a:ext cx="11379404" cy="4319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522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4957894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3337988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426193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Proposals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586880">
                <a:tc rowSpan="2">
                  <a:txBody>
                    <a:bodyPr/>
                    <a:lstStyle/>
                    <a:p>
                      <a:pPr lvl="0" hangingPunct="0"/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 RRM requirements delay reduction enhancements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FR2 </a:t>
                      </a:r>
                      <a:r>
                        <a:rPr lang="en-US" altLang="zh-CN" sz="1400" b="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SCell</a:t>
                      </a: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activation delay reduction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  <a:endParaRPr lang="en-US" altLang="zh-CN" sz="1200" b="1" kern="1200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94436"/>
                  </a:ext>
                </a:extLst>
              </a:tr>
              <a:tr h="728420">
                <a:tc vMerge="1">
                  <a:txBody>
                    <a:bodyPr/>
                    <a:lstStyle/>
                    <a:p>
                      <a:pPr lvl="0" hangingPunct="0"/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Cell identification and measurement delay reduction</a:t>
                      </a: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[FR2 BWP switching time enhancements]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No interest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418397"/>
                  </a:ext>
                </a:extLst>
              </a:tr>
              <a:tr h="6037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Extension of requirements for existing features to new scenarios </a:t>
                      </a: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Define RRM requirements for FR1-FR1 NR-DC scenarios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Define HO with </a:t>
                      </a:r>
                      <a:r>
                        <a:rPr lang="en-GB" altLang="zh-CN" sz="1400" b="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PSCell</a:t>
                      </a: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requirements for the following scenarios</a:t>
                      </a: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  <a:endParaRPr lang="en-US" altLang="zh-CN" sz="12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915675"/>
                  </a:ext>
                </a:extLst>
              </a:tr>
              <a:tr h="74583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TCI switching enhancements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Define reduced TCI switch delay requirements considering UE using temporary RS for fast measurements [RAN4, RAN1, RAN2]</a:t>
                      </a:r>
                      <a:endParaRPr kumimoji="0" lang="zh-CN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RAN1/2 shall be involved due to new TRS may be needed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813509"/>
                  </a:ext>
                </a:extLst>
              </a:tr>
              <a:tr h="110099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[Define simultaneous TCI state switching requirements over multiple carriers] [RAN4]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[Allow UE to receive DL data after TCI state switch command decoding and before TCI state switch starts] [RAN4]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 priority</a:t>
                      </a:r>
                      <a:endParaRPr lang="en-US" altLang="zh-CN" sz="1200" b="1" kern="1200" dirty="0">
                        <a:solidFill>
                          <a:srgbClr val="0808B8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891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299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97A052-044C-43DC-BF52-12B13C4BB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298" y="574851"/>
            <a:ext cx="10947502" cy="730250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RRM2: </a:t>
            </a:r>
            <a:r>
              <a:rPr lang="en-GB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e-MG</a:t>
            </a:r>
            <a:r>
              <a:rPr lang="en-GB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GB" altLang="zh-CN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measurements_without_gaps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AD1B652-F904-4E52-95F7-E7BB1B448B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4350222"/>
              </p:ext>
            </p:extLst>
          </p:nvPr>
        </p:nvGraphicFramePr>
        <p:xfrm>
          <a:off x="406298" y="1730214"/>
          <a:ext cx="11379404" cy="3599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522">
                  <a:extLst>
                    <a:ext uri="{9D8B030D-6E8A-4147-A177-3AD203B41FA5}">
                      <a16:colId xmlns:a16="http://schemas.microsoft.com/office/drawing/2014/main" val="2457116493"/>
                    </a:ext>
                  </a:extLst>
                </a:gridCol>
                <a:gridCol w="4219663">
                  <a:extLst>
                    <a:ext uri="{9D8B030D-6E8A-4147-A177-3AD203B41FA5}">
                      <a16:colId xmlns:a16="http://schemas.microsoft.com/office/drawing/2014/main" val="1048365523"/>
                    </a:ext>
                  </a:extLst>
                </a:gridCol>
                <a:gridCol w="4076219">
                  <a:extLst>
                    <a:ext uri="{9D8B030D-6E8A-4147-A177-3AD203B41FA5}">
                      <a16:colId xmlns:a16="http://schemas.microsoft.com/office/drawing/2014/main" val="857726631"/>
                    </a:ext>
                  </a:extLst>
                </a:gridCol>
              </a:tblGrid>
              <a:tr h="479873">
                <a:tc>
                  <a:txBody>
                    <a:bodyPr/>
                    <a:lstStyle/>
                    <a:p>
                      <a:r>
                        <a:rPr lang="en-US" altLang="zh-CN" dirty="0"/>
                        <a:t>Items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Proposals/Status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OPPO Views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83484"/>
                  </a:ext>
                </a:extLst>
              </a:tr>
              <a:tr h="10797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Enhancements of pre-configured MGs, multiple concurrent MGs and NCSG 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Prioritize joint requirements of 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Case 1: </a:t>
                      </a:r>
                      <a:r>
                        <a:rPr lang="en-GB" altLang="zh-CN" sz="1400" b="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Pre_MGs</a:t>
                      </a: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multiple concurrent MGs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Case 2: NCSG and multiple concurrent MGs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  <a:endParaRPr lang="en-US" altLang="zh-CN" sz="12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194436"/>
                  </a:ext>
                </a:extLst>
              </a:tr>
              <a:tr h="9597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Define measurement requirements without gaps for the following cases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Inter-RAT measurements without gaps</a:t>
                      </a:r>
                    </a:p>
                    <a:p>
                      <a:pPr marL="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First priority: Inter-RAT NR measurements</a:t>
                      </a:r>
                      <a:endParaRPr lang="zh-CN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Second priority: Inter-RAT LTE measurement</a:t>
                      </a: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0808B8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915675"/>
                  </a:ext>
                </a:extLst>
              </a:tr>
              <a:tr h="107971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400" b="0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NR SSB-based inter-frequency and intra-frequency measurements without gaps for UEs reporting </a:t>
                      </a:r>
                      <a:r>
                        <a:rPr lang="en-GB" altLang="zh-CN" sz="1400" b="0" kern="1200" dirty="0" err="1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NeedForGapsInfoNR</a:t>
                      </a:r>
                      <a:r>
                        <a:rPr lang="en-GB" altLang="zh-CN" sz="1400" b="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IE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[OPPO] 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 priority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Open to define the need for gap requirements separately even though there may exist overlapping with NCSG’s.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285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980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/>
              <a:t>Thanks!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61950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3315</TotalTime>
  <Words>1126</Words>
  <Application>Microsoft Office PowerPoint</Application>
  <PresentationFormat>宽屏</PresentationFormat>
  <Paragraphs>157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Office 主题​​</vt:lpstr>
      <vt:lpstr>Views on RAN4 Rel-18 package</vt:lpstr>
      <vt:lpstr>General view on RAN4 Rel-18 package</vt:lpstr>
      <vt:lpstr>FR1 UE RF proposals</vt:lpstr>
      <vt:lpstr>FR2 UE RF proposals</vt:lpstr>
      <vt:lpstr>OTA test &amp; Others</vt:lpstr>
      <vt:lpstr>RRM1: Even Further RRM enhancement for NR and MR-DC </vt:lpstr>
      <vt:lpstr>RRM2: Fe-MG and measurements_without_gaps</vt:lpstr>
      <vt:lpstr>Thanks!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3Tx contents</dc:title>
  <dc:creator>OPPO</dc:creator>
  <cp:lastModifiedBy>Jinqiang Xing</cp:lastModifiedBy>
  <cp:revision>257</cp:revision>
  <dcterms:created xsi:type="dcterms:W3CDTF">2021-12-24T04:09:28Z</dcterms:created>
  <dcterms:modified xsi:type="dcterms:W3CDTF">2022-03-10T10:15:09Z</dcterms:modified>
</cp:coreProperties>
</file>