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216"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2022/3/9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4F350D-BFCA-401B-9404-981455295E2E}"/>
              </a:ext>
            </a:extLst>
          </p:cNvPr>
          <p:cNvSpPr>
            <a:spLocks noGrp="1"/>
          </p:cNvSpPr>
          <p:nvPr>
            <p:ph type="ctrTitle"/>
          </p:nvPr>
        </p:nvSpPr>
        <p:spPr>
          <a:xfrm>
            <a:off x="1519382" y="1474701"/>
            <a:ext cx="9144000" cy="2387600"/>
          </a:xfrm>
        </p:spPr>
        <p:txBody>
          <a:bodyPr/>
          <a:lstStyle/>
          <a:p>
            <a:r>
              <a:rPr lang="en-US" altLang="zh-CN" dirty="0"/>
              <a:t>Clarification of 3Tx scenarios and objectives</a:t>
            </a:r>
            <a:endParaRPr lang="zh-CN" altLang="en-US" dirty="0"/>
          </a:p>
        </p:txBody>
      </p:sp>
      <p:sp>
        <p:nvSpPr>
          <p:cNvPr id="3" name="副标题 2">
            <a:extLst>
              <a:ext uri="{FF2B5EF4-FFF2-40B4-BE49-F238E27FC236}">
                <a16:creationId xmlns:a16="http://schemas.microsoft.com/office/drawing/2014/main" id="{B20386DE-BBD7-4B69-AEA2-2851E20D6111}"/>
              </a:ext>
            </a:extLst>
          </p:cNvPr>
          <p:cNvSpPr>
            <a:spLocks noGrp="1"/>
          </p:cNvSpPr>
          <p:nvPr>
            <p:ph type="subTitle" idx="1"/>
          </p:nvPr>
        </p:nvSpPr>
        <p:spPr>
          <a:xfrm>
            <a:off x="1607890" y="4278385"/>
            <a:ext cx="9144000" cy="1306585"/>
          </a:xfrm>
        </p:spPr>
        <p:txBody>
          <a:bodyPr anchor="ctr">
            <a:normAutofit/>
          </a:bodyPr>
          <a:lstStyle/>
          <a:p>
            <a:r>
              <a:rPr lang="en-US" altLang="zh-CN" sz="3600" dirty="0"/>
              <a:t>OPPO</a:t>
            </a:r>
            <a:endParaRPr lang="zh-CN" altLang="en-US" sz="3600" dirty="0"/>
          </a:p>
        </p:txBody>
      </p:sp>
      <p:sp>
        <p:nvSpPr>
          <p:cNvPr id="4" name="TextBox 1">
            <a:extLst>
              <a:ext uri="{FF2B5EF4-FFF2-40B4-BE49-F238E27FC236}">
                <a16:creationId xmlns:a16="http://schemas.microsoft.com/office/drawing/2014/main" id="{C9A267EC-7B43-416B-95E8-CEAA8CC4BDC9}"/>
              </a:ext>
            </a:extLst>
          </p:cNvPr>
          <p:cNvSpPr txBox="1"/>
          <p:nvPr/>
        </p:nvSpPr>
        <p:spPr>
          <a:xfrm>
            <a:off x="488511" y="445513"/>
            <a:ext cx="11205742" cy="646331"/>
          </a:xfrm>
          <a:prstGeom prst="rect">
            <a:avLst/>
          </a:prstGeom>
          <a:noFill/>
        </p:spPr>
        <p:txBody>
          <a:bodyPr wrap="square" rtlCol="0">
            <a:spAutoFit/>
          </a:bodyPr>
          <a:lstStyle/>
          <a:p>
            <a:r>
              <a:rPr lang="en-US" b="1" dirty="0">
                <a:latin typeface="+mj-ea"/>
                <a:ea typeface="+mj-ea"/>
              </a:rPr>
              <a:t>3GPP TSG-RAN Meeting #95-e                                                                                                 RP-220186</a:t>
            </a:r>
          </a:p>
          <a:p>
            <a:r>
              <a:rPr lang="en-US" b="1" dirty="0">
                <a:latin typeface="+mj-ea"/>
                <a:ea typeface="+mj-ea"/>
              </a:rPr>
              <a:t>Electronic Meeting, March 17 – 23, 2022</a:t>
            </a:r>
            <a:endParaRPr lang="zh-CN" altLang="zh-CN" dirty="0">
              <a:latin typeface="+mj-ea"/>
              <a:ea typeface="+mj-ea"/>
            </a:endParaRPr>
          </a:p>
        </p:txBody>
      </p:sp>
    </p:spTree>
    <p:extLst>
      <p:ext uri="{BB962C8B-B14F-4D97-AF65-F5344CB8AC3E}">
        <p14:creationId xmlns:p14="http://schemas.microsoft.com/office/powerpoint/2010/main" val="1643521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C038B8-4FEB-440B-B836-240A43B25AD3}"/>
              </a:ext>
            </a:extLst>
          </p:cNvPr>
          <p:cNvSpPr>
            <a:spLocks noGrp="1"/>
          </p:cNvSpPr>
          <p:nvPr>
            <p:ph type="title"/>
          </p:nvPr>
        </p:nvSpPr>
        <p:spPr>
          <a:xfrm>
            <a:off x="838200" y="365125"/>
            <a:ext cx="10515600" cy="1027447"/>
          </a:xfrm>
        </p:spPr>
        <p:txBody>
          <a:bodyPr>
            <a:normAutofit/>
          </a:bodyPr>
          <a:lstStyle/>
          <a:p>
            <a:r>
              <a:rPr lang="en-US" altLang="zh-CN" sz="3600" dirty="0"/>
              <a:t>Background: RP-220019 [RAN95e-RAN4-R18Prep-01]</a:t>
            </a:r>
            <a:endParaRPr lang="zh-CN" altLang="en-US" sz="3600" dirty="0"/>
          </a:p>
        </p:txBody>
      </p:sp>
      <p:sp>
        <p:nvSpPr>
          <p:cNvPr id="3" name="内容占位符 2">
            <a:extLst>
              <a:ext uri="{FF2B5EF4-FFF2-40B4-BE49-F238E27FC236}">
                <a16:creationId xmlns:a16="http://schemas.microsoft.com/office/drawing/2014/main" id="{B8E74393-2ADC-43C8-BCDF-3AE781F325B2}"/>
              </a:ext>
            </a:extLst>
          </p:cNvPr>
          <p:cNvSpPr>
            <a:spLocks noGrp="1"/>
          </p:cNvSpPr>
          <p:nvPr>
            <p:ph idx="1"/>
          </p:nvPr>
        </p:nvSpPr>
        <p:spPr>
          <a:xfrm>
            <a:off x="938868" y="1350627"/>
            <a:ext cx="10515600" cy="4351338"/>
          </a:xfrm>
        </p:spPr>
        <p:txBody>
          <a:bodyPr>
            <a:normAutofit/>
          </a:bodyPr>
          <a:lstStyle/>
          <a:p>
            <a:r>
              <a:rPr lang="en-US" altLang="zh-CN" sz="2000" dirty="0"/>
              <a:t>3Tx was initially proposed for three scenarios</a:t>
            </a:r>
          </a:p>
          <a:p>
            <a:pPr lvl="1"/>
            <a:r>
              <a:rPr lang="en-US" altLang="zh-CN" sz="1800" dirty="0"/>
              <a:t>3Layer UL MIMO in one band</a:t>
            </a:r>
          </a:p>
          <a:p>
            <a:pPr lvl="1"/>
            <a:r>
              <a:rPr lang="en-US" altLang="zh-CN" sz="1800" dirty="0"/>
              <a:t>1T@bandA+2T@bandB</a:t>
            </a:r>
          </a:p>
          <a:p>
            <a:pPr lvl="1"/>
            <a:r>
              <a:rPr lang="en-US" altLang="zh-CN" sz="1800" dirty="0"/>
              <a:t>3T at three bands</a:t>
            </a:r>
          </a:p>
          <a:p>
            <a:r>
              <a:rPr lang="en-US" altLang="zh-CN" sz="2000" dirty="0"/>
              <a:t>The 3Layer UL MIMO is dropped due to RAN1 impact on the codebook design. And RAN4 focus on two bands case and three bands case.</a:t>
            </a:r>
          </a:p>
          <a:p>
            <a:r>
              <a:rPr lang="en-US" altLang="zh-CN" sz="2000" dirty="0"/>
              <a:t>In RAN#95e premeeting discussion, the detailed scope is given and stabilized. However still “[ ]” in some contents for two bands case, and FFS on the three bands case. This paper give some clarification on these aspects.</a:t>
            </a:r>
            <a:endParaRPr lang="zh-CN" altLang="zh-CN" dirty="0"/>
          </a:p>
        </p:txBody>
      </p:sp>
      <p:pic>
        <p:nvPicPr>
          <p:cNvPr id="4" name="图片 3">
            <a:extLst>
              <a:ext uri="{FF2B5EF4-FFF2-40B4-BE49-F238E27FC236}">
                <a16:creationId xmlns:a16="http://schemas.microsoft.com/office/drawing/2014/main" id="{FA7469BD-1E2A-4DDC-BC55-F26DC5F0578C}"/>
              </a:ext>
            </a:extLst>
          </p:cNvPr>
          <p:cNvPicPr>
            <a:picLocks noChangeAspect="1"/>
          </p:cNvPicPr>
          <p:nvPr/>
        </p:nvPicPr>
        <p:blipFill>
          <a:blip r:embed="rId2"/>
          <a:stretch>
            <a:fillRect/>
          </a:stretch>
        </p:blipFill>
        <p:spPr>
          <a:xfrm>
            <a:off x="2447990" y="4305148"/>
            <a:ext cx="6872179" cy="240445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671881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5711D1-18F6-435F-A945-3910AE816893}"/>
              </a:ext>
            </a:extLst>
          </p:cNvPr>
          <p:cNvSpPr>
            <a:spLocks noGrp="1"/>
          </p:cNvSpPr>
          <p:nvPr>
            <p:ph type="title"/>
          </p:nvPr>
        </p:nvSpPr>
        <p:spPr>
          <a:xfrm>
            <a:off x="838200" y="457403"/>
            <a:ext cx="10515600" cy="884835"/>
          </a:xfrm>
        </p:spPr>
        <p:txBody>
          <a:bodyPr/>
          <a:lstStyle/>
          <a:p>
            <a:r>
              <a:rPr lang="en-US" altLang="zh-CN" dirty="0"/>
              <a:t>Tx switching for UE with 3Tx capability</a:t>
            </a:r>
            <a:endParaRPr lang="zh-CN" altLang="en-US" dirty="0"/>
          </a:p>
        </p:txBody>
      </p:sp>
      <p:sp>
        <p:nvSpPr>
          <p:cNvPr id="3" name="内容占位符 2">
            <a:extLst>
              <a:ext uri="{FF2B5EF4-FFF2-40B4-BE49-F238E27FC236}">
                <a16:creationId xmlns:a16="http://schemas.microsoft.com/office/drawing/2014/main" id="{4B73CA66-AF44-4C7D-A492-F139D32F259E}"/>
              </a:ext>
            </a:extLst>
          </p:cNvPr>
          <p:cNvSpPr>
            <a:spLocks noGrp="1"/>
          </p:cNvSpPr>
          <p:nvPr>
            <p:ph idx="1"/>
          </p:nvPr>
        </p:nvSpPr>
        <p:spPr>
          <a:xfrm>
            <a:off x="838200" y="1585519"/>
            <a:ext cx="10515600" cy="4991449"/>
          </a:xfrm>
        </p:spPr>
        <p:txBody>
          <a:bodyPr>
            <a:normAutofit/>
          </a:bodyPr>
          <a:lstStyle/>
          <a:p>
            <a:r>
              <a:rPr lang="en-US" altLang="zh-CN" sz="2000" dirty="0"/>
              <a:t>Tx switching was introduced in Rel-16 to enable UE utilizing the large coverage in low </a:t>
            </a:r>
            <a:r>
              <a:rPr lang="en-US" altLang="zh-CN" sz="2000" dirty="0" err="1"/>
              <a:t>freq</a:t>
            </a:r>
            <a:r>
              <a:rPr lang="en-US" altLang="zh-CN" sz="2000" dirty="0"/>
              <a:t> band and large throughput in high </a:t>
            </a:r>
            <a:r>
              <a:rPr lang="en-US" altLang="zh-CN" sz="2000" dirty="0" err="1"/>
              <a:t>freq</a:t>
            </a:r>
            <a:r>
              <a:rPr lang="en-US" altLang="zh-CN" sz="2000" dirty="0"/>
              <a:t> band with 2Tx chain restriction. The Tx switching time is introduced with at least 35us.</a:t>
            </a:r>
          </a:p>
          <a:p>
            <a:r>
              <a:rPr lang="en-US" altLang="zh-CN" sz="2000" dirty="0"/>
              <a:t>For UE with 3Tx capability, why Tx switching is needed?</a:t>
            </a:r>
          </a:p>
          <a:p>
            <a:pPr lvl="1"/>
            <a:r>
              <a:rPr lang="en-US" altLang="zh-CN" sz="1800" dirty="0"/>
              <a:t>In principle, UE with 3Tx chain can achieve 3Tx simultaneously and no Tx switching. However, more Tx means larger power consumption and heating problems, thus UE may still need to enable one of the bands to transmit to solve these issues. In this case, Tx switching will be needed.</a:t>
            </a:r>
          </a:p>
          <a:p>
            <a:r>
              <a:rPr lang="en-US" altLang="zh-CN" sz="2000" dirty="0"/>
              <a:t>Is 0us Tx switching needs to be defined?</a:t>
            </a:r>
          </a:p>
          <a:p>
            <a:pPr lvl="1"/>
            <a:r>
              <a:rPr lang="en-US" altLang="zh-CN" sz="1800" dirty="0"/>
              <a:t>For UE with 3Tx capability, if 0us Tx switching is not defined then NW will be unaware of the switched transmission demands and may always schedule according to 3Tx capability, even UE is under severe power consumption or heating situations.</a:t>
            </a:r>
          </a:p>
          <a:p>
            <a:pPr lvl="1"/>
            <a:r>
              <a:rPr lang="en-US" altLang="zh-CN" sz="1800" dirty="0"/>
              <a:t>0us Tx switching capability can indicate the Tx switching demands and its switching time.</a:t>
            </a:r>
          </a:p>
          <a:p>
            <a:pPr lvl="1"/>
            <a:r>
              <a:rPr lang="en-US" altLang="zh-CN" sz="1800" dirty="0"/>
              <a:t>When UE is under 0us Tx switching, max two Tx is enabled. In other cases, three Tx is enabled.</a:t>
            </a:r>
          </a:p>
          <a:p>
            <a:r>
              <a:rPr lang="en-US" altLang="zh-CN" sz="2000" b="1" dirty="0"/>
              <a:t>Proposal 1: Remove “[ ]” from below items</a:t>
            </a:r>
          </a:p>
          <a:p>
            <a:pPr lvl="1"/>
            <a:r>
              <a:rPr lang="en-US" altLang="zh-CN" sz="1800" b="1" dirty="0"/>
              <a:t>Specify Tx switching transmission enhancement [if needed]</a:t>
            </a:r>
          </a:p>
          <a:p>
            <a:pPr lvl="1"/>
            <a:r>
              <a:rPr lang="en-US" altLang="zh-CN" sz="1800" b="1" dirty="0"/>
              <a:t>[Specify 3Tx simultaneous transmission for inter-band UL CA and EN-DC]</a:t>
            </a:r>
          </a:p>
        </p:txBody>
      </p:sp>
    </p:spTree>
    <p:extLst>
      <p:ext uri="{BB962C8B-B14F-4D97-AF65-F5344CB8AC3E}">
        <p14:creationId xmlns:p14="http://schemas.microsoft.com/office/powerpoint/2010/main" val="2906680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4F4FC8-292A-4194-A7CC-2270E204055C}"/>
              </a:ext>
            </a:extLst>
          </p:cNvPr>
          <p:cNvSpPr>
            <a:spLocks noGrp="1"/>
          </p:cNvSpPr>
          <p:nvPr>
            <p:ph type="title"/>
          </p:nvPr>
        </p:nvSpPr>
        <p:spPr/>
        <p:txBody>
          <a:bodyPr/>
          <a:lstStyle/>
          <a:p>
            <a:r>
              <a:rPr lang="en-US" altLang="zh-CN" dirty="0"/>
              <a:t>3Tx for three bands case</a:t>
            </a:r>
            <a:endParaRPr lang="zh-CN" altLang="en-US" dirty="0"/>
          </a:p>
        </p:txBody>
      </p:sp>
      <p:sp>
        <p:nvSpPr>
          <p:cNvPr id="3" name="内容占位符 2">
            <a:extLst>
              <a:ext uri="{FF2B5EF4-FFF2-40B4-BE49-F238E27FC236}">
                <a16:creationId xmlns:a16="http://schemas.microsoft.com/office/drawing/2014/main" id="{27ABC89B-2C63-4FC3-995C-FD05B84A25F4}"/>
              </a:ext>
            </a:extLst>
          </p:cNvPr>
          <p:cNvSpPr>
            <a:spLocks noGrp="1"/>
          </p:cNvSpPr>
          <p:nvPr>
            <p:ph idx="1"/>
          </p:nvPr>
        </p:nvSpPr>
        <p:spPr/>
        <p:txBody>
          <a:bodyPr>
            <a:normAutofit/>
          </a:bodyPr>
          <a:lstStyle/>
          <a:p>
            <a:r>
              <a:rPr lang="en-US" altLang="zh-CN" sz="2000" dirty="0">
                <a:latin typeface="Calibri" panose="020F0502020204030204" pitchFamily="34" charset="0"/>
                <a:cs typeface="Calibri" panose="020F0502020204030204" pitchFamily="34" charset="0"/>
              </a:rPr>
              <a:t>LTE 3DL/3UL has been studied in Rel-14, and no WI due to lack of band combination requests from operators.</a:t>
            </a:r>
          </a:p>
          <a:p>
            <a:r>
              <a:rPr lang="en-US" altLang="zh-CN" sz="2000" dirty="0">
                <a:latin typeface="Calibri" panose="020F0502020204030204" pitchFamily="34" charset="0"/>
                <a:cs typeface="Calibri" panose="020F0502020204030204" pitchFamily="34" charset="0"/>
              </a:rPr>
              <a:t>In RAN4#100e operator requests are shown in R4-2113483, and propose to investigate EN-DC with 2 LTE bands + 1NR FR1 band as a starter. Then in </a:t>
            </a:r>
            <a:r>
              <a:rPr lang="en-US" altLang="zh-CN" sz="2000" dirty="0"/>
              <a:t>RAN#94e DC_3A-7A_n78A was proposed as the example band combination.</a:t>
            </a:r>
          </a:p>
          <a:p>
            <a:r>
              <a:rPr lang="en-US" altLang="zh-CN" sz="2000" dirty="0"/>
              <a:t>With three Tx, higher Tx power and throughputs can be achieved, though MSD due to IMD interference might be happen for some band combinations and it can be studied in Rel-18.</a:t>
            </a:r>
          </a:p>
          <a:p>
            <a:endParaRPr lang="en-US" altLang="zh-CN" sz="2000" dirty="0"/>
          </a:p>
          <a:p>
            <a:r>
              <a:rPr lang="en-US" altLang="zh-CN" sz="2000" b="1" dirty="0"/>
              <a:t>Proposal 2: Include 3Tx for three bands as a study phase in Rel-18, and be 2</a:t>
            </a:r>
            <a:r>
              <a:rPr lang="en-US" altLang="zh-CN" sz="2000" b="1" baseline="30000" dirty="0"/>
              <a:t>nd</a:t>
            </a:r>
            <a:r>
              <a:rPr lang="en-US" altLang="zh-CN" sz="2000" b="1" dirty="0"/>
              <a:t> priority in FR1 enhancements.</a:t>
            </a:r>
          </a:p>
          <a:p>
            <a:pPr lvl="1"/>
            <a:r>
              <a:rPr lang="en-US" altLang="zh-CN" sz="1800" b="1" dirty="0"/>
              <a:t>Study the power class framework, impact on MPR/A-MPR and impact on MSD</a:t>
            </a:r>
            <a:endParaRPr lang="zh-CN" altLang="zh-CN" sz="1800" b="1" dirty="0"/>
          </a:p>
          <a:p>
            <a:pPr lvl="1"/>
            <a:r>
              <a:rPr lang="en-US" altLang="zh-CN" sz="1800" b="1" dirty="0"/>
              <a:t>Example band combinations: DC_3A-7A_n78A</a:t>
            </a:r>
            <a:endParaRPr lang="zh-CN" altLang="zh-CN" sz="1800" b="1" dirty="0"/>
          </a:p>
        </p:txBody>
      </p:sp>
    </p:spTree>
    <p:extLst>
      <p:ext uri="{BB962C8B-B14F-4D97-AF65-F5344CB8AC3E}">
        <p14:creationId xmlns:p14="http://schemas.microsoft.com/office/powerpoint/2010/main" val="62882571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TotalTime>
  <Words>511</Words>
  <Application>Microsoft Office PowerPoint</Application>
  <PresentationFormat>宽屏</PresentationFormat>
  <Paragraphs>30</Paragraphs>
  <Slides>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宋体</vt:lpstr>
      <vt:lpstr>Arial</vt:lpstr>
      <vt:lpstr>Calibri</vt:lpstr>
      <vt:lpstr>Calibri Light</vt:lpstr>
      <vt:lpstr>Office 主题</vt:lpstr>
      <vt:lpstr>Clarification of 3Tx scenarios and objectives</vt:lpstr>
      <vt:lpstr>Background: RP-220019 [RAN95e-RAN4-R18Prep-01]</vt:lpstr>
      <vt:lpstr>Tx switching for UE with 3Tx capability</vt:lpstr>
      <vt:lpstr>3Tx for three bands case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Clarification of 3Tx scenarios and objectives</dc:title>
  <dc:creator>Jinqiang Xing</dc:creator>
  <cp:lastModifiedBy>Jinqiang Xing</cp:lastModifiedBy>
  <cp:revision>20</cp:revision>
  <dcterms:created xsi:type="dcterms:W3CDTF">2015-05-05T08:02:14Z</dcterms:created>
  <dcterms:modified xsi:type="dcterms:W3CDTF">2022-03-09T02:29:33Z</dcterms:modified>
</cp:coreProperties>
</file>