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79" r:id="rId4"/>
    <p:sldId id="275" r:id="rId5"/>
    <p:sldId id="280" r:id="rId6"/>
    <p:sldId id="27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93067" autoAdjust="0"/>
  </p:normalViewPr>
  <p:slideViewPr>
    <p:cSldViewPr snapToGrid="0">
      <p:cViewPr varScale="1">
        <p:scale>
          <a:sx n="100" d="100"/>
          <a:sy n="100" d="100"/>
        </p:scale>
        <p:origin x="10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85CE1A-4124-4AE6-90E4-76BAF331BAB1}" type="datetimeFigureOut">
              <a:rPr lang="zh-CN" altLang="en-US" smtClean="0"/>
              <a:t>2022/3/11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8D8A9A-6104-4EE5-B250-828D92F50413}" type="slidenum">
              <a:rPr lang="zh-CN" altLang="en-US" smtClean="0"/>
              <a:t>‹#›</a:t>
            </a:fld>
            <a:endParaRPr lang="zh-CN" altLang="en-US"/>
          </a:p>
        </p:txBody>
      </p:sp>
    </p:spTree>
    <p:extLst>
      <p:ext uri="{BB962C8B-B14F-4D97-AF65-F5344CB8AC3E}">
        <p14:creationId xmlns:p14="http://schemas.microsoft.com/office/powerpoint/2010/main" val="1120744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8D8A9A-6104-4EE5-B250-828D92F50413}" type="slidenum">
              <a:rPr lang="zh-CN" altLang="en-US" smtClean="0"/>
              <a:t>2</a:t>
            </a:fld>
            <a:endParaRPr lang="zh-CN" altLang="en-US"/>
          </a:p>
        </p:txBody>
      </p:sp>
    </p:spTree>
    <p:extLst>
      <p:ext uri="{BB962C8B-B14F-4D97-AF65-F5344CB8AC3E}">
        <p14:creationId xmlns:p14="http://schemas.microsoft.com/office/powerpoint/2010/main" val="3187223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8D8A9A-6104-4EE5-B250-828D92F50413}" type="slidenum">
              <a:rPr lang="zh-CN" altLang="en-US" smtClean="0"/>
              <a:t>3</a:t>
            </a:fld>
            <a:endParaRPr lang="zh-CN" altLang="en-US"/>
          </a:p>
        </p:txBody>
      </p:sp>
    </p:spTree>
    <p:extLst>
      <p:ext uri="{BB962C8B-B14F-4D97-AF65-F5344CB8AC3E}">
        <p14:creationId xmlns:p14="http://schemas.microsoft.com/office/powerpoint/2010/main" val="2905255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19643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856642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096309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62037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923583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668987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7906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573275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14872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181568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68457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821990-9D4D-49A3-B142-CA0CFEA91909}" type="datetimeFigureOut">
              <a:rPr lang="zh-CN" altLang="en-US" smtClean="0"/>
              <a:t>2022/3/11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277831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Calibri" panose="020F0502020204030204" pitchFamily="34" charset="0"/>
                <a:cs typeface="Calibri" panose="020F0502020204030204" pitchFamily="34" charset="0"/>
              </a:rPr>
              <a:t>Motivation of </a:t>
            </a:r>
            <a:br>
              <a:rPr lang="en-US" altLang="zh-CN" b="1" dirty="0">
                <a:latin typeface="Calibri" panose="020F0502020204030204" pitchFamily="34" charset="0"/>
                <a:cs typeface="Calibri" panose="020F0502020204030204" pitchFamily="34" charset="0"/>
              </a:rPr>
            </a:br>
            <a:r>
              <a:rPr lang="en-US" altLang="zh-CN" b="1" dirty="0">
                <a:latin typeface="Calibri" panose="020F0502020204030204" pitchFamily="34" charset="0"/>
                <a:cs typeface="Calibri" panose="020F0502020204030204" pitchFamily="34" charset="0"/>
              </a:rPr>
              <a:t>R18 FR1 TRP TRS</a:t>
            </a:r>
            <a:endParaRPr lang="zh-CN" altLang="en-US" b="1"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24000" y="4242816"/>
            <a:ext cx="9144000" cy="1014984"/>
          </a:xfrm>
        </p:spPr>
        <p:txBody>
          <a:bodyPr>
            <a:normAutofit/>
          </a:bodyPr>
          <a:lstStyle/>
          <a:p>
            <a:r>
              <a:rPr lang="en-US" altLang="zh-CN" sz="2800" b="1" dirty="0">
                <a:latin typeface="Calibri" panose="020F0502020204030204" pitchFamily="34" charset="0"/>
                <a:cs typeface="Calibri" panose="020F0502020204030204" pitchFamily="34" charset="0"/>
              </a:rPr>
              <a:t>OPPO, CAICT</a:t>
            </a:r>
            <a:endParaRPr lang="zh-CN" altLang="en-US" sz="2800" b="1" dirty="0">
              <a:latin typeface="Calibri" panose="020F0502020204030204" pitchFamily="34" charset="0"/>
              <a:cs typeface="Calibri" panose="020F0502020204030204" pitchFamily="34" charset="0"/>
            </a:endParaRPr>
          </a:p>
        </p:txBody>
      </p:sp>
      <p:sp>
        <p:nvSpPr>
          <p:cNvPr id="4" name="文本框 3">
            <a:extLst>
              <a:ext uri="{FF2B5EF4-FFF2-40B4-BE49-F238E27FC236}">
                <a16:creationId xmlns:a16="http://schemas.microsoft.com/office/drawing/2014/main" id="{38631271-11CD-4D88-8E3E-6F21EA1E1AFB}"/>
              </a:ext>
            </a:extLst>
          </p:cNvPr>
          <p:cNvSpPr txBox="1"/>
          <p:nvPr/>
        </p:nvSpPr>
        <p:spPr>
          <a:xfrm>
            <a:off x="219075" y="247650"/>
            <a:ext cx="4299831" cy="646331"/>
          </a:xfrm>
          <a:prstGeom prst="rect">
            <a:avLst/>
          </a:prstGeom>
          <a:noFill/>
        </p:spPr>
        <p:txBody>
          <a:bodyPr wrap="none" rtlCol="0">
            <a:spAutoFit/>
          </a:bodyPr>
          <a:lstStyle/>
          <a:p>
            <a:r>
              <a:rPr lang="en-GB" altLang="zh-CN" b="1" dirty="0">
                <a:latin typeface="Calibri" panose="020F0502020204030204" pitchFamily="34" charset="0"/>
                <a:cs typeface="Calibri" panose="020F0502020204030204" pitchFamily="34" charset="0"/>
              </a:rPr>
              <a:t>3GPP TSG-RAN Meeting #95-e</a:t>
            </a:r>
          </a:p>
          <a:p>
            <a:r>
              <a:rPr lang="en-GB" altLang="zh-CN" b="1" dirty="0">
                <a:latin typeface="Calibri" panose="020F0502020204030204" pitchFamily="34" charset="0"/>
                <a:cs typeface="Calibri" panose="020F0502020204030204" pitchFamily="34" charset="0"/>
              </a:rPr>
              <a:t>Electronic Meeting, 17</a:t>
            </a:r>
            <a:r>
              <a:rPr lang="en-GB" altLang="zh-CN" b="1" baseline="30000" dirty="0">
                <a:latin typeface="Calibri" panose="020F0502020204030204" pitchFamily="34" charset="0"/>
                <a:cs typeface="Calibri" panose="020F0502020204030204" pitchFamily="34" charset="0"/>
              </a:rPr>
              <a:t>th</a:t>
            </a:r>
            <a:r>
              <a:rPr lang="en-GB" altLang="zh-CN" b="1" dirty="0">
                <a:latin typeface="Calibri" panose="020F0502020204030204" pitchFamily="34" charset="0"/>
                <a:cs typeface="Calibri" panose="020F0502020204030204" pitchFamily="34" charset="0"/>
              </a:rPr>
              <a:t> – 23</a:t>
            </a:r>
            <a:r>
              <a:rPr lang="en-GB" altLang="zh-CN" b="1" baseline="30000" dirty="0">
                <a:latin typeface="Calibri" panose="020F0502020204030204" pitchFamily="34" charset="0"/>
                <a:cs typeface="Calibri" panose="020F0502020204030204" pitchFamily="34" charset="0"/>
              </a:rPr>
              <a:t>rd</a:t>
            </a:r>
            <a:r>
              <a:rPr lang="en-GB" altLang="zh-CN" b="1" dirty="0">
                <a:latin typeface="Calibri" panose="020F0502020204030204" pitchFamily="34" charset="0"/>
                <a:cs typeface="Calibri" panose="020F0502020204030204" pitchFamily="34" charset="0"/>
              </a:rPr>
              <a:t> March, 2022</a:t>
            </a:r>
            <a:endParaRPr lang="zh-CN" altLang="en-US" b="1" dirty="0">
              <a:latin typeface="Calibri" panose="020F0502020204030204" pitchFamily="34" charset="0"/>
              <a:cs typeface="Calibri" panose="020F0502020204030204" pitchFamily="34" charset="0"/>
            </a:endParaRPr>
          </a:p>
        </p:txBody>
      </p:sp>
      <p:sp>
        <p:nvSpPr>
          <p:cNvPr id="5" name="文本框 4">
            <a:extLst>
              <a:ext uri="{FF2B5EF4-FFF2-40B4-BE49-F238E27FC236}">
                <a16:creationId xmlns:a16="http://schemas.microsoft.com/office/drawing/2014/main" id="{E4509BB9-F97F-4AEC-ACB4-0E217ED653D3}"/>
              </a:ext>
            </a:extLst>
          </p:cNvPr>
          <p:cNvSpPr txBox="1"/>
          <p:nvPr/>
        </p:nvSpPr>
        <p:spPr>
          <a:xfrm>
            <a:off x="10670842" y="257175"/>
            <a:ext cx="1210589" cy="369332"/>
          </a:xfrm>
          <a:prstGeom prst="rect">
            <a:avLst/>
          </a:prstGeom>
          <a:noFill/>
        </p:spPr>
        <p:txBody>
          <a:bodyPr wrap="none" rtlCol="0">
            <a:spAutoFit/>
          </a:bodyPr>
          <a:lstStyle/>
          <a:p>
            <a:pPr algn="r"/>
            <a:r>
              <a:rPr lang="en-US" altLang="zh-CN" b="1" dirty="0">
                <a:latin typeface="Calibri" panose="020F0502020204030204" pitchFamily="34" charset="0"/>
                <a:cs typeface="Calibri" panose="020F0502020204030204" pitchFamily="34" charset="0"/>
              </a:rPr>
              <a:t>RP-220185</a:t>
            </a:r>
            <a:endParaRPr lang="zh-CN"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8511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Background</a:t>
            </a:r>
          </a:p>
        </p:txBody>
      </p:sp>
      <p:sp>
        <p:nvSpPr>
          <p:cNvPr id="3" name="内容占位符 2"/>
          <p:cNvSpPr>
            <a:spLocks noGrp="1"/>
          </p:cNvSpPr>
          <p:nvPr>
            <p:ph idx="1"/>
          </p:nvPr>
        </p:nvSpPr>
        <p:spPr>
          <a:xfrm>
            <a:off x="504827" y="1353312"/>
            <a:ext cx="11439524" cy="5276088"/>
          </a:xfrm>
        </p:spPr>
        <p:txBody>
          <a:bodyPr>
            <a:normAutofit lnSpcReduction="10000"/>
          </a:bodyPr>
          <a:lstStyle/>
          <a:p>
            <a:pPr marL="0" indent="0">
              <a:buNone/>
            </a:pPr>
            <a:r>
              <a:rPr lang="en-GB" altLang="zh-CN" sz="2400" dirty="0">
                <a:latin typeface="Calibri" panose="020F0502020204030204" pitchFamily="34" charset="0"/>
                <a:cs typeface="Calibri" panose="020F0502020204030204" pitchFamily="34" charset="0"/>
              </a:rPr>
              <a:t>The Work Item for UE FR1 TRP and TRS performance in Rel-17 is carried on:</a:t>
            </a:r>
          </a:p>
          <a:p>
            <a:pPr marL="800100" lvl="2" indent="-342900">
              <a:spcBef>
                <a:spcPts val="1000"/>
              </a:spcBef>
              <a:buFontTx/>
              <a:buChar char="-"/>
            </a:pPr>
            <a:r>
              <a:rPr lang="en-GB" altLang="zh-CN" sz="2400" dirty="0">
                <a:latin typeface="Calibri" panose="020F0502020204030204" pitchFamily="34" charset="0"/>
                <a:cs typeface="Calibri" panose="020F0502020204030204" pitchFamily="34" charset="0"/>
              </a:rPr>
              <a:t>The effort for the WI of FR1 TRP and TRS in Rel-17 has been focused on high priority objectives.</a:t>
            </a:r>
          </a:p>
          <a:p>
            <a:pPr marL="1257300" lvl="3" indent="-342900">
              <a:spcBef>
                <a:spcPts val="1000"/>
              </a:spcBef>
              <a:buFontTx/>
              <a:buChar char="-"/>
            </a:pPr>
            <a:r>
              <a:rPr lang="en-GB" altLang="zh-CN" sz="2000" dirty="0">
                <a:latin typeface="Calibri" panose="020F0502020204030204" pitchFamily="34" charset="0"/>
                <a:cs typeface="Calibri" panose="020F0502020204030204" pitchFamily="34" charset="0"/>
              </a:rPr>
              <a:t>Good progress is made on NR SA and EN-DC test methodology specification as core part and performance requirement definition for some band(s) as performance part.</a:t>
            </a:r>
          </a:p>
          <a:p>
            <a:pPr marL="800100" lvl="2" indent="-342900">
              <a:spcBef>
                <a:spcPts val="1000"/>
              </a:spcBef>
              <a:buFontTx/>
              <a:buChar char="-"/>
            </a:pPr>
            <a:r>
              <a:rPr lang="en-GB" altLang="zh-CN" sz="2400" dirty="0">
                <a:latin typeface="Calibri" panose="020F0502020204030204" pitchFamily="34" charset="0"/>
                <a:cs typeface="Calibri" panose="020F0502020204030204" pitchFamily="34" charset="0"/>
              </a:rPr>
              <a:t>Because of the limited time budget, some valuable techniques are not further studied in Rel-17.</a:t>
            </a:r>
          </a:p>
          <a:p>
            <a:pPr marL="1257300" lvl="3" indent="-342900">
              <a:spcBef>
                <a:spcPts val="1000"/>
              </a:spcBef>
              <a:buFontTx/>
              <a:buChar char="-"/>
            </a:pPr>
            <a:r>
              <a:rPr lang="en-GB" altLang="zh-CN" sz="2000" dirty="0">
                <a:latin typeface="Calibri" panose="020F0502020204030204" pitchFamily="34" charset="0"/>
                <a:cs typeface="Calibri" panose="020F0502020204030204" pitchFamily="34" charset="0"/>
              </a:rPr>
              <a:t>Techniques on multi antenna transmission for one layer, including transmit antenna switching and UL transmit diversity, do not define solid verification methodology.</a:t>
            </a:r>
            <a:endParaRPr lang="en-US" altLang="zh-CN" sz="2000" dirty="0">
              <a:latin typeface="Calibri" panose="020F0502020204030204" pitchFamily="34" charset="0"/>
              <a:cs typeface="Calibri" panose="020F0502020204030204" pitchFamily="34" charset="0"/>
            </a:endParaRPr>
          </a:p>
          <a:p>
            <a:pPr marL="1257300" lvl="3" indent="-342900">
              <a:spcBef>
                <a:spcPts val="1000"/>
              </a:spcBef>
              <a:buFontTx/>
              <a:buChar char="-"/>
            </a:pPr>
            <a:r>
              <a:rPr lang="en-GB" altLang="zh-CN" sz="2000" dirty="0">
                <a:latin typeface="Calibri" panose="020F0502020204030204" pitchFamily="34" charset="0"/>
                <a:cs typeface="Calibri" panose="020F0502020204030204" pitchFamily="34" charset="0"/>
              </a:rPr>
              <a:t>Test methodology for test time reduction does not further studied and investigated.</a:t>
            </a:r>
          </a:p>
          <a:p>
            <a:pPr marL="0" lvl="1" indent="0">
              <a:spcBef>
                <a:spcPts val="1000"/>
              </a:spcBef>
              <a:buNone/>
            </a:pPr>
            <a:r>
              <a:rPr lang="en-GB" altLang="zh-CN" dirty="0">
                <a:latin typeface="Calibri" panose="020F0502020204030204" pitchFamily="34" charset="0"/>
                <a:cs typeface="Calibri" panose="020F0502020204030204" pitchFamily="34" charset="0"/>
              </a:rPr>
              <a:t>Besides the objectives in Rel-17, TRP and TRS test methodologies for new features and use scenarios are required.</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Test method for FR1 NR bands carrier aggregations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Other phantoms for some use scenarios</a:t>
            </a:r>
          </a:p>
        </p:txBody>
      </p:sp>
    </p:spTree>
    <p:extLst>
      <p:ext uri="{BB962C8B-B14F-4D97-AF65-F5344CB8AC3E}">
        <p14:creationId xmlns:p14="http://schemas.microsoft.com/office/powerpoint/2010/main" val="401036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Test methodology for UE with multi antenna</a:t>
            </a:r>
          </a:p>
        </p:txBody>
      </p:sp>
      <p:sp>
        <p:nvSpPr>
          <p:cNvPr id="3" name="内容占位符 2"/>
          <p:cNvSpPr>
            <a:spLocks noGrp="1"/>
          </p:cNvSpPr>
          <p:nvPr>
            <p:ph idx="1"/>
          </p:nvPr>
        </p:nvSpPr>
        <p:spPr>
          <a:xfrm>
            <a:off x="361951" y="1353312"/>
            <a:ext cx="11639549" cy="5504688"/>
          </a:xfrm>
        </p:spPr>
        <p:txBody>
          <a:bodyPr>
            <a:normAutofit fontScale="92500"/>
          </a:bodyPr>
          <a:lstStyle/>
          <a:p>
            <a:pPr marL="0" indent="0">
              <a:buNone/>
            </a:pPr>
            <a:r>
              <a:rPr lang="en-GB" altLang="zh-CN" sz="2400" dirty="0">
                <a:latin typeface="Calibri" panose="020F0502020204030204" pitchFamily="34" charset="0"/>
                <a:cs typeface="Calibri" panose="020F0502020204030204" pitchFamily="34" charset="0"/>
              </a:rPr>
              <a:t>The TRP methodology developed in Rel-17 is focused on transmitting with single antenna. Considering UE with multi antenna, e.g. UE with Transmit Diversity or UE with Tx antenna switching, is widely implemented, associated verification methodology essential for the industry.</a:t>
            </a:r>
          </a:p>
          <a:p>
            <a:pPr>
              <a:buFont typeface="Wingdings" panose="05000000000000000000" pitchFamily="2" charset="2"/>
              <a:buChar char="n"/>
            </a:pPr>
            <a:r>
              <a:rPr lang="en-GB" altLang="zh-CN" sz="2400" dirty="0">
                <a:latin typeface="Calibri" panose="020F0502020204030204" pitchFamily="34" charset="0"/>
                <a:cs typeface="Calibri" panose="020F0502020204030204" pitchFamily="34" charset="0"/>
              </a:rPr>
              <a:t>For UE with Transmit Diversity</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The precondition of starting the study of UL transmit diversity in Rel-17 is that RAN4 concludes on all of the corresponding requirements related to UL transmit diversity of SA.</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There are only two meetings, i.e. RAN4#101-bis-e and RAN4#102-e, discussed the topic.</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Further studies are needed on test parameter, configuration and MU and so on.</a:t>
            </a:r>
          </a:p>
          <a:p>
            <a:pPr>
              <a:buFont typeface="Wingdings" panose="05000000000000000000" pitchFamily="2" charset="2"/>
              <a:buChar char="n"/>
            </a:pPr>
            <a:r>
              <a:rPr lang="en-GB" altLang="zh-CN" sz="2400" dirty="0">
                <a:latin typeface="Calibri" panose="020F0502020204030204" pitchFamily="34" charset="0"/>
                <a:cs typeface="Calibri" panose="020F0502020204030204" pitchFamily="34" charset="0"/>
              </a:rPr>
              <a:t> For UE with Tx antenna switching</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With several years’ development of Tx antenna switching technique, various factors are involved to affect antenna switching behaviour. Further study is needed.</a:t>
            </a:r>
          </a:p>
          <a:p>
            <a:pPr marL="800100" lvl="2" indent="-342900">
              <a:spcBef>
                <a:spcPts val="1000"/>
              </a:spcBef>
              <a:buFontTx/>
              <a:buChar char="-"/>
            </a:pPr>
            <a:r>
              <a:rPr lang="en-GB" altLang="zh-CN" sz="2400" dirty="0">
                <a:latin typeface="Calibri" panose="020F0502020204030204" pitchFamily="34" charset="0"/>
                <a:cs typeface="Calibri" panose="020F0502020204030204" pitchFamily="34" charset="0"/>
              </a:rPr>
              <a:t>Based on the understanding on the influenced factors, test methodology need to be studied.</a:t>
            </a:r>
          </a:p>
        </p:txBody>
      </p:sp>
    </p:spTree>
    <p:extLst>
      <p:ext uri="{BB962C8B-B14F-4D97-AF65-F5344CB8AC3E}">
        <p14:creationId xmlns:p14="http://schemas.microsoft.com/office/powerpoint/2010/main" val="2951531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Test Time Reduction</a:t>
            </a:r>
          </a:p>
        </p:txBody>
      </p:sp>
      <p:sp>
        <p:nvSpPr>
          <p:cNvPr id="6" name="内容占位符 2">
            <a:extLst>
              <a:ext uri="{FF2B5EF4-FFF2-40B4-BE49-F238E27FC236}">
                <a16:creationId xmlns:a16="http://schemas.microsoft.com/office/drawing/2014/main" id="{A44D0F93-2566-47E7-A30C-0971C6B31531}"/>
              </a:ext>
            </a:extLst>
          </p:cNvPr>
          <p:cNvSpPr>
            <a:spLocks noGrp="1"/>
          </p:cNvSpPr>
          <p:nvPr>
            <p:ph idx="1"/>
          </p:nvPr>
        </p:nvSpPr>
        <p:spPr>
          <a:xfrm>
            <a:off x="361951" y="1353312"/>
            <a:ext cx="11468099" cy="5504688"/>
          </a:xfrm>
        </p:spPr>
        <p:txBody>
          <a:bodyPr>
            <a:normAutofit/>
          </a:bodyPr>
          <a:lstStyle/>
          <a:p>
            <a:pPr marL="0" indent="0">
              <a:buNone/>
            </a:pPr>
            <a:r>
              <a:rPr lang="en-GB" altLang="zh-CN" sz="2400" dirty="0">
                <a:latin typeface="Calibri" panose="020F0502020204030204" pitchFamily="34" charset="0"/>
                <a:cs typeface="Calibri" panose="020F0502020204030204" pitchFamily="34" charset="0"/>
              </a:rPr>
              <a:t>The solutions for TRP and TRS test time reduction are welcome by operators and UE venders, and are discussed in Rel-17 WI. However, no solid methodologies are defined. Further study and consensus on methodology on test time reduction is valuable for the industry.</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EN-DC band combinations can be further consider for simplifying the measurement of TRP and/or TRS.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Test  methodology can be further optimized to achieve the goal of test time reduction.</a:t>
            </a:r>
          </a:p>
          <a:p>
            <a:pPr marL="1257300" lvl="3" indent="-342900">
              <a:lnSpc>
                <a:spcPct val="100000"/>
              </a:lnSpc>
              <a:spcBef>
                <a:spcPts val="1000"/>
              </a:spcBef>
              <a:buFontTx/>
              <a:buChar char="-"/>
            </a:pPr>
            <a:r>
              <a:rPr lang="en-GB" altLang="zh-CN" sz="2200" dirty="0">
                <a:latin typeface="Calibri" panose="020F0502020204030204" pitchFamily="34" charset="0"/>
                <a:cs typeface="Calibri" panose="020F0502020204030204" pitchFamily="34" charset="0"/>
              </a:rPr>
              <a:t>Test procedure optimization: single-point offset and so on</a:t>
            </a:r>
          </a:p>
          <a:p>
            <a:pPr marL="1257300" lvl="3" indent="-342900">
              <a:lnSpc>
                <a:spcPct val="100000"/>
              </a:lnSpc>
              <a:spcBef>
                <a:spcPts val="1000"/>
              </a:spcBef>
              <a:buFontTx/>
              <a:buChar char="-"/>
            </a:pPr>
            <a:r>
              <a:rPr lang="en-GB" altLang="zh-CN" sz="2200" dirty="0">
                <a:latin typeface="Calibri" panose="020F0502020204030204" pitchFamily="34" charset="0"/>
                <a:cs typeface="Calibri" panose="020F0502020204030204" pitchFamily="34" charset="0"/>
              </a:rPr>
              <a:t>Test points optimization</a:t>
            </a:r>
          </a:p>
        </p:txBody>
      </p:sp>
    </p:spTree>
    <p:extLst>
      <p:ext uri="{BB962C8B-B14F-4D97-AF65-F5344CB8AC3E}">
        <p14:creationId xmlns:p14="http://schemas.microsoft.com/office/powerpoint/2010/main" val="353568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29717"/>
            <a:ext cx="10515600" cy="823595"/>
          </a:xfrm>
        </p:spPr>
        <p:txBody>
          <a:bodyPr/>
          <a:lstStyle/>
          <a:p>
            <a:r>
              <a:rPr lang="en-US" altLang="zh-CN" dirty="0">
                <a:latin typeface="Calibri" panose="020F0502020204030204" pitchFamily="34" charset="0"/>
                <a:cs typeface="Calibri" panose="020F0502020204030204" pitchFamily="34" charset="0"/>
              </a:rPr>
              <a:t>Conclusion</a:t>
            </a:r>
          </a:p>
        </p:txBody>
      </p:sp>
      <p:sp>
        <p:nvSpPr>
          <p:cNvPr id="6" name="内容占位符 2">
            <a:extLst>
              <a:ext uri="{FF2B5EF4-FFF2-40B4-BE49-F238E27FC236}">
                <a16:creationId xmlns:a16="http://schemas.microsoft.com/office/drawing/2014/main" id="{A44D0F93-2566-47E7-A30C-0971C6B31531}"/>
              </a:ext>
            </a:extLst>
          </p:cNvPr>
          <p:cNvSpPr>
            <a:spLocks noGrp="1"/>
          </p:cNvSpPr>
          <p:nvPr>
            <p:ph idx="1"/>
          </p:nvPr>
        </p:nvSpPr>
        <p:spPr>
          <a:xfrm>
            <a:off x="538163" y="1953387"/>
            <a:ext cx="11115674" cy="4295013"/>
          </a:xfrm>
        </p:spPr>
        <p:txBody>
          <a:bodyPr>
            <a:normAutofit/>
          </a:bodyPr>
          <a:lstStyle/>
          <a:p>
            <a:pPr marL="0" indent="0">
              <a:buNone/>
            </a:pPr>
            <a:r>
              <a:rPr lang="en-GB" altLang="zh-CN" sz="2400" dirty="0">
                <a:latin typeface="Calibri" panose="020F0502020204030204" pitchFamily="34" charset="0"/>
                <a:cs typeface="Calibri" panose="020F0502020204030204" pitchFamily="34" charset="0"/>
              </a:rPr>
              <a:t>Considering the lower priority objectives, leftovers in Rel-17 and new demands required, the Work Item of FR1 TR</a:t>
            </a:r>
            <a:r>
              <a:rPr lang="en-US" altLang="zh-CN" sz="2400" dirty="0">
                <a:latin typeface="Calibri" panose="020F0502020204030204" pitchFamily="34" charset="0"/>
                <a:cs typeface="Calibri" panose="020F0502020204030204" pitchFamily="34" charset="0"/>
              </a:rPr>
              <a:t>P and TRS in Rel-18 is proposed with the following objectives.</a:t>
            </a:r>
            <a:endParaRPr lang="en-GB" altLang="zh-CN" sz="2400" dirty="0">
              <a:latin typeface="Calibri" panose="020F0502020204030204" pitchFamily="34" charset="0"/>
              <a:cs typeface="Calibri" panose="020F0502020204030204" pitchFamily="34" charset="0"/>
            </a:endParaRP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Develop SISO OTA test methodology for UE with multi-antenna</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Further consider test time reduction for FR1 TRP and TRS measurement</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Study the test method for FR1 NR bands carrier aggregations</a:t>
            </a:r>
          </a:p>
          <a:p>
            <a:pPr marL="800100" lvl="2" indent="-342900">
              <a:lnSpc>
                <a:spcPct val="100000"/>
              </a:lnSpc>
              <a:spcBef>
                <a:spcPts val="1000"/>
              </a:spcBef>
              <a:buFontTx/>
              <a:buChar char="-"/>
            </a:pPr>
            <a:r>
              <a:rPr lang="en-GB" altLang="zh-CN" sz="2400" dirty="0">
                <a:latin typeface="Calibri" panose="020F0502020204030204" pitchFamily="34" charset="0"/>
                <a:cs typeface="Calibri" panose="020F0502020204030204" pitchFamily="34" charset="0"/>
              </a:rPr>
              <a:t>Other Rel-17 leftovers</a:t>
            </a:r>
          </a:p>
        </p:txBody>
      </p:sp>
    </p:spTree>
    <p:extLst>
      <p:ext uri="{BB962C8B-B14F-4D97-AF65-F5344CB8AC3E}">
        <p14:creationId xmlns:p14="http://schemas.microsoft.com/office/powerpoint/2010/main" val="3657828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Calibri" panose="020F0502020204030204" pitchFamily="34" charset="0"/>
                <a:cs typeface="Calibri" panose="020F0502020204030204" pitchFamily="34" charset="0"/>
              </a:rPr>
              <a:t>Thanks</a:t>
            </a:r>
            <a:endParaRPr lang="zh-CN"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19504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6004</TotalTime>
  <Words>516</Words>
  <Application>Microsoft Office PowerPoint</Application>
  <PresentationFormat>宽屏</PresentationFormat>
  <Paragraphs>39</Paragraphs>
  <Slides>6</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等线</vt:lpstr>
      <vt:lpstr>等线 Light</vt:lpstr>
      <vt:lpstr>Arial</vt:lpstr>
      <vt:lpstr>Calibri</vt:lpstr>
      <vt:lpstr>Wingdings</vt:lpstr>
      <vt:lpstr>Office 主题​​</vt:lpstr>
      <vt:lpstr>Motivation of  R18 FR1 TRP TRS</vt:lpstr>
      <vt:lpstr>Background</vt:lpstr>
      <vt:lpstr>Test methodology for UE with multi antenna</vt:lpstr>
      <vt:lpstr>Test Time Reduction</vt:lpstr>
      <vt:lpstr>Conclusion</vt:lpstr>
      <vt:lpstr>Thanks</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3Tx contents</dc:title>
  <dc:creator>OPPO</dc:creator>
  <cp:lastModifiedBy>OPPO</cp:lastModifiedBy>
  <cp:revision>128</cp:revision>
  <dcterms:created xsi:type="dcterms:W3CDTF">2021-12-24T04:09:28Z</dcterms:created>
  <dcterms:modified xsi:type="dcterms:W3CDTF">2022-03-11T03:00:10Z</dcterms:modified>
</cp:coreProperties>
</file>