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097" r:id="rId4"/>
    <p:sldId id="1094" r:id="rId5"/>
    <p:sldId id="1098" r:id="rId6"/>
    <p:sldId id="1095" r:id="rId7"/>
    <p:sldId id="1096" r:id="rId8"/>
    <p:sldId id="1089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0E51B"/>
    <a:srgbClr val="53FFA1"/>
    <a:srgbClr val="C800BE"/>
    <a:srgbClr val="FBFADD"/>
    <a:srgbClr val="FBFBDD"/>
    <a:srgbClr val="F5F6E2"/>
    <a:srgbClr val="F1F2E6"/>
    <a:srgbClr val="FFA7A7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2A7B1AF-9C11-425B-AD1F-019B7B7A6A23}"/>
    <pc:docChg chg="delSld">
      <pc:chgData name="Wanshi Chen" userId="3a7dbef4-3474-47c6-9897-007f5734efb0" providerId="ADAL" clId="{42A7B1AF-9C11-425B-AD1F-019B7B7A6A23}" dt="2022-03-07T14:30:46.047" v="0" actId="47"/>
      <pc:docMkLst>
        <pc:docMk/>
      </pc:docMkLst>
      <pc:sldChg chg="del">
        <pc:chgData name="Wanshi Chen" userId="3a7dbef4-3474-47c6-9897-007f5734efb0" providerId="ADAL" clId="{42A7B1AF-9C11-425B-AD1F-019B7B7A6A23}" dt="2022-03-07T14:30:46.047" v="0" actId="47"/>
        <pc:sldMkLst>
          <pc:docMk/>
          <pc:sldMk cId="1777559144" sldId="10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967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48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5702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RP-220066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RAN#95-e</a:t>
            </a:r>
          </a:p>
          <a:p>
            <a:r>
              <a:rPr lang="en-US" b="1" dirty="0"/>
              <a:t>17</a:t>
            </a:r>
            <a:r>
              <a:rPr lang="en-US" b="1" baseline="30000" dirty="0"/>
              <a:t>th</a:t>
            </a:r>
            <a:r>
              <a:rPr lang="en-US" b="1" dirty="0"/>
              <a:t> – 23</a:t>
            </a:r>
            <a:r>
              <a:rPr lang="en-US" b="1" baseline="30000" dirty="0"/>
              <a:t>rd</a:t>
            </a:r>
            <a:r>
              <a:rPr lang="en-US" b="1" dirty="0"/>
              <a:t>, March 2022</a:t>
            </a:r>
          </a:p>
          <a:p>
            <a:endParaRPr lang="en-US" b="1" dirty="0"/>
          </a:p>
          <a:p>
            <a:r>
              <a:rPr lang="en-US" b="1"/>
              <a:t>Agenda Item: </a:t>
            </a:r>
            <a:r>
              <a:rPr lang="en-US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840" y="228603"/>
            <a:ext cx="13756312" cy="694264"/>
          </a:xfrm>
        </p:spPr>
        <p:txBody>
          <a:bodyPr/>
          <a:lstStyle/>
          <a:p>
            <a:r>
              <a:rPr lang="en-US" sz="3600" dirty="0"/>
              <a:t>Background: Conclusions from the Meeting Hosting Decision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TSG#96 in June confirmed to be held F2F in Budapest/HU </a:t>
            </a:r>
          </a:p>
          <a:p>
            <a:r>
              <a:rPr lang="en-US" sz="2400" dirty="0"/>
              <a:t>RAN WGs in August are planned to be held F2F in Toulouse/FR</a:t>
            </a:r>
          </a:p>
          <a:p>
            <a:pPr lvl="1"/>
            <a:r>
              <a:rPr lang="en-US" sz="2000" dirty="0"/>
              <a:t>Formal decision is to be made on May 10</a:t>
            </a:r>
          </a:p>
          <a:p>
            <a:r>
              <a:rPr lang="en-US" sz="2400" dirty="0"/>
              <a:t>Target plan for Q4’2022</a:t>
            </a:r>
          </a:p>
          <a:p>
            <a:pPr lvl="1"/>
            <a:r>
              <a:rPr lang="en-US" sz="2000" dirty="0"/>
              <a:t>TSG#97 in September is to be held as E-meeting (originally NA)</a:t>
            </a:r>
          </a:p>
          <a:p>
            <a:pPr lvl="2"/>
            <a:r>
              <a:rPr lang="en-US" sz="1600" dirty="0"/>
              <a:t>3GPP calendar should be updated accordingly</a:t>
            </a:r>
          </a:p>
          <a:p>
            <a:pPr lvl="1"/>
            <a:r>
              <a:rPr lang="en-US" sz="2000" dirty="0"/>
              <a:t>All WG meetings in October are to be held as E-meetings (originally India and China)</a:t>
            </a:r>
          </a:p>
          <a:p>
            <a:pPr lvl="2"/>
            <a:r>
              <a:rPr lang="en-US" sz="1600" dirty="0"/>
              <a:t>3GPP calendar should be updated accordingly</a:t>
            </a:r>
          </a:p>
          <a:p>
            <a:pPr lvl="2"/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Final check at on May 10 to see if it can be converted to F2F meeting using the original meeting dates</a:t>
            </a:r>
            <a:endParaRPr lang="en-US" sz="1600" dirty="0"/>
          </a:p>
          <a:p>
            <a:pPr lvl="1"/>
            <a:r>
              <a:rPr lang="en-US" sz="2000" dirty="0"/>
              <a:t>All WG meetings in November to be held F2F</a:t>
            </a:r>
          </a:p>
          <a:p>
            <a:pPr lvl="2"/>
            <a:r>
              <a:rPr lang="en-US" sz="1600" dirty="0"/>
              <a:t>To be hosted by ATIS in North America (in a non-US location)</a:t>
            </a:r>
          </a:p>
          <a:p>
            <a:pPr lvl="1"/>
            <a:r>
              <a:rPr lang="en-US" sz="2000" dirty="0"/>
              <a:t>TSG#98 in December: proposal to hold this as F2F meeting in Seville/SP</a:t>
            </a:r>
          </a:p>
          <a:p>
            <a:pPr lvl="2"/>
            <a:r>
              <a:rPr lang="en-US" sz="1600" dirty="0"/>
              <a:t>If necessary, could be turned into an E-meeting. Decision to be made on August 16</a:t>
            </a:r>
          </a:p>
          <a:p>
            <a:endParaRPr lang="en-US" sz="2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80476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sz="4400" dirty="0"/>
              <a:t>Background: </a:t>
            </a:r>
            <a:r>
              <a:rPr lang="en-US" dirty="0"/>
              <a:t>Additional Logistics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Additional information for remote access of RAN#96 will be shared later</a:t>
            </a:r>
          </a:p>
          <a:p>
            <a:pPr lvl="1"/>
            <a:r>
              <a:rPr lang="en-US" sz="1869" dirty="0"/>
              <a:t>E.g. regular availability of meeting minutes during the meeting week, quasi-live access to the meeting server, etc.</a:t>
            </a:r>
          </a:p>
          <a:p>
            <a:pPr lvl="1"/>
            <a:r>
              <a:rPr lang="en-US" sz="1869" dirty="0"/>
              <a:t>Note: per 3GPP work procedure, remote attendance does not formally count as participation to the meeting. Hence, remote participants cannot formally object meeting decisions, or participate in show of hands.</a:t>
            </a:r>
          </a:p>
          <a:p>
            <a:r>
              <a:rPr lang="en-US" sz="2400" dirty="0"/>
              <a:t>The Ukraine situation and ensuing potential major travel disruptions will be very closely monitored. </a:t>
            </a:r>
          </a:p>
          <a:p>
            <a:pPr lvl="1"/>
            <a:r>
              <a:rPr lang="en-US" sz="2000" dirty="0"/>
              <a:t>This issue will be raised to the PCG and seek guidance how to decide on potentially necessary actions regarding the planned F2F meetings depending on how the situation develops</a:t>
            </a:r>
          </a:p>
          <a:p>
            <a:r>
              <a:rPr lang="en-US" sz="2400" dirty="0"/>
              <a:t>After TSG#96, it is intended to collect learnings from TSG#96 for future potential adjustments</a:t>
            </a:r>
          </a:p>
          <a:p>
            <a:r>
              <a:rPr lang="en-US" sz="2400" dirty="0"/>
              <a:t>A “Covid information corner” on the 3GPP website will be set up to collect all up-to-date travel related information pertaining to the upcoming meeting locations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179" y="191845"/>
            <a:ext cx="12755307" cy="555593"/>
          </a:xfrm>
        </p:spPr>
        <p:txBody>
          <a:bodyPr/>
          <a:lstStyle/>
          <a:p>
            <a:r>
              <a:rPr lang="en-US" sz="3200" dirty="0"/>
              <a:t>Background: Updated RAN meeting plan 2Q’2022 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9147497" y="2570165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58FBF7E9-1113-4710-BEB4-E257C94A91E9}"/>
              </a:ext>
            </a:extLst>
          </p:cNvPr>
          <p:cNvSpPr/>
          <p:nvPr/>
        </p:nvSpPr>
        <p:spPr>
          <a:xfrm>
            <a:off x="6651502" y="3157717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5769150" y="917578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5806715" y="1428498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7366802" y="1434406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6372128" y="203375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6725075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7057347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7415936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7753051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8099025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8732572" y="1434406"/>
            <a:ext cx="148419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8460634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8795822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9141796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9806340" y="2041893"/>
            <a:ext cx="314977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9460366" y="205205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7323915" y="-235130"/>
            <a:ext cx="143201" cy="31776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6050058" y="2041893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34629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725075" y="242308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51066" y="24516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741593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51501" y="2360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806540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424621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8804943" y="237494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179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7361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340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5" name="Rectangle: Rounded Corners 314">
            <a:extLst>
              <a:ext uri="{FF2B5EF4-FFF2-40B4-BE49-F238E27FC236}">
                <a16:creationId xmlns:a16="http://schemas.microsoft.com/office/drawing/2014/main" id="{6F9B8C8C-6CA3-4716-AF36-5E203DCC27D3}"/>
              </a:ext>
            </a:extLst>
          </p:cNvPr>
          <p:cNvSpPr/>
          <p:nvPr/>
        </p:nvSpPr>
        <p:spPr>
          <a:xfrm>
            <a:off x="7734593" y="3157717"/>
            <a:ext cx="68974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318" name="Rectangle: Rounded Corners 317">
            <a:extLst>
              <a:ext uri="{FF2B5EF4-FFF2-40B4-BE49-F238E27FC236}">
                <a16:creationId xmlns:a16="http://schemas.microsoft.com/office/drawing/2014/main" id="{6FF315FF-EF86-4ACD-912D-AB8A1E4E2F0E}"/>
              </a:ext>
            </a:extLst>
          </p:cNvPr>
          <p:cNvSpPr/>
          <p:nvPr/>
        </p:nvSpPr>
        <p:spPr>
          <a:xfrm>
            <a:off x="7757524" y="4578719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8BC297E6-D14A-4045-B594-D76A972E5B33}"/>
              </a:ext>
            </a:extLst>
          </p:cNvPr>
          <p:cNvSpPr/>
          <p:nvPr/>
        </p:nvSpPr>
        <p:spPr>
          <a:xfrm>
            <a:off x="7762380" y="4083169"/>
            <a:ext cx="670419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970B9428-8E72-4C1C-AB03-382928BE011F}"/>
              </a:ext>
            </a:extLst>
          </p:cNvPr>
          <p:cNvSpPr/>
          <p:nvPr/>
        </p:nvSpPr>
        <p:spPr>
          <a:xfrm>
            <a:off x="7729875" y="3614904"/>
            <a:ext cx="69406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720C357-D630-44CE-BDAE-AF4A5974397A}"/>
              </a:ext>
            </a:extLst>
          </p:cNvPr>
          <p:cNvSpPr/>
          <p:nvPr/>
        </p:nvSpPr>
        <p:spPr>
          <a:xfrm>
            <a:off x="7750117" y="5114737"/>
            <a:ext cx="674216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27608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0C7329A9-E54A-40F0-A467-258AED8DCC30}"/>
              </a:ext>
            </a:extLst>
          </p:cNvPr>
          <p:cNvSpPr/>
          <p:nvPr/>
        </p:nvSpPr>
        <p:spPr>
          <a:xfrm>
            <a:off x="7049429" y="3141580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7057347" y="2360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10239BFD-EA2D-4C24-B1AB-D13DEAFEF87F}"/>
              </a:ext>
            </a:extLst>
          </p:cNvPr>
          <p:cNvSpPr txBox="1"/>
          <p:nvPr/>
        </p:nvSpPr>
        <p:spPr>
          <a:xfrm>
            <a:off x="6258603" y="6159599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7FD0386-2885-482E-9C8D-4E6D240C6D3F}"/>
              </a:ext>
            </a:extLst>
          </p:cNvPr>
          <p:cNvSpPr/>
          <p:nvPr/>
        </p:nvSpPr>
        <p:spPr>
          <a:xfrm>
            <a:off x="6795220" y="3620590"/>
            <a:ext cx="23770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Ad-Hoc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10104241" y="204221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22" name="Left Brace 121">
            <a:extLst>
              <a:ext uri="{FF2B5EF4-FFF2-40B4-BE49-F238E27FC236}">
                <a16:creationId xmlns:a16="http://schemas.microsoft.com/office/drawing/2014/main" id="{7580C421-0AE4-444B-B9A1-9658787B2783}"/>
              </a:ext>
            </a:extLst>
          </p:cNvPr>
          <p:cNvSpPr/>
          <p:nvPr/>
        </p:nvSpPr>
        <p:spPr bwMode="auto">
          <a:xfrm rot="5400000">
            <a:off x="9175748" y="1075563"/>
            <a:ext cx="112289" cy="49093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8410088" y="955583"/>
            <a:ext cx="164360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F2F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3B6703-D732-4DDB-9E27-C7C22A17A371}"/>
              </a:ext>
            </a:extLst>
          </p:cNvPr>
          <p:cNvSpPr txBox="1"/>
          <p:nvPr/>
        </p:nvSpPr>
        <p:spPr>
          <a:xfrm>
            <a:off x="5610262" y="6596390"/>
            <a:ext cx="4180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* For RAN2 Ad-hoc in April, please refer to RP-213608 for more details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FF0D528-6223-4453-B9BA-591842E9C167}"/>
              </a:ext>
            </a:extLst>
          </p:cNvPr>
          <p:cNvSpPr txBox="1"/>
          <p:nvPr/>
        </p:nvSpPr>
        <p:spPr>
          <a:xfrm>
            <a:off x="4644500" y="2506880"/>
            <a:ext cx="97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F2F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64DC3C-3618-47B8-8D1C-D4D9D142C8A1}"/>
              </a:ext>
            </a:extLst>
          </p:cNvPr>
          <p:cNvSpPr txBox="1"/>
          <p:nvPr/>
        </p:nvSpPr>
        <p:spPr>
          <a:xfrm>
            <a:off x="4621162" y="4440225"/>
            <a:ext cx="961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E-meeting</a:t>
            </a:r>
          </a:p>
        </p:txBody>
      </p:sp>
      <p:sp>
        <p:nvSpPr>
          <p:cNvPr id="179" name="Left Brace 178">
            <a:extLst>
              <a:ext uri="{FF2B5EF4-FFF2-40B4-BE49-F238E27FC236}">
                <a16:creationId xmlns:a16="http://schemas.microsoft.com/office/drawing/2014/main" id="{C486121C-29D3-4185-A6E2-B922DA9BDC4F}"/>
              </a:ext>
            </a:extLst>
          </p:cNvPr>
          <p:cNvSpPr/>
          <p:nvPr/>
        </p:nvSpPr>
        <p:spPr bwMode="auto">
          <a:xfrm>
            <a:off x="5593349" y="3416185"/>
            <a:ext cx="457362" cy="259593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0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Oval 169">
            <a:extLst>
              <a:ext uri="{FF2B5EF4-FFF2-40B4-BE49-F238E27FC236}">
                <a16:creationId xmlns:a16="http://schemas.microsoft.com/office/drawing/2014/main" id="{979E787C-09BA-4E0E-B739-34F7165E2959}"/>
              </a:ext>
            </a:extLst>
          </p:cNvPr>
          <p:cNvSpPr/>
          <p:nvPr/>
        </p:nvSpPr>
        <p:spPr bwMode="auto">
          <a:xfrm>
            <a:off x="11725519" y="3017165"/>
            <a:ext cx="2882175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09E2B4-3D9C-430A-BA2C-A44BC2A4F9AD}"/>
              </a:ext>
            </a:extLst>
          </p:cNvPr>
          <p:cNvSpPr/>
          <p:nvPr/>
        </p:nvSpPr>
        <p:spPr bwMode="auto">
          <a:xfrm>
            <a:off x="7606218" y="2995026"/>
            <a:ext cx="1562027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247" y="146269"/>
            <a:ext cx="12755307" cy="555593"/>
          </a:xfrm>
        </p:spPr>
        <p:txBody>
          <a:bodyPr/>
          <a:lstStyle/>
          <a:p>
            <a:r>
              <a:rPr lang="en-US" sz="3200" dirty="0"/>
              <a:t>Proposed RAN </a:t>
            </a:r>
            <a:r>
              <a:rPr lang="en-US" sz="3200"/>
              <a:t>meeting plan (2022)</a:t>
            </a:r>
            <a:endParaRPr lang="en-US" sz="3200" dirty="0"/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4914164" y="2584990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1807983" y="2584990"/>
            <a:ext cx="325172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3849388" y="2590288"/>
            <a:ext cx="344375" cy="3864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58FBF7E9-1113-4710-BEB4-E257C94A91E9}"/>
              </a:ext>
            </a:extLst>
          </p:cNvPr>
          <p:cNvSpPr/>
          <p:nvPr/>
        </p:nvSpPr>
        <p:spPr>
          <a:xfrm>
            <a:off x="2418169" y="3172542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1554587" y="805636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1573382" y="1443323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3133469" y="1449231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2138795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2491742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2824014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318260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3519718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3865692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4499239" y="1449231"/>
            <a:ext cx="148419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4227301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4562489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490846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5573007" y="2056718"/>
            <a:ext cx="314977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5227033" y="206687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3090582" y="-220305"/>
            <a:ext cx="143201" cy="31776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1816725" y="2056718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129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2491742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2117733" y="246650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318260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8168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383207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128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4571610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846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4402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557300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5" name="Rectangle: Rounded Corners 314">
            <a:extLst>
              <a:ext uri="{FF2B5EF4-FFF2-40B4-BE49-F238E27FC236}">
                <a16:creationId xmlns:a16="http://schemas.microsoft.com/office/drawing/2014/main" id="{6F9B8C8C-6CA3-4716-AF36-5E203DCC27D3}"/>
              </a:ext>
            </a:extLst>
          </p:cNvPr>
          <p:cNvSpPr/>
          <p:nvPr/>
        </p:nvSpPr>
        <p:spPr>
          <a:xfrm>
            <a:off x="3501260" y="3172542"/>
            <a:ext cx="68974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318" name="Rectangle: Rounded Corners 317">
            <a:extLst>
              <a:ext uri="{FF2B5EF4-FFF2-40B4-BE49-F238E27FC236}">
                <a16:creationId xmlns:a16="http://schemas.microsoft.com/office/drawing/2014/main" id="{6FF315FF-EF86-4ACD-912D-AB8A1E4E2F0E}"/>
              </a:ext>
            </a:extLst>
          </p:cNvPr>
          <p:cNvSpPr/>
          <p:nvPr/>
        </p:nvSpPr>
        <p:spPr>
          <a:xfrm>
            <a:off x="3524191" y="4593544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8BC297E6-D14A-4045-B594-D76A972E5B33}"/>
              </a:ext>
            </a:extLst>
          </p:cNvPr>
          <p:cNvSpPr/>
          <p:nvPr/>
        </p:nvSpPr>
        <p:spPr>
          <a:xfrm>
            <a:off x="3529048" y="4097994"/>
            <a:ext cx="63665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970B9428-8E72-4C1C-AB03-382928BE011F}"/>
              </a:ext>
            </a:extLst>
          </p:cNvPr>
          <p:cNvSpPr/>
          <p:nvPr/>
        </p:nvSpPr>
        <p:spPr>
          <a:xfrm>
            <a:off x="3496542" y="3629729"/>
            <a:ext cx="69406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720C357-D630-44CE-BDAE-AF4A5974397A}"/>
              </a:ext>
            </a:extLst>
          </p:cNvPr>
          <p:cNvSpPr/>
          <p:nvPr/>
        </p:nvSpPr>
        <p:spPr>
          <a:xfrm>
            <a:off x="3516784" y="5129562"/>
            <a:ext cx="674216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9427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0C7329A9-E54A-40F0-A467-258AED8DCC30}"/>
              </a:ext>
            </a:extLst>
          </p:cNvPr>
          <p:cNvSpPr/>
          <p:nvPr/>
        </p:nvSpPr>
        <p:spPr>
          <a:xfrm>
            <a:off x="3001619" y="3153151"/>
            <a:ext cx="29750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(27</a:t>
            </a:r>
            <a:r>
              <a:rPr lang="en-US" sz="92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th</a:t>
            </a: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– 03</a:t>
            </a:r>
            <a:r>
              <a:rPr lang="en-US" sz="92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rd</a:t>
            </a: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 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2824014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10239BFD-EA2D-4C24-B1AB-D13DEAFEF87F}"/>
              </a:ext>
            </a:extLst>
          </p:cNvPr>
          <p:cNvSpPr txBox="1"/>
          <p:nvPr/>
        </p:nvSpPr>
        <p:spPr>
          <a:xfrm>
            <a:off x="2025270" y="617442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7FD0386-2885-482E-9C8D-4E6D240C6D3F}"/>
              </a:ext>
            </a:extLst>
          </p:cNvPr>
          <p:cNvSpPr/>
          <p:nvPr/>
        </p:nvSpPr>
        <p:spPr>
          <a:xfrm>
            <a:off x="2561887" y="3635415"/>
            <a:ext cx="23770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Ad-Hoc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5960404" y="1458365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7453161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8856533" y="1466832"/>
            <a:ext cx="15828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0460987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1844236" y="1461950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331386" y="1451790"/>
            <a:ext cx="150555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5870908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6191962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6504623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6825677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7117740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7438794" y="20544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77680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809776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8410709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87492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9095200" y="20629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9443428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9785074" y="20717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0120639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0452763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0780754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110700" y="208109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1448870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1803311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143256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48320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2822214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169105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508408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3838772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176811" y="204746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01375" y="204262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6206473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50215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56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7161242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1658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7768120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8085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841073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873783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052896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942232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76208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2063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52763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1375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1070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2933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59810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8876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0384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18766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7474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0469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3877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5743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1237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Left Brace 121">
            <a:extLst>
              <a:ext uri="{FF2B5EF4-FFF2-40B4-BE49-F238E27FC236}">
                <a16:creationId xmlns:a16="http://schemas.microsoft.com/office/drawing/2014/main" id="{7580C421-0AE4-444B-B9A1-9658787B2783}"/>
              </a:ext>
            </a:extLst>
          </p:cNvPr>
          <p:cNvSpPr/>
          <p:nvPr/>
        </p:nvSpPr>
        <p:spPr bwMode="auto">
          <a:xfrm rot="5400000">
            <a:off x="4942415" y="1090388"/>
            <a:ext cx="112289" cy="49093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4176335" y="876343"/>
            <a:ext cx="164360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F2F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3B6703-D732-4DDB-9E27-C7C22A17A371}"/>
              </a:ext>
            </a:extLst>
          </p:cNvPr>
          <p:cNvSpPr txBox="1"/>
          <p:nvPr/>
        </p:nvSpPr>
        <p:spPr>
          <a:xfrm>
            <a:off x="1376929" y="6611215"/>
            <a:ext cx="4180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* For RAN2 Ad-hoc in April, please refer to RP-213608 for more details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9410066" y="2584989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3853454" y="258381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8389227" y="2583814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10813524" y="2590288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503783" y="2583813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42046DAD-8119-4CB5-A081-689C5CE34195}"/>
              </a:ext>
            </a:extLst>
          </p:cNvPr>
          <p:cNvSpPr/>
          <p:nvPr/>
        </p:nvSpPr>
        <p:spPr>
          <a:xfrm>
            <a:off x="8066536" y="3135318"/>
            <a:ext cx="68235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7625EB0D-0F82-43B3-8187-9C12637759D3}"/>
              </a:ext>
            </a:extLst>
          </p:cNvPr>
          <p:cNvSpPr/>
          <p:nvPr/>
        </p:nvSpPr>
        <p:spPr>
          <a:xfrm>
            <a:off x="8082203" y="3614660"/>
            <a:ext cx="6646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D428722E-49D2-4F64-BC19-73FF21A781E9}"/>
              </a:ext>
            </a:extLst>
          </p:cNvPr>
          <p:cNvSpPr/>
          <p:nvPr/>
        </p:nvSpPr>
        <p:spPr>
          <a:xfrm>
            <a:off x="8084809" y="4112893"/>
            <a:ext cx="620092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078C4FE8-C51E-4228-A6B5-2E79877B5EEB}"/>
              </a:ext>
            </a:extLst>
          </p:cNvPr>
          <p:cNvSpPr/>
          <p:nvPr/>
        </p:nvSpPr>
        <p:spPr>
          <a:xfrm>
            <a:off x="8069497" y="4624828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118FE0E5-17EB-427D-9BEF-2A88FF1210A6}"/>
              </a:ext>
            </a:extLst>
          </p:cNvPr>
          <p:cNvSpPr/>
          <p:nvPr/>
        </p:nvSpPr>
        <p:spPr>
          <a:xfrm>
            <a:off x="8081965" y="51230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8045316" y="656989"/>
            <a:ext cx="181459" cy="129696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0B19BAA-D9C3-4DCD-A23A-269DF72208AA}"/>
              </a:ext>
            </a:extLst>
          </p:cNvPr>
          <p:cNvSpPr txBox="1"/>
          <p:nvPr/>
        </p:nvSpPr>
        <p:spPr>
          <a:xfrm>
            <a:off x="11844235" y="892018"/>
            <a:ext cx="2509131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6B57DB96-22AE-4BAA-8C54-74ADB621C4C9}"/>
              </a:ext>
            </a:extLst>
          </p:cNvPr>
          <p:cNvSpPr/>
          <p:nvPr/>
        </p:nvSpPr>
        <p:spPr>
          <a:xfrm>
            <a:off x="9413465" y="3120022"/>
            <a:ext cx="352670" cy="27637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BFB0A8C7-E40C-4FB5-A388-B0D9B26FED60}"/>
              </a:ext>
            </a:extLst>
          </p:cNvPr>
          <p:cNvSpPr/>
          <p:nvPr/>
        </p:nvSpPr>
        <p:spPr>
          <a:xfrm>
            <a:off x="13830219" y="3113453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43C9DB17-DCA8-43B4-A54D-B7AF67A307D3}"/>
              </a:ext>
            </a:extLst>
          </p:cNvPr>
          <p:cNvSpPr/>
          <p:nvPr/>
        </p:nvSpPr>
        <p:spPr>
          <a:xfrm>
            <a:off x="10822516" y="3141670"/>
            <a:ext cx="450567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F780C97A-C9F5-4A5E-810B-5460E27F9B1D}"/>
              </a:ext>
            </a:extLst>
          </p:cNvPr>
          <p:cNvSpPr/>
          <p:nvPr/>
        </p:nvSpPr>
        <p:spPr>
          <a:xfrm>
            <a:off x="10788239" y="3605727"/>
            <a:ext cx="48484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A77AF214-F52A-4E68-AF7A-19FB30EAAEA5}"/>
              </a:ext>
            </a:extLst>
          </p:cNvPr>
          <p:cNvSpPr/>
          <p:nvPr/>
        </p:nvSpPr>
        <p:spPr>
          <a:xfrm>
            <a:off x="10810369" y="4646384"/>
            <a:ext cx="46778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EEE43D4-4084-4845-A91E-22170CD9838D}"/>
              </a:ext>
            </a:extLst>
          </p:cNvPr>
          <p:cNvSpPr/>
          <p:nvPr/>
        </p:nvSpPr>
        <p:spPr>
          <a:xfrm>
            <a:off x="12308948" y="3135317"/>
            <a:ext cx="523105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232C9EC6-DB8A-4F79-B4FF-CCC52234D16C}"/>
              </a:ext>
            </a:extLst>
          </p:cNvPr>
          <p:cNvSpPr/>
          <p:nvPr/>
        </p:nvSpPr>
        <p:spPr>
          <a:xfrm>
            <a:off x="12271251" y="3609106"/>
            <a:ext cx="56801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04B0704A-3EFB-47B4-BABF-01004117D355}"/>
              </a:ext>
            </a:extLst>
          </p:cNvPr>
          <p:cNvSpPr/>
          <p:nvPr/>
        </p:nvSpPr>
        <p:spPr>
          <a:xfrm>
            <a:off x="12260317" y="4115965"/>
            <a:ext cx="55792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90AEC423-C8A8-4AAB-A27A-89FBF279F0CF}"/>
              </a:ext>
            </a:extLst>
          </p:cNvPr>
          <p:cNvSpPr/>
          <p:nvPr/>
        </p:nvSpPr>
        <p:spPr>
          <a:xfrm>
            <a:off x="12264886" y="4659817"/>
            <a:ext cx="55349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5F703E62-8482-422F-B59D-A6286E72322E}"/>
              </a:ext>
            </a:extLst>
          </p:cNvPr>
          <p:cNvSpPr/>
          <p:nvPr/>
        </p:nvSpPr>
        <p:spPr>
          <a:xfrm>
            <a:off x="12159736" y="51474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6225741" y="3100057"/>
            <a:ext cx="1230946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1422712" y="3080180"/>
            <a:ext cx="347313" cy="297472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7172307D-9D14-4711-9FFD-519763B97219}"/>
              </a:ext>
            </a:extLst>
          </p:cNvPr>
          <p:cNvSpPr/>
          <p:nvPr/>
        </p:nvSpPr>
        <p:spPr>
          <a:xfrm>
            <a:off x="12834548" y="3108348"/>
            <a:ext cx="347313" cy="29465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D6BEC94-CB57-4C61-B3FD-B5288580510D}"/>
              </a:ext>
            </a:extLst>
          </p:cNvPr>
          <p:cNvSpPr txBox="1"/>
          <p:nvPr/>
        </p:nvSpPr>
        <p:spPr>
          <a:xfrm>
            <a:off x="7185281" y="874859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249856" y="-169537"/>
            <a:ext cx="181461" cy="299270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4470EE64-8483-46CB-9580-CBA4BCE427EC}"/>
              </a:ext>
            </a:extLst>
          </p:cNvPr>
          <p:cNvSpPr txBox="1"/>
          <p:nvPr/>
        </p:nvSpPr>
        <p:spPr>
          <a:xfrm>
            <a:off x="9228039" y="876148"/>
            <a:ext cx="2303289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E-meeting (TBC)</a:t>
            </a: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0278457" y="-124481"/>
            <a:ext cx="154481" cy="285747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B1BDE6-9512-4ECD-88B0-8ED039ACF22F}"/>
              </a:ext>
            </a:extLst>
          </p:cNvPr>
          <p:cNvSpPr txBox="1"/>
          <p:nvPr/>
        </p:nvSpPr>
        <p:spPr>
          <a:xfrm>
            <a:off x="9801139" y="6131034"/>
            <a:ext cx="1393330" cy="3693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/>
              <a:t>Back-up Plan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217637-B54F-4604-A524-A7AFA014D255}"/>
              </a:ext>
            </a:extLst>
          </p:cNvPr>
          <p:cNvSpPr/>
          <p:nvPr/>
        </p:nvSpPr>
        <p:spPr bwMode="auto">
          <a:xfrm rot="12691745">
            <a:off x="8855663" y="5810449"/>
            <a:ext cx="1152209" cy="120030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5" name="Arrow: Right 174">
            <a:extLst>
              <a:ext uri="{FF2B5EF4-FFF2-40B4-BE49-F238E27FC236}">
                <a16:creationId xmlns:a16="http://schemas.microsoft.com/office/drawing/2014/main" id="{D3758E85-A618-4712-9836-767EBE2A071D}"/>
              </a:ext>
            </a:extLst>
          </p:cNvPr>
          <p:cNvSpPr/>
          <p:nvPr/>
        </p:nvSpPr>
        <p:spPr bwMode="auto">
          <a:xfrm rot="19114438">
            <a:off x="10899833" y="5765571"/>
            <a:ext cx="1116614" cy="147805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FF0D528-6223-4453-B9BA-591842E9C167}"/>
              </a:ext>
            </a:extLst>
          </p:cNvPr>
          <p:cNvSpPr txBox="1"/>
          <p:nvPr/>
        </p:nvSpPr>
        <p:spPr>
          <a:xfrm>
            <a:off x="411167" y="2521705"/>
            <a:ext cx="972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F2F meeting schedules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64DC3C-3618-47B8-8D1C-D4D9D142C8A1}"/>
              </a:ext>
            </a:extLst>
          </p:cNvPr>
          <p:cNvSpPr txBox="1"/>
          <p:nvPr/>
        </p:nvSpPr>
        <p:spPr>
          <a:xfrm>
            <a:off x="387829" y="4455050"/>
            <a:ext cx="961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E-meeting schedules</a:t>
            </a:r>
          </a:p>
        </p:txBody>
      </p:sp>
      <p:sp>
        <p:nvSpPr>
          <p:cNvPr id="179" name="Left Brace 178">
            <a:extLst>
              <a:ext uri="{FF2B5EF4-FFF2-40B4-BE49-F238E27FC236}">
                <a16:creationId xmlns:a16="http://schemas.microsoft.com/office/drawing/2014/main" id="{C486121C-29D3-4185-A6E2-B922DA9BDC4F}"/>
              </a:ext>
            </a:extLst>
          </p:cNvPr>
          <p:cNvSpPr/>
          <p:nvPr/>
        </p:nvSpPr>
        <p:spPr bwMode="auto">
          <a:xfrm>
            <a:off x="1360016" y="3431010"/>
            <a:ext cx="457362" cy="259593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1" name="Left Brace 180">
            <a:extLst>
              <a:ext uri="{FF2B5EF4-FFF2-40B4-BE49-F238E27FC236}">
                <a16:creationId xmlns:a16="http://schemas.microsoft.com/office/drawing/2014/main" id="{6DC392E7-2732-4B05-AA3C-BCEA25B5DD3F}"/>
              </a:ext>
            </a:extLst>
          </p:cNvPr>
          <p:cNvSpPr/>
          <p:nvPr/>
        </p:nvSpPr>
        <p:spPr bwMode="auto">
          <a:xfrm>
            <a:off x="1309323" y="2664528"/>
            <a:ext cx="457362" cy="425199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C763B585-B736-44FB-9C38-20C5F7E8CC89}"/>
              </a:ext>
            </a:extLst>
          </p:cNvPr>
          <p:cNvSpPr/>
          <p:nvPr/>
        </p:nvSpPr>
        <p:spPr>
          <a:xfrm>
            <a:off x="10811513" y="4089362"/>
            <a:ext cx="447747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</p:spTree>
    <p:extLst>
      <p:ext uri="{BB962C8B-B14F-4D97-AF65-F5344CB8AC3E}">
        <p14:creationId xmlns:p14="http://schemas.microsoft.com/office/powerpoint/2010/main" val="15922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Additional Information for the Proposed Time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2Q’2022 (to alleviate overlap with some holidays)</a:t>
            </a:r>
          </a:p>
          <a:p>
            <a:pPr lvl="1"/>
            <a:r>
              <a:rPr lang="en-US" sz="2269" dirty="0"/>
              <a:t>Inactive period is updated from “April 25</a:t>
            </a:r>
            <a:r>
              <a:rPr lang="en-US" sz="2269" baseline="30000" dirty="0"/>
              <a:t>th</a:t>
            </a:r>
            <a:r>
              <a:rPr lang="en-US" sz="2269" dirty="0"/>
              <a:t> – 29</a:t>
            </a:r>
            <a:r>
              <a:rPr lang="en-US" sz="2269" baseline="30000" dirty="0"/>
              <a:t>th”</a:t>
            </a:r>
            <a:r>
              <a:rPr lang="en-US" sz="2269" dirty="0"/>
              <a:t> to “April 27</a:t>
            </a:r>
            <a:r>
              <a:rPr lang="en-US" sz="2269" baseline="30000" dirty="0"/>
              <a:t>th</a:t>
            </a:r>
            <a:r>
              <a:rPr lang="en-US" sz="2269" dirty="0"/>
              <a:t> to May 3</a:t>
            </a:r>
            <a:r>
              <a:rPr lang="en-US" sz="2269" baseline="30000" dirty="0"/>
              <a:t>rd</a:t>
            </a:r>
            <a:r>
              <a:rPr lang="en-US" sz="2269" dirty="0"/>
              <a:t>”</a:t>
            </a:r>
          </a:p>
          <a:p>
            <a:pPr lvl="1"/>
            <a:r>
              <a:rPr lang="en-US" sz="2269" dirty="0"/>
              <a:t>Contribution deadlines: April 29</a:t>
            </a:r>
            <a:r>
              <a:rPr lang="en-US" sz="2269" baseline="30000" dirty="0"/>
              <a:t>th</a:t>
            </a:r>
          </a:p>
          <a:p>
            <a:pPr lvl="1"/>
            <a:r>
              <a:rPr lang="en-US" sz="2269" dirty="0"/>
              <a:t>Clarify that RAN3 May e-meeting should be “5+4” (instead of “5+5”), similar to earlier RAN3 e-meetings</a:t>
            </a:r>
          </a:p>
          <a:p>
            <a:r>
              <a:rPr lang="en-US" sz="2800" dirty="0"/>
              <a:t>3Q’&amp;4Q’2022</a:t>
            </a:r>
          </a:p>
          <a:p>
            <a:pPr lvl="1"/>
            <a:r>
              <a:rPr lang="en-US" sz="2269" dirty="0"/>
              <a:t>Backup e-meeting schedules are provided for those planned F2F meetings (August, November, and December)</a:t>
            </a:r>
          </a:p>
          <a:p>
            <a:pPr lvl="1"/>
            <a:endParaRPr lang="en-US" sz="2269" dirty="0"/>
          </a:p>
          <a:p>
            <a:pPr lvl="1"/>
            <a:endParaRPr lang="en-US" sz="2269" dirty="0"/>
          </a:p>
          <a:p>
            <a:pPr lvl="1"/>
            <a:endParaRPr lang="en-US" sz="1738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</a:t>
            </a:r>
            <a:r>
              <a:rPr lang="en-US" sz="3201"/>
              <a:t>slides 5 to 6.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45462</TotalTime>
  <Words>821</Words>
  <Application>Microsoft Office PowerPoint</Application>
  <PresentationFormat>Custom</PresentationFormat>
  <Paragraphs>315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 Meeting Planning</vt:lpstr>
      <vt:lpstr>Background: Conclusions from the Meeting Hosting Decision Group</vt:lpstr>
      <vt:lpstr>Background: Additional Logistics</vt:lpstr>
      <vt:lpstr>Background: Updated RAN meeting plan 2Q’2022 </vt:lpstr>
      <vt:lpstr>Proposed RAN meeting plan (2022)</vt:lpstr>
      <vt:lpstr>Additional Information for the Proposed Time Plan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626</cp:revision>
  <dcterms:created xsi:type="dcterms:W3CDTF">2018-05-24T11:49:12Z</dcterms:created>
  <dcterms:modified xsi:type="dcterms:W3CDTF">2022-03-07T14:30:48Z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