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14"/>
  </p:notesMasterIdLst>
  <p:handoutMasterIdLst>
    <p:handoutMasterId r:id="rId15"/>
  </p:handoutMasterIdLst>
  <p:sldIdLst>
    <p:sldId id="934" r:id="rId5"/>
    <p:sldId id="973" r:id="rId6"/>
    <p:sldId id="997" r:id="rId7"/>
    <p:sldId id="977" r:id="rId8"/>
    <p:sldId id="984" r:id="rId9"/>
    <p:sldId id="987" r:id="rId10"/>
    <p:sldId id="988" r:id="rId11"/>
    <p:sldId id="994" r:id="rId12"/>
    <p:sldId id="996" r:id="rId13"/>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FF99"/>
    <a:srgbClr val="0000FF"/>
    <a:srgbClr val="CC00CC"/>
    <a:srgbClr val="FFCC00"/>
    <a:srgbClr val="FF3300"/>
    <a:srgbClr val="72AF2F"/>
    <a:srgbClr val="B1D254"/>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EA3096-1F1D-461D-ACEB-84C3340AE11B}" v="1" dt="2021-08-01T13:08:49.4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256" autoAdjust="0"/>
    <p:restoredTop sz="95801" autoAdjust="0"/>
  </p:normalViewPr>
  <p:slideViewPr>
    <p:cSldViewPr snapToGrid="0">
      <p:cViewPr varScale="1">
        <p:scale>
          <a:sx n="112" d="100"/>
          <a:sy n="112" d="100"/>
        </p:scale>
        <p:origin x="1026"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37"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2EEA3096-1F1D-461D-ACEB-84C3340AE11B}"/>
    <pc:docChg chg="undo custSel modSld">
      <pc:chgData name="Chervyakov, Andrey" userId="dbdfc4e7-c505-4785-a117-c03dfe609c52" providerId="ADAL" clId="{2EEA3096-1F1D-461D-ACEB-84C3340AE11B}" dt="2021-08-01T13:34:33.887" v="226" actId="1592"/>
      <pc:docMkLst>
        <pc:docMk/>
      </pc:docMkLst>
      <pc:sldChg chg="modSp mod addCm delCm modCm">
        <pc:chgData name="Chervyakov, Andrey" userId="dbdfc4e7-c505-4785-a117-c03dfe609c52" providerId="ADAL" clId="{2EEA3096-1F1D-461D-ACEB-84C3340AE11B}" dt="2021-08-01T13:34:33.887" v="226" actId="1592"/>
        <pc:sldMkLst>
          <pc:docMk/>
          <pc:sldMk cId="2261567071" sldId="928"/>
        </pc:sldMkLst>
        <pc:spChg chg="mod">
          <ac:chgData name="Chervyakov, Andrey" userId="dbdfc4e7-c505-4785-a117-c03dfe609c52" providerId="ADAL" clId="{2EEA3096-1F1D-461D-ACEB-84C3340AE11B}" dt="2021-08-01T13:34:27.529" v="225" actId="20577"/>
          <ac:spMkLst>
            <pc:docMk/>
            <pc:sldMk cId="2261567071" sldId="928"/>
            <ac:spMk id="3" creationId="{B1BE6906-4FA3-42DA-8E86-BA4DD12F41A6}"/>
          </ac:spMkLst>
        </pc:spChg>
      </pc:sldChg>
      <pc:sldChg chg="modSp mod addCm delCm">
        <pc:chgData name="Chervyakov, Andrey" userId="dbdfc4e7-c505-4785-a117-c03dfe609c52" providerId="ADAL" clId="{2EEA3096-1F1D-461D-ACEB-84C3340AE11B}" dt="2021-08-01T13:21:43.609" v="217" actId="948"/>
        <pc:sldMkLst>
          <pc:docMk/>
          <pc:sldMk cId="3082891650" sldId="970"/>
        </pc:sldMkLst>
        <pc:spChg chg="mod">
          <ac:chgData name="Chervyakov, Andrey" userId="dbdfc4e7-c505-4785-a117-c03dfe609c52" providerId="ADAL" clId="{2EEA3096-1F1D-461D-ACEB-84C3340AE11B}" dt="2021-08-01T13:21:43.609" v="217" actId="948"/>
          <ac:spMkLst>
            <pc:docMk/>
            <pc:sldMk cId="3082891650" sldId="970"/>
            <ac:spMk id="3" creationId="{B1BE6906-4FA3-42DA-8E86-BA4DD12F41A6}"/>
          </ac:spMkLst>
        </pc:spChg>
      </pc:sldChg>
      <pc:sldChg chg="modSp mod">
        <pc:chgData name="Chervyakov, Andrey" userId="dbdfc4e7-c505-4785-a117-c03dfe609c52" providerId="ADAL" clId="{2EEA3096-1F1D-461D-ACEB-84C3340AE11B}" dt="2021-08-01T13:22:13.589" v="219" actId="108"/>
        <pc:sldMkLst>
          <pc:docMk/>
          <pc:sldMk cId="4244984083" sldId="972"/>
        </pc:sldMkLst>
        <pc:spChg chg="mod">
          <ac:chgData name="Chervyakov, Andrey" userId="dbdfc4e7-c505-4785-a117-c03dfe609c52" providerId="ADAL" clId="{2EEA3096-1F1D-461D-ACEB-84C3340AE11B}" dt="2021-08-01T13:22:13.589" v="219" actId="108"/>
          <ac:spMkLst>
            <pc:docMk/>
            <pc:sldMk cId="4244984083" sldId="972"/>
            <ac:spMk id="197" creationId="{B6CDA6FF-6740-49E7-B14C-1831ED62E0F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xmlns=""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xmlns=""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xmlns="" id="{D30B7C3F-3D32-4F2D-8FDD-60718C51D42B}"/>
              </a:ext>
            </a:extLst>
          </p:cNvPr>
          <p:cNvSpPr>
            <a:spLocks noGrp="1"/>
          </p:cNvSpPr>
          <p:nvPr>
            <p:ph type="ctrTitle"/>
          </p:nvPr>
        </p:nvSpPr>
        <p:spPr>
          <a:xfrm>
            <a:off x="914400" y="2130438"/>
            <a:ext cx="10363200" cy="1988556"/>
          </a:xfrm>
        </p:spPr>
        <p:txBody>
          <a:bodyPr/>
          <a:lstStyle/>
          <a:p>
            <a:r>
              <a:rPr lang="en-US" b="1" dirty="0"/>
              <a:t>Moderator’s summary for </a:t>
            </a:r>
            <a:r>
              <a:rPr lang="en-US" b="1" dirty="0" smtClean="0"/>
              <a:t>discussion [RAN95-e-RAN4-R18Prep-06] Other RAN4 Enhancements</a:t>
            </a:r>
            <a:endParaRPr lang="en-US" altLang="zh-CN" b="1" dirty="0"/>
          </a:p>
        </p:txBody>
      </p:sp>
      <p:sp>
        <p:nvSpPr>
          <p:cNvPr id="5" name="Subtitle 4">
            <a:extLst>
              <a:ext uri="{FF2B5EF4-FFF2-40B4-BE49-F238E27FC236}">
                <a16:creationId xmlns:a16="http://schemas.microsoft.com/office/drawing/2014/main" xmlns="" id="{EBB0B9E5-9838-4AA8-B169-89A3469C2EB4}"/>
              </a:ext>
            </a:extLst>
          </p:cNvPr>
          <p:cNvSpPr>
            <a:spLocks noGrp="1"/>
          </p:cNvSpPr>
          <p:nvPr>
            <p:ph type="subTitle" idx="1"/>
          </p:nvPr>
        </p:nvSpPr>
        <p:spPr>
          <a:xfrm>
            <a:off x="1828800" y="4629683"/>
            <a:ext cx="8534400" cy="1036178"/>
          </a:xfrm>
        </p:spPr>
        <p:txBody>
          <a:bodyPr/>
          <a:lstStyle/>
          <a:p>
            <a:r>
              <a:rPr lang="en-US" dirty="0">
                <a:latin typeface="+mj-ea"/>
                <a:ea typeface="+mj-ea"/>
              </a:rPr>
              <a:t>RAN4 </a:t>
            </a:r>
            <a:r>
              <a:rPr lang="en-US" dirty="0" smtClean="0">
                <a:latin typeface="+mj-ea"/>
                <a:ea typeface="+mj-ea"/>
              </a:rPr>
              <a:t>Chair</a:t>
            </a:r>
            <a:r>
              <a:rPr lang="en-US" dirty="0"/>
              <a:t> </a:t>
            </a:r>
            <a:r>
              <a:rPr lang="en-US" dirty="0" smtClean="0"/>
              <a:t>(Huawei)</a:t>
            </a:r>
            <a:endParaRPr lang="en-US" dirty="0">
              <a:latin typeface="+mj-ea"/>
              <a:ea typeface="+mj-ea"/>
            </a:endParaRPr>
          </a:p>
        </p:txBody>
      </p:sp>
      <p:sp>
        <p:nvSpPr>
          <p:cNvPr id="2" name="TextBox 1">
            <a:extLst>
              <a:ext uri="{FF2B5EF4-FFF2-40B4-BE49-F238E27FC236}">
                <a16:creationId xmlns:a16="http://schemas.microsoft.com/office/drawing/2014/main" xmlns="" id="{E4CE5DCD-72B3-468A-A585-E6721DD18679}"/>
              </a:ext>
            </a:extLst>
          </p:cNvPr>
          <p:cNvSpPr txBox="1"/>
          <p:nvPr/>
        </p:nvSpPr>
        <p:spPr>
          <a:xfrm>
            <a:off x="236841" y="274551"/>
            <a:ext cx="5061551" cy="1692771"/>
          </a:xfrm>
          <a:prstGeom prst="rect">
            <a:avLst/>
          </a:prstGeom>
          <a:noFill/>
        </p:spPr>
        <p:txBody>
          <a:bodyPr wrap="square" rtlCol="0">
            <a:spAutoFit/>
          </a:bodyPr>
          <a:lstStyle/>
          <a:p>
            <a:r>
              <a:rPr lang="en-US" sz="1600" b="1" dirty="0">
                <a:latin typeface="+mj-ea"/>
                <a:ea typeface="+mj-ea"/>
              </a:rPr>
              <a:t>3GPP TSG-RAN </a:t>
            </a:r>
            <a:r>
              <a:rPr lang="en-US" sz="1600" b="1" dirty="0" smtClean="0">
                <a:latin typeface="+mj-ea"/>
                <a:ea typeface="+mj-ea"/>
              </a:rPr>
              <a:t>Meeting #95-e</a:t>
            </a:r>
          </a:p>
          <a:p>
            <a:r>
              <a:rPr lang="en-US" sz="1600" b="1" dirty="0">
                <a:latin typeface="+mj-ea"/>
                <a:ea typeface="+mj-ea"/>
              </a:rPr>
              <a:t>Electronic Meeting, </a:t>
            </a:r>
            <a:r>
              <a:rPr lang="en-US" sz="1600" b="1" dirty="0" smtClean="0">
                <a:latin typeface="+mj-ea"/>
                <a:ea typeface="+mj-ea"/>
              </a:rPr>
              <a:t>March 17  </a:t>
            </a:r>
            <a:r>
              <a:rPr lang="en-US" sz="1600" b="1" dirty="0">
                <a:latin typeface="+mj-ea"/>
                <a:ea typeface="+mj-ea"/>
              </a:rPr>
              <a:t>– </a:t>
            </a:r>
            <a:r>
              <a:rPr lang="en-US" sz="1600" b="1" dirty="0" smtClean="0">
                <a:latin typeface="+mj-ea"/>
                <a:ea typeface="+mj-ea"/>
              </a:rPr>
              <a:t>23, 2022</a:t>
            </a:r>
            <a:endParaRPr lang="en-US" sz="1600" b="1" dirty="0">
              <a:latin typeface="+mj-ea"/>
              <a:ea typeface="+mj-ea"/>
            </a:endParaRPr>
          </a:p>
          <a:p>
            <a:r>
              <a:rPr lang="en-US" sz="1600" b="1" dirty="0">
                <a:latin typeface="+mj-ea"/>
                <a:ea typeface="+mj-ea"/>
              </a:rPr>
              <a:t>(</a:t>
            </a:r>
            <a:r>
              <a:rPr lang="en-US" sz="1600" b="1" dirty="0" smtClean="0">
                <a:latin typeface="+mj-ea"/>
                <a:ea typeface="+mj-ea"/>
              </a:rPr>
              <a:t>Pre-RAN#95e </a:t>
            </a:r>
            <a:r>
              <a:rPr lang="en-US" sz="1600" b="1" dirty="0">
                <a:latin typeface="+mj-ea"/>
                <a:ea typeface="+mj-ea"/>
              </a:rPr>
              <a:t>email discussion </a:t>
            </a:r>
            <a:r>
              <a:rPr lang="en-US" sz="1600" b="1" dirty="0" smtClean="0">
                <a:latin typeface="+mj-ea"/>
                <a:ea typeface="+mj-ea"/>
              </a:rPr>
              <a:t>Feb 7 </a:t>
            </a:r>
            <a:r>
              <a:rPr lang="en-US" sz="1600" b="1" dirty="0">
                <a:latin typeface="+mj-ea"/>
                <a:ea typeface="+mj-ea"/>
              </a:rPr>
              <a:t>– </a:t>
            </a:r>
            <a:r>
              <a:rPr lang="en-US" sz="1600" b="1" dirty="0" smtClean="0">
                <a:latin typeface="+mj-ea"/>
                <a:ea typeface="+mj-ea"/>
              </a:rPr>
              <a:t>11, 2022)</a:t>
            </a:r>
            <a:endParaRPr lang="en-US" sz="1600" b="1" dirty="0">
              <a:latin typeface="+mj-ea"/>
              <a:ea typeface="+mj-ea"/>
            </a:endParaRPr>
          </a:p>
          <a:p>
            <a:r>
              <a:rPr lang="en-GB" altLang="zh-CN" sz="1600" b="1" dirty="0">
                <a:latin typeface="+mj-ea"/>
                <a:ea typeface="+mj-ea"/>
              </a:rPr>
              <a:t> </a:t>
            </a:r>
            <a:endParaRPr lang="zh-CN" altLang="zh-CN" sz="1600" dirty="0">
              <a:latin typeface="+mj-ea"/>
              <a:ea typeface="+mj-ea"/>
            </a:endParaRPr>
          </a:p>
          <a:p>
            <a:r>
              <a:rPr lang="en-US" sz="1600" b="1" dirty="0">
                <a:latin typeface="+mj-ea"/>
                <a:ea typeface="+mj-ea"/>
              </a:rPr>
              <a:t>Agenda </a:t>
            </a:r>
            <a:r>
              <a:rPr lang="en-US" sz="1600" b="1" dirty="0" smtClean="0">
                <a:latin typeface="+mj-ea"/>
                <a:ea typeface="+mj-ea"/>
              </a:rPr>
              <a:t>Item: </a:t>
            </a:r>
            <a:r>
              <a:rPr lang="en-US" sz="1600" b="1" dirty="0" err="1" smtClean="0">
                <a:latin typeface="+mj-ea"/>
                <a:ea typeface="+mj-ea"/>
              </a:rPr>
              <a:t>x.x</a:t>
            </a:r>
            <a:endParaRPr lang="en-US" sz="1600" b="1" dirty="0">
              <a:latin typeface="+mj-ea"/>
              <a:ea typeface="+mj-ea"/>
            </a:endParaRPr>
          </a:p>
          <a:p>
            <a:endParaRPr lang="en-US" dirty="0">
              <a:latin typeface="+mj-ea"/>
              <a:ea typeface="+mj-ea"/>
            </a:endParaRPr>
          </a:p>
        </p:txBody>
      </p:sp>
      <p:sp>
        <p:nvSpPr>
          <p:cNvPr id="6" name="TextBox 1">
            <a:extLst>
              <a:ext uri="{FF2B5EF4-FFF2-40B4-BE49-F238E27FC236}">
                <a16:creationId xmlns:a16="http://schemas.microsoft.com/office/drawing/2014/main" xmlns="" id="{E4CE5DCD-72B3-468A-A585-E6721DD18679}"/>
              </a:ext>
            </a:extLst>
          </p:cNvPr>
          <p:cNvSpPr txBox="1"/>
          <p:nvPr/>
        </p:nvSpPr>
        <p:spPr>
          <a:xfrm>
            <a:off x="8002955" y="274551"/>
            <a:ext cx="2519149" cy="338554"/>
          </a:xfrm>
          <a:prstGeom prst="rect">
            <a:avLst/>
          </a:prstGeom>
          <a:noFill/>
        </p:spPr>
        <p:txBody>
          <a:bodyPr wrap="square" rtlCol="0">
            <a:spAutoFit/>
          </a:bodyPr>
          <a:lstStyle/>
          <a:p>
            <a:pPr algn="r"/>
            <a:r>
              <a:rPr lang="en-US" sz="1600" b="1" dirty="0">
                <a:latin typeface="+mj-ea"/>
                <a:ea typeface="+mj-ea"/>
              </a:rPr>
              <a:t> </a:t>
            </a:r>
            <a:r>
              <a:rPr lang="en-US" altLang="zh-CN" sz="1600" b="1" dirty="0" smtClean="0">
                <a:latin typeface="+mj-ea"/>
                <a:ea typeface="+mj-ea"/>
              </a:rPr>
              <a:t>RP-220024</a:t>
            </a:r>
            <a:r>
              <a:rPr lang="en-US" sz="1600" b="1" dirty="0">
                <a:latin typeface="+mj-ea"/>
                <a:ea typeface="+mj-ea"/>
              </a:rPr>
              <a:t>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118250"/>
            <a:ext cx="11417182" cy="5095171"/>
          </a:xfrm>
        </p:spPr>
        <p:txBody>
          <a:bodyPr/>
          <a:lstStyle/>
          <a:p>
            <a:pPr>
              <a:spcBef>
                <a:spcPts val="0"/>
              </a:spcBef>
              <a:spcAft>
                <a:spcPts val="600"/>
              </a:spcAft>
            </a:pPr>
            <a:r>
              <a:rPr lang="en-US" altLang="zh-CN" sz="1400" b="1" dirty="0">
                <a:latin typeface="+mj-ea"/>
                <a:ea typeface="+mj-ea"/>
              </a:rPr>
              <a:t>Topic #1: Simplification of band combination specification</a:t>
            </a:r>
          </a:p>
          <a:p>
            <a:pPr>
              <a:spcBef>
                <a:spcPts val="0"/>
              </a:spcBef>
              <a:spcAft>
                <a:spcPts val="600"/>
              </a:spcAft>
            </a:pPr>
            <a:r>
              <a:rPr lang="en-US" altLang="zh-CN" sz="1400" b="1" dirty="0">
                <a:latin typeface="+mj-ea"/>
                <a:ea typeface="+mj-ea"/>
              </a:rPr>
              <a:t>Topic #2: Enhancement for </a:t>
            </a:r>
            <a:r>
              <a:rPr lang="en-US" altLang="zh-CN" sz="1400" b="1" strike="sngStrike" dirty="0" smtClean="0">
                <a:latin typeface="+mj-ea"/>
                <a:ea typeface="+mj-ea"/>
              </a:rPr>
              <a:t>700+800+900</a:t>
            </a:r>
            <a:r>
              <a:rPr lang="en-US" altLang="zh-CN" sz="1400" b="1" u="sng" dirty="0" smtClean="0">
                <a:latin typeface="+mj-ea"/>
                <a:ea typeface="+mj-ea"/>
              </a:rPr>
              <a:t>700/800/900</a:t>
            </a:r>
            <a:r>
              <a:rPr lang="en-US" altLang="zh-CN" sz="1400" b="1" dirty="0" smtClean="0">
                <a:latin typeface="+mj-ea"/>
                <a:ea typeface="+mj-ea"/>
              </a:rPr>
              <a:t>MHz </a:t>
            </a:r>
            <a:r>
              <a:rPr lang="en-US" altLang="zh-CN" sz="1400" b="1" dirty="0">
                <a:latin typeface="+mj-ea"/>
                <a:ea typeface="+mj-ea"/>
              </a:rPr>
              <a:t>band </a:t>
            </a:r>
            <a:r>
              <a:rPr lang="en-US" altLang="zh-CN" sz="1400" b="1" dirty="0" smtClean="0">
                <a:latin typeface="+mj-ea"/>
                <a:ea typeface="+mj-ea"/>
              </a:rPr>
              <a:t>combinations</a:t>
            </a:r>
            <a:endParaRPr lang="en-US" altLang="zh-CN" sz="1400" b="1" dirty="0">
              <a:latin typeface="+mj-ea"/>
              <a:ea typeface="+mj-ea"/>
            </a:endParaRPr>
          </a:p>
          <a:p>
            <a:pPr>
              <a:spcBef>
                <a:spcPts val="0"/>
              </a:spcBef>
              <a:spcAft>
                <a:spcPts val="600"/>
              </a:spcAft>
            </a:pPr>
            <a:r>
              <a:rPr lang="zh-CN" altLang="zh-CN" sz="1400" b="1" dirty="0" smtClean="0">
                <a:latin typeface="+mj-ea"/>
                <a:ea typeface="+mj-ea"/>
              </a:rPr>
              <a:t>Topic </a:t>
            </a:r>
            <a:r>
              <a:rPr lang="zh-CN" altLang="zh-CN" sz="1400" b="1" dirty="0">
                <a:latin typeface="+mj-ea"/>
                <a:ea typeface="+mj-ea"/>
              </a:rPr>
              <a:t>#5: BS RF requirement evolution</a:t>
            </a:r>
          </a:p>
          <a:p>
            <a:pPr>
              <a:spcBef>
                <a:spcPts val="0"/>
              </a:spcBef>
              <a:spcAft>
                <a:spcPts val="600"/>
              </a:spcAft>
            </a:pPr>
            <a:r>
              <a:rPr lang="zh-CN" altLang="zh-CN" sz="1400" b="1" dirty="0" smtClean="0">
                <a:latin typeface="+mj-ea"/>
                <a:ea typeface="+mj-ea"/>
              </a:rPr>
              <a:t>Topic </a:t>
            </a:r>
            <a:r>
              <a:rPr lang="zh-CN" altLang="zh-CN" sz="1400" b="1" dirty="0">
                <a:latin typeface="+mj-ea"/>
                <a:ea typeface="+mj-ea"/>
              </a:rPr>
              <a:t>#8: ATG</a:t>
            </a:r>
          </a:p>
          <a:p>
            <a:pPr>
              <a:spcBef>
                <a:spcPts val="0"/>
              </a:spcBef>
              <a:spcAft>
                <a:spcPts val="600"/>
              </a:spcAft>
            </a:pPr>
            <a:r>
              <a:rPr lang="en-US" altLang="zh-CN" sz="1400" b="1" dirty="0">
                <a:latin typeface="+mj-ea"/>
                <a:ea typeface="+mj-ea"/>
              </a:rPr>
              <a:t>Topic #9: </a:t>
            </a:r>
            <a:r>
              <a:rPr lang="en-US" altLang="zh-CN" sz="1400" b="1" strike="sngStrike" dirty="0">
                <a:latin typeface="+mj-ea"/>
                <a:ea typeface="+mj-ea"/>
              </a:rPr>
              <a:t>Co-channel</a:t>
            </a:r>
            <a:r>
              <a:rPr lang="en-US" altLang="zh-CN" sz="1400" b="1" dirty="0">
                <a:latin typeface="+mj-ea"/>
                <a:ea typeface="+mj-ea"/>
              </a:rPr>
              <a:t> </a:t>
            </a:r>
            <a:r>
              <a:rPr lang="en-US" altLang="zh-CN" sz="1400" b="1" u="sng" dirty="0" smtClean="0">
                <a:latin typeface="+mj-ea"/>
                <a:ea typeface="+mj-ea"/>
              </a:rPr>
              <a:t>Adjacent channel </a:t>
            </a:r>
            <a:r>
              <a:rPr lang="en-US" altLang="zh-CN" sz="1400" b="1" dirty="0" smtClean="0">
                <a:latin typeface="+mj-ea"/>
                <a:ea typeface="+mj-ea"/>
              </a:rPr>
              <a:t>HAPS</a:t>
            </a:r>
            <a:endParaRPr lang="en-US" altLang="zh-CN" sz="1400" b="1" dirty="0">
              <a:latin typeface="+mj-ea"/>
              <a:ea typeface="+mj-ea"/>
            </a:endParaRPr>
          </a:p>
          <a:p>
            <a:pPr>
              <a:spcBef>
                <a:spcPts val="0"/>
              </a:spcBef>
              <a:spcAft>
                <a:spcPts val="600"/>
              </a:spcAft>
            </a:pPr>
            <a:r>
              <a:rPr lang="zh-CN" altLang="zh-CN" sz="1400" b="1" dirty="0" smtClean="0">
                <a:latin typeface="+mj-ea"/>
                <a:ea typeface="+mj-ea"/>
              </a:rPr>
              <a:t>Topic </a:t>
            </a:r>
            <a:r>
              <a:rPr lang="zh-CN" altLang="zh-CN" sz="1400" b="1" dirty="0">
                <a:latin typeface="+mj-ea"/>
                <a:ea typeface="+mj-ea"/>
              </a:rPr>
              <a:t>#12: Support of intra-band non-collocated EN-DC/NR-CA deployment</a:t>
            </a:r>
          </a:p>
          <a:p>
            <a:pPr>
              <a:spcBef>
                <a:spcPts val="0"/>
              </a:spcBef>
              <a:spcAft>
                <a:spcPts val="600"/>
              </a:spcAft>
            </a:pPr>
            <a:r>
              <a:rPr lang="zh-CN" altLang="zh-CN" sz="1400" b="1" dirty="0">
                <a:latin typeface="+mj-ea"/>
                <a:ea typeface="+mj-ea"/>
              </a:rPr>
              <a:t>Topic #13: FR2 HST enhancement</a:t>
            </a:r>
          </a:p>
          <a:p>
            <a:pPr>
              <a:spcBef>
                <a:spcPts val="0"/>
              </a:spcBef>
              <a:spcAft>
                <a:spcPts val="600"/>
              </a:spcAft>
            </a:pPr>
            <a:r>
              <a:rPr lang="zh-CN" altLang="zh-CN" sz="1400" b="1" dirty="0" smtClean="0">
                <a:latin typeface="+mj-ea"/>
                <a:ea typeface="+mj-ea"/>
              </a:rPr>
              <a:t>Topic #17: </a:t>
            </a:r>
            <a:r>
              <a:rPr lang="en-US" altLang="zh-CN" sz="1400" b="1" dirty="0" smtClean="0">
                <a:latin typeface="+mj-ea"/>
                <a:ea typeface="+mj-ea"/>
              </a:rPr>
              <a:t>Others</a:t>
            </a:r>
            <a:endParaRPr lang="zh-CN" altLang="zh-CN" sz="1400" b="1" dirty="0" smtClean="0">
              <a:latin typeface="+mj-ea"/>
              <a:ea typeface="+mj-ea"/>
            </a:endParaRPr>
          </a:p>
          <a:p>
            <a:pPr marL="0" indent="0">
              <a:spcBef>
                <a:spcPts val="1200"/>
              </a:spcBef>
              <a:spcAft>
                <a:spcPts val="600"/>
              </a:spcAft>
              <a:buNone/>
            </a:pPr>
            <a:endParaRPr lang="en-US" altLang="zh-CN" sz="1400" dirty="0" smtClean="0">
              <a:solidFill>
                <a:srgbClr val="FF0000"/>
              </a:solidFill>
            </a:endParaRPr>
          </a:p>
          <a:p>
            <a:pPr marL="0" indent="0">
              <a:spcBef>
                <a:spcPts val="1200"/>
              </a:spcBef>
              <a:spcAft>
                <a:spcPts val="600"/>
              </a:spcAft>
              <a:buNone/>
            </a:pPr>
            <a:endParaRPr lang="en-US" altLang="zh-CN" sz="1000" dirty="0" smtClean="0"/>
          </a:p>
          <a:p>
            <a:pPr marL="0" indent="0">
              <a:spcBef>
                <a:spcPts val="1200"/>
              </a:spcBef>
              <a:spcAft>
                <a:spcPts val="600"/>
              </a:spcAft>
              <a:buNone/>
            </a:pPr>
            <a:endParaRPr lang="en-US" altLang="zh-CN" sz="1000" dirty="0"/>
          </a:p>
          <a:p>
            <a:pPr marL="0" indent="0">
              <a:spcBef>
                <a:spcPts val="1200"/>
              </a:spcBef>
              <a:spcAft>
                <a:spcPts val="600"/>
              </a:spcAft>
              <a:buNone/>
            </a:pPr>
            <a:endParaRPr lang="en-US" altLang="zh-CN" sz="1000" dirty="0" smtClean="0"/>
          </a:p>
          <a:p>
            <a:pPr marL="0" indent="0">
              <a:spcBef>
                <a:spcPts val="1200"/>
              </a:spcBef>
              <a:spcAft>
                <a:spcPts val="600"/>
              </a:spcAft>
              <a:buNone/>
            </a:pPr>
            <a:endParaRPr lang="en-US" altLang="zh-CN" sz="1000" dirty="0"/>
          </a:p>
          <a:p>
            <a:pPr marL="0" indent="0">
              <a:spcBef>
                <a:spcPts val="0"/>
              </a:spcBef>
              <a:spcAft>
                <a:spcPts val="600"/>
              </a:spcAft>
              <a:buNone/>
            </a:pPr>
            <a:r>
              <a:rPr lang="en-US" altLang="zh-CN" sz="1200" dirty="0" smtClean="0"/>
              <a:t>* Note: refer to RP-212682</a:t>
            </a:r>
            <a:r>
              <a:rPr lang="en-US" altLang="zh-CN" sz="1200" dirty="0"/>
              <a:t> </a:t>
            </a:r>
            <a:r>
              <a:rPr lang="en-US" altLang="zh-CN" sz="1200" dirty="0" smtClean="0"/>
              <a:t>for the details for each topic</a:t>
            </a:r>
          </a:p>
          <a:p>
            <a:pPr marL="0" indent="0">
              <a:spcBef>
                <a:spcPts val="0"/>
              </a:spcBef>
              <a:spcAft>
                <a:spcPts val="600"/>
              </a:spcAft>
              <a:buNone/>
            </a:pPr>
            <a:r>
              <a:rPr lang="en-US" altLang="zh-CN" sz="1200" dirty="0" smtClean="0"/>
              <a:t>* Note: the following slides are based on the final round conclusions</a:t>
            </a:r>
            <a:endParaRPr lang="en-US" altLang="zh-CN" sz="12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403791"/>
            <a:ext cx="9263641" cy="450794"/>
          </a:xfrm>
        </p:spPr>
        <p:txBody>
          <a:bodyPr/>
          <a:lstStyle/>
          <a:p>
            <a:r>
              <a:rPr lang="en-US" altLang="zh-CN" b="1" dirty="0"/>
              <a:t>List of </a:t>
            </a:r>
            <a:r>
              <a:rPr lang="en-US" altLang="zh-CN" b="1" dirty="0" smtClean="0"/>
              <a:t>Topics</a:t>
            </a:r>
            <a:endParaRPr lang="ru-RU" dirty="0"/>
          </a:p>
        </p:txBody>
      </p:sp>
    </p:spTree>
    <p:extLst>
      <p:ext uri="{BB962C8B-B14F-4D97-AF65-F5344CB8AC3E}">
        <p14:creationId xmlns:p14="http://schemas.microsoft.com/office/powerpoint/2010/main" val="2504798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170771"/>
            <a:ext cx="11417182" cy="5095171"/>
          </a:xfrm>
        </p:spPr>
        <p:txBody>
          <a:bodyPr/>
          <a:lstStyle/>
          <a:p>
            <a:pPr>
              <a:spcBef>
                <a:spcPts val="0"/>
              </a:spcBef>
              <a:spcAft>
                <a:spcPts val="300"/>
              </a:spcAft>
            </a:pPr>
            <a:r>
              <a:rPr lang="en-US" altLang="zh-CN" sz="1200" b="1" dirty="0"/>
              <a:t>Recommended </a:t>
            </a:r>
            <a:r>
              <a:rPr lang="en-US" altLang="zh-CN" sz="1200" b="1" dirty="0" smtClean="0"/>
              <a:t>Objectives: (New SID: Simplification of band combination specification)</a:t>
            </a:r>
            <a:endParaRPr lang="en-US" altLang="zh-CN" sz="1200" b="1" dirty="0"/>
          </a:p>
          <a:p>
            <a:pPr lvl="1">
              <a:spcBef>
                <a:spcPts val="0"/>
              </a:spcBef>
              <a:spcAft>
                <a:spcPts val="300"/>
              </a:spcAft>
              <a:buSzPts val="1100"/>
            </a:pPr>
            <a:r>
              <a:rPr lang="en-US" altLang="zh-CN" sz="1100" dirty="0"/>
              <a:t>Investigate and simplify the working procedure for approving documents for TS and TR to improve the efficiency to specify band combinations and the quality of specifications</a:t>
            </a:r>
            <a:endParaRPr lang="zh-CN" altLang="zh-CN" sz="1100" dirty="0"/>
          </a:p>
          <a:p>
            <a:pPr lvl="2">
              <a:spcBef>
                <a:spcPts val="0"/>
              </a:spcBef>
              <a:spcAft>
                <a:spcPts val="300"/>
              </a:spcAft>
              <a:buSzPts val="1100"/>
            </a:pPr>
            <a:r>
              <a:rPr lang="en-US" altLang="zh-CN" sz="1100" dirty="0"/>
              <a:t>Improve the efficiency considering</a:t>
            </a:r>
            <a:endParaRPr lang="zh-CN" altLang="zh-CN" sz="1100" dirty="0"/>
          </a:p>
          <a:p>
            <a:pPr lvl="3">
              <a:spcBef>
                <a:spcPts val="0"/>
              </a:spcBef>
              <a:spcAft>
                <a:spcPts val="300"/>
              </a:spcAft>
              <a:buSzPts val="1100"/>
            </a:pPr>
            <a:r>
              <a:rPr lang="en-US" altLang="zh-CN" sz="1100" dirty="0"/>
              <a:t>RAN4 reduces the redundant and unnecessary work for big CRs, draft CRs and/or TPs, if any</a:t>
            </a:r>
            <a:endParaRPr lang="zh-CN" altLang="zh-CN" sz="1100" dirty="0"/>
          </a:p>
          <a:p>
            <a:pPr lvl="3">
              <a:spcBef>
                <a:spcPts val="0"/>
              </a:spcBef>
              <a:spcAft>
                <a:spcPts val="300"/>
              </a:spcAft>
              <a:buSzPts val="1100"/>
            </a:pPr>
            <a:r>
              <a:rPr lang="en-US" altLang="zh-CN" sz="1100" dirty="0"/>
              <a:t>The following rules will be investigated and defined if necessary</a:t>
            </a:r>
            <a:endParaRPr lang="zh-CN" altLang="zh-CN" sz="1100" dirty="0"/>
          </a:p>
          <a:p>
            <a:pPr lvl="4">
              <a:spcBef>
                <a:spcPts val="0"/>
              </a:spcBef>
              <a:spcAft>
                <a:spcPts val="300"/>
              </a:spcAft>
              <a:buSzPts val="1100"/>
            </a:pPr>
            <a:r>
              <a:rPr lang="en-US" altLang="zh-CN" sz="1100" dirty="0"/>
              <a:t>Investigate whether the workflow can be improved under the condition that quality can be guaranteed.</a:t>
            </a:r>
            <a:endParaRPr lang="zh-CN" altLang="zh-CN" sz="1100" dirty="0"/>
          </a:p>
          <a:p>
            <a:pPr lvl="4">
              <a:spcBef>
                <a:spcPts val="0"/>
              </a:spcBef>
              <a:spcAft>
                <a:spcPts val="300"/>
              </a:spcAft>
              <a:buSzPts val="1100"/>
            </a:pPr>
            <a:r>
              <a:rPr lang="en-US" altLang="zh-CN" sz="1100" dirty="0"/>
              <a:t>Develop rules or guidelines covering the process of not for block approval.</a:t>
            </a:r>
            <a:endParaRPr lang="zh-CN" altLang="zh-CN" sz="1100" dirty="0"/>
          </a:p>
          <a:p>
            <a:pPr lvl="3">
              <a:spcBef>
                <a:spcPts val="0"/>
              </a:spcBef>
              <a:spcAft>
                <a:spcPts val="300"/>
              </a:spcAft>
              <a:buSzPts val="1100"/>
            </a:pPr>
            <a:r>
              <a:rPr lang="en-US" altLang="zh-CN" sz="1100" dirty="0"/>
              <a:t>Develop the necessary tools to reduce RAN4’s workloads if feasible</a:t>
            </a:r>
            <a:endParaRPr lang="zh-CN" altLang="zh-CN" sz="1100" dirty="0"/>
          </a:p>
          <a:p>
            <a:pPr lvl="2">
              <a:spcBef>
                <a:spcPts val="0"/>
              </a:spcBef>
              <a:spcAft>
                <a:spcPts val="300"/>
              </a:spcAft>
              <a:buSzPts val="1100"/>
            </a:pPr>
            <a:r>
              <a:rPr lang="en-US" altLang="zh-CN" sz="1100" dirty="0"/>
              <a:t>Improve the quality considering</a:t>
            </a:r>
            <a:endParaRPr lang="zh-CN" altLang="zh-CN" sz="1100" dirty="0"/>
          </a:p>
          <a:p>
            <a:pPr lvl="3">
              <a:spcBef>
                <a:spcPts val="0"/>
              </a:spcBef>
              <a:spcAft>
                <a:spcPts val="300"/>
              </a:spcAft>
              <a:buSzPts val="1100"/>
            </a:pPr>
            <a:r>
              <a:rPr lang="en-US" altLang="zh-CN" sz="1100" dirty="0"/>
              <a:t>RAN4 improves the procedures for cross-checking to avoid conflict between big CR/CRs across basket WIs and other WIs</a:t>
            </a:r>
            <a:endParaRPr lang="zh-CN" altLang="zh-CN" sz="1100" dirty="0"/>
          </a:p>
          <a:p>
            <a:pPr lvl="2">
              <a:spcBef>
                <a:spcPts val="0"/>
              </a:spcBef>
              <a:spcAft>
                <a:spcPts val="300"/>
              </a:spcAft>
              <a:buSzPts val="1100"/>
            </a:pPr>
            <a:r>
              <a:rPr lang="en-US" altLang="zh-CN" sz="1100" dirty="0"/>
              <a:t>RAN4 captures the agreements about the rules and guidelines including but not being limited to the outcome of the above sub-bullets in the corresponding TR</a:t>
            </a:r>
            <a:endParaRPr lang="zh-CN" altLang="zh-CN" sz="1100" dirty="0"/>
          </a:p>
          <a:p>
            <a:pPr lvl="1">
              <a:spcBef>
                <a:spcPts val="0"/>
              </a:spcBef>
              <a:spcAft>
                <a:spcPts val="300"/>
              </a:spcAft>
              <a:buSzPts val="1100"/>
            </a:pPr>
            <a:r>
              <a:rPr lang="en-US" altLang="zh-CN" sz="1100" dirty="0"/>
              <a:t>Investigate the feasibility and optimize the specification structure and reduce the test burden</a:t>
            </a:r>
            <a:endParaRPr lang="zh-CN" altLang="zh-CN" sz="1100" dirty="0"/>
          </a:p>
          <a:p>
            <a:pPr lvl="2">
              <a:spcBef>
                <a:spcPts val="0"/>
              </a:spcBef>
              <a:spcAft>
                <a:spcPts val="300"/>
              </a:spcAft>
              <a:buSzPts val="1100"/>
            </a:pPr>
            <a:r>
              <a:rPr lang="en-US" altLang="zh-CN" sz="1100" dirty="0"/>
              <a:t>Study the methodology to simplify the test efforts for a UE supporting multiple features, e.g., NR-CA, EN-DC on the same band combination</a:t>
            </a:r>
            <a:endParaRPr lang="zh-CN" altLang="zh-CN" sz="1100" dirty="0"/>
          </a:p>
          <a:p>
            <a:pPr lvl="3">
              <a:spcBef>
                <a:spcPts val="0"/>
              </a:spcBef>
              <a:spcAft>
                <a:spcPts val="300"/>
              </a:spcAft>
              <a:buSzPts val="1100"/>
            </a:pPr>
            <a:r>
              <a:rPr lang="en-US" altLang="zh-CN" sz="1100" dirty="0"/>
              <a:t>Study of similarity and dependency of RF requirements for different features on the same band combination</a:t>
            </a:r>
            <a:endParaRPr lang="zh-CN" altLang="zh-CN" sz="1100" dirty="0"/>
          </a:p>
          <a:p>
            <a:pPr lvl="2">
              <a:spcBef>
                <a:spcPts val="0"/>
              </a:spcBef>
              <a:spcAft>
                <a:spcPts val="300"/>
              </a:spcAft>
              <a:buSzPts val="1100"/>
            </a:pPr>
            <a:r>
              <a:rPr lang="en-US" altLang="zh-CN" sz="1100" dirty="0"/>
              <a:t>Study the methodology to simplify RF requirement specifications for</a:t>
            </a:r>
            <a:endParaRPr lang="zh-CN" altLang="zh-CN" sz="1100" dirty="0"/>
          </a:p>
          <a:p>
            <a:pPr lvl="3">
              <a:spcBef>
                <a:spcPts val="0"/>
              </a:spcBef>
              <a:spcAft>
                <a:spcPts val="300"/>
              </a:spcAft>
              <a:buSzPts val="1100"/>
            </a:pPr>
            <a:r>
              <a:rPr lang="en-US" altLang="zh-CN" sz="1100" dirty="0"/>
              <a:t>MSD requirements in 38.101-1 and 38.101-3, e.g., reducing the test configurations with different bandwidth combinations</a:t>
            </a:r>
            <a:endParaRPr lang="zh-CN" altLang="zh-CN" sz="1100" dirty="0"/>
          </a:p>
          <a:p>
            <a:pPr lvl="3">
              <a:spcBef>
                <a:spcPts val="0"/>
              </a:spcBef>
              <a:spcAft>
                <a:spcPts val="300"/>
              </a:spcAft>
              <a:buSzPts val="1100"/>
            </a:pPr>
            <a:r>
              <a:rPr lang="en-US" altLang="zh-CN" sz="1100" dirty="0"/>
              <a:t>For </a:t>
            </a:r>
            <a:r>
              <a:rPr lang="en-US" altLang="zh-CN" sz="1100" dirty="0" err="1"/>
              <a:t>Delta_TIB</a:t>
            </a:r>
            <a:r>
              <a:rPr lang="en-US" altLang="zh-CN" sz="1100" dirty="0"/>
              <a:t> and </a:t>
            </a:r>
            <a:r>
              <a:rPr lang="en-US" altLang="zh-CN" sz="1100" dirty="0" err="1"/>
              <a:t>Delta_RIB</a:t>
            </a:r>
            <a:r>
              <a:rPr lang="en-US" altLang="zh-CN" sz="1100" dirty="0"/>
              <a:t> requirements, investigate and define the framework of the general principle or requirements with band-combination specific exceptions</a:t>
            </a:r>
            <a:endParaRPr lang="zh-CN" altLang="zh-CN" sz="1100" dirty="0"/>
          </a:p>
          <a:p>
            <a:pPr lvl="3">
              <a:spcBef>
                <a:spcPts val="0"/>
              </a:spcBef>
              <a:spcAft>
                <a:spcPts val="300"/>
              </a:spcAft>
              <a:buSzPts val="1100"/>
            </a:pPr>
            <a:r>
              <a:rPr lang="en-US" altLang="zh-CN" sz="1100" dirty="0"/>
              <a:t>For </a:t>
            </a:r>
            <a:r>
              <a:rPr lang="en-US" altLang="zh-CN" sz="1100" dirty="0" err="1"/>
              <a:t>Delta_TC,c</a:t>
            </a:r>
            <a:r>
              <a:rPr lang="en-US" altLang="zh-CN" sz="1100" dirty="0"/>
              <a:t>, investigate whether it can be removed in low boundary formula for </a:t>
            </a:r>
            <a:r>
              <a:rPr lang="en-US" altLang="zh-CN" sz="1100" dirty="0" err="1"/>
              <a:t>Pcmax</a:t>
            </a:r>
            <a:endParaRPr lang="zh-CN" altLang="zh-CN" sz="1100" dirty="0"/>
          </a:p>
          <a:p>
            <a:pPr lvl="1">
              <a:spcBef>
                <a:spcPts val="0"/>
              </a:spcBef>
              <a:spcAft>
                <a:spcPts val="300"/>
              </a:spcAft>
              <a:buSzPts val="1100"/>
            </a:pPr>
            <a:r>
              <a:rPr lang="en-US" altLang="zh-CN" sz="1100" dirty="0"/>
              <a:t>NOTE 1: The requirements applicable to UE won’t be increased.</a:t>
            </a:r>
            <a:endParaRPr lang="zh-CN" altLang="zh-CN" sz="1100" dirty="0"/>
          </a:p>
          <a:p>
            <a:pPr lvl="1">
              <a:spcBef>
                <a:spcPts val="0"/>
              </a:spcBef>
              <a:spcAft>
                <a:spcPts val="300"/>
              </a:spcAft>
              <a:buSzPts val="1100"/>
            </a:pPr>
            <a:r>
              <a:rPr lang="en-US" altLang="zh-CN" sz="1100" dirty="0"/>
              <a:t>NOTE 2: The work should be applied to all the power classes</a:t>
            </a:r>
          </a:p>
          <a:p>
            <a:pPr>
              <a:spcBef>
                <a:spcPts val="0"/>
              </a:spcBef>
              <a:spcAft>
                <a:spcPts val="300"/>
              </a:spcAft>
            </a:pPr>
            <a:r>
              <a:rPr lang="en-US" altLang="zh-CN" sz="1200" b="1" dirty="0"/>
              <a:t>Other tentative agreement:</a:t>
            </a:r>
            <a:endParaRPr lang="zh-CN" altLang="zh-CN" sz="1200" b="1" dirty="0"/>
          </a:p>
          <a:p>
            <a:pPr lvl="1">
              <a:spcBef>
                <a:spcPts val="0"/>
              </a:spcBef>
              <a:spcAft>
                <a:spcPts val="300"/>
              </a:spcAft>
              <a:buSzPts val="1100"/>
            </a:pPr>
            <a:r>
              <a:rPr lang="en-US" altLang="zh-CN" sz="1100" dirty="0"/>
              <a:t>The consolidation/re-alignment for Rel-18 basket WI will be discussed before the Rel-18 basket WIs are approved.</a:t>
            </a:r>
            <a:endParaRPr lang="zh-CN" altLang="zh-CN" sz="11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#1: Simplification of band combination specification</a:t>
            </a:r>
          </a:p>
        </p:txBody>
      </p:sp>
    </p:spTree>
    <p:extLst>
      <p:ext uri="{BB962C8B-B14F-4D97-AF65-F5344CB8AC3E}">
        <p14:creationId xmlns:p14="http://schemas.microsoft.com/office/powerpoint/2010/main" val="205474725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1" y="1170771"/>
            <a:ext cx="11417182" cy="5095171"/>
          </a:xfrm>
        </p:spPr>
        <p:txBody>
          <a:bodyPr/>
          <a:lstStyle/>
          <a:p>
            <a:pPr>
              <a:spcBef>
                <a:spcPts val="0"/>
              </a:spcBef>
              <a:spcAft>
                <a:spcPts val="300"/>
              </a:spcAft>
            </a:pPr>
            <a:r>
              <a:rPr lang="en-US" altLang="zh-CN" sz="1200" b="1" dirty="0"/>
              <a:t>Recommended </a:t>
            </a:r>
            <a:r>
              <a:rPr lang="en-US" altLang="zh-CN" sz="1200" b="1" dirty="0" smtClean="0"/>
              <a:t>Objectives</a:t>
            </a:r>
            <a:r>
              <a:rPr lang="en-US" altLang="zh-CN" sz="1200" dirty="0" smtClean="0"/>
              <a:t>: </a:t>
            </a:r>
            <a:r>
              <a:rPr lang="en-US" altLang="zh-CN" sz="1200" b="1" dirty="0" smtClean="0"/>
              <a:t>(New SID: Enhancement for 700/800/900MHz band combinations)</a:t>
            </a:r>
            <a:endParaRPr lang="zh-CN" altLang="zh-CN" sz="1200" b="1" dirty="0"/>
          </a:p>
          <a:p>
            <a:pPr lvl="1">
              <a:spcBef>
                <a:spcPts val="0"/>
              </a:spcBef>
              <a:spcAft>
                <a:spcPts val="300"/>
              </a:spcAft>
              <a:buSzPts val="1100"/>
            </a:pPr>
            <a:r>
              <a:rPr lang="en-US" altLang="zh-CN" sz="1100" dirty="0"/>
              <a:t>Investigate the feasibility and solutions to enable simultaneous transmission on two UL bands and simultaneous reception on two or three bands for the band combination of 700, 800 and 900MHz spectrum for smart phone form factor</a:t>
            </a:r>
            <a:endParaRPr lang="zh-CN" altLang="zh-CN" sz="1100" dirty="0"/>
          </a:p>
          <a:p>
            <a:pPr lvl="2">
              <a:spcBef>
                <a:spcPts val="0"/>
              </a:spcBef>
              <a:spcAft>
                <a:spcPts val="300"/>
              </a:spcAft>
              <a:buSzPts val="1100"/>
            </a:pPr>
            <a:r>
              <a:rPr lang="en-US" altLang="zh-CN" sz="1100" dirty="0"/>
              <a:t>The following band combinations will be considered. And the technical discussion on three band combination will start after the completion of feasibility study of all the fallback band combinations.</a:t>
            </a:r>
            <a:endParaRPr lang="zh-CN" altLang="zh-CN" sz="1100" dirty="0"/>
          </a:p>
          <a:p>
            <a:pPr lvl="3">
              <a:spcBef>
                <a:spcPts val="0"/>
              </a:spcBef>
              <a:spcAft>
                <a:spcPts val="300"/>
              </a:spcAft>
              <a:buSzPts val="1100"/>
            </a:pPr>
            <a:r>
              <a:rPr lang="en-US" altLang="zh-CN" sz="1100" dirty="0"/>
              <a:t>CA_n8-n20-n28 with uplink configurations of CA_n8-n20, CA_n8-n28, CA_n20-n28, and the fallback modes</a:t>
            </a:r>
            <a:endParaRPr lang="zh-CN" altLang="zh-CN" sz="1100" dirty="0"/>
          </a:p>
          <a:p>
            <a:pPr lvl="3">
              <a:spcBef>
                <a:spcPts val="0"/>
              </a:spcBef>
              <a:spcAft>
                <a:spcPts val="300"/>
              </a:spcAft>
              <a:buSzPts val="1100"/>
            </a:pPr>
            <a:r>
              <a:rPr lang="en-US" altLang="zh-CN" sz="1100" dirty="0"/>
              <a:t>[CA_n5-n8-n28 with uplink configurations of CA_n5-n8, CA_n5-n28, CA_n8-n28, and the fall back modes]</a:t>
            </a:r>
            <a:endParaRPr lang="zh-CN" altLang="zh-CN" sz="1100" dirty="0"/>
          </a:p>
          <a:p>
            <a:pPr lvl="3">
              <a:spcBef>
                <a:spcPts val="0"/>
              </a:spcBef>
              <a:spcAft>
                <a:spcPts val="300"/>
              </a:spcAft>
              <a:buSzPts val="1100"/>
            </a:pPr>
            <a:r>
              <a:rPr lang="en-US" altLang="zh-CN" sz="1100" dirty="0"/>
              <a:t>[CA_n5-n8 with uplink configurations of CA_n5-n8, and the fallback modes]</a:t>
            </a:r>
            <a:endParaRPr lang="zh-CN" altLang="zh-CN" sz="1100" dirty="0"/>
          </a:p>
          <a:p>
            <a:pPr lvl="3">
              <a:spcBef>
                <a:spcPts val="0"/>
              </a:spcBef>
              <a:spcAft>
                <a:spcPts val="300"/>
              </a:spcAft>
              <a:buSzPts val="1100"/>
            </a:pPr>
            <a:r>
              <a:rPr lang="en-US" altLang="zh-CN" sz="1100" dirty="0"/>
              <a:t>CA_n20-n67 with uplink on band n20</a:t>
            </a:r>
            <a:endParaRPr lang="zh-CN" altLang="zh-CN" sz="1100" dirty="0"/>
          </a:p>
          <a:p>
            <a:pPr lvl="2">
              <a:spcBef>
                <a:spcPts val="0"/>
              </a:spcBef>
              <a:spcAft>
                <a:spcPts val="300"/>
              </a:spcAft>
              <a:buSzPts val="1100"/>
            </a:pPr>
            <a:r>
              <a:rPr lang="en-US" altLang="zh-CN" sz="1100" dirty="0"/>
              <a:t>The following aspects need be studied</a:t>
            </a:r>
            <a:endParaRPr lang="zh-CN" altLang="zh-CN" sz="1100" dirty="0"/>
          </a:p>
          <a:p>
            <a:pPr lvl="3">
              <a:spcBef>
                <a:spcPts val="0"/>
              </a:spcBef>
              <a:spcAft>
                <a:spcPts val="300"/>
              </a:spcAft>
              <a:buSzPts val="1100"/>
            </a:pPr>
            <a:r>
              <a:rPr lang="en-US" altLang="zh-CN" sz="1100" dirty="0"/>
              <a:t>UE architecture including n-</a:t>
            </a:r>
            <a:r>
              <a:rPr lang="en-US" altLang="zh-CN" sz="1100" dirty="0" err="1"/>
              <a:t>plexing</a:t>
            </a:r>
            <a:r>
              <a:rPr lang="en-US" altLang="zh-CN" sz="1100" dirty="0"/>
              <a:t>, PA</a:t>
            </a:r>
            <a:endParaRPr lang="zh-CN" altLang="zh-CN" sz="1100" dirty="0"/>
          </a:p>
          <a:p>
            <a:pPr lvl="3">
              <a:spcBef>
                <a:spcPts val="0"/>
              </a:spcBef>
              <a:spcAft>
                <a:spcPts val="300"/>
              </a:spcAft>
              <a:buSzPts val="1100"/>
            </a:pPr>
            <a:r>
              <a:rPr lang="en-US" altLang="zh-CN" sz="1100" dirty="0"/>
              <a:t>Study feasibility of low band wideband antenna</a:t>
            </a:r>
            <a:endParaRPr lang="zh-CN" altLang="zh-CN" sz="1100" dirty="0"/>
          </a:p>
          <a:p>
            <a:pPr lvl="3">
              <a:spcBef>
                <a:spcPts val="0"/>
              </a:spcBef>
              <a:spcAft>
                <a:spcPts val="300"/>
              </a:spcAft>
              <a:buSzPts val="1100"/>
            </a:pPr>
            <a:r>
              <a:rPr lang="en-US" altLang="zh-CN" sz="1100" dirty="0"/>
              <a:t>Performance due to impacts including inter-modulation products</a:t>
            </a:r>
            <a:endParaRPr lang="zh-CN" altLang="zh-CN" sz="1100" dirty="0"/>
          </a:p>
          <a:p>
            <a:pPr lvl="3">
              <a:spcBef>
                <a:spcPts val="0"/>
              </a:spcBef>
              <a:spcAft>
                <a:spcPts val="300"/>
              </a:spcAft>
              <a:buSzPts val="1100"/>
            </a:pPr>
            <a:r>
              <a:rPr lang="en-US" altLang="zh-CN" sz="1100" dirty="0"/>
              <a:t>Method to manage the inter-modulation product impacts</a:t>
            </a:r>
            <a:endParaRPr lang="zh-CN" altLang="zh-CN" sz="1100" dirty="0"/>
          </a:p>
          <a:p>
            <a:pPr lvl="2">
              <a:spcBef>
                <a:spcPts val="0"/>
              </a:spcBef>
              <a:spcAft>
                <a:spcPts val="300"/>
              </a:spcAft>
              <a:buSzPts val="1100"/>
            </a:pPr>
            <a:r>
              <a:rPr lang="en-US" altLang="zh-CN" sz="1100" dirty="0"/>
              <a:t>Power class 3 (PC3) is considered in this study</a:t>
            </a:r>
            <a:endParaRPr lang="zh-CN" altLang="zh-CN" sz="1100" dirty="0"/>
          </a:p>
          <a:p>
            <a:pPr lvl="1">
              <a:spcBef>
                <a:spcPts val="0"/>
              </a:spcBef>
              <a:spcAft>
                <a:spcPts val="300"/>
              </a:spcAft>
              <a:buSzPts val="1100"/>
            </a:pPr>
            <a:r>
              <a:rPr lang="en-US" altLang="zh-CN" sz="1100" dirty="0"/>
              <a:t>Identify necessary RAN4 requirements including </a:t>
            </a:r>
            <a:r>
              <a:rPr lang="en-US" altLang="zh-CN" sz="1100" dirty="0" err="1"/>
              <a:t>Tx</a:t>
            </a:r>
            <a:r>
              <a:rPr lang="en-US" altLang="zh-CN" sz="1100" dirty="0"/>
              <a:t> and Rx RF requirements</a:t>
            </a:r>
            <a:endParaRPr lang="zh-CN" altLang="zh-CN" sz="1100" dirty="0"/>
          </a:p>
          <a:p>
            <a:pPr>
              <a:spcBef>
                <a:spcPts val="0"/>
              </a:spcBef>
              <a:spcAft>
                <a:spcPts val="300"/>
              </a:spcAft>
            </a:pPr>
            <a:r>
              <a:rPr lang="en-US" altLang="zh-CN" sz="1200" b="1" dirty="0"/>
              <a:t>Issues which need further discussions in the objectives</a:t>
            </a:r>
            <a:endParaRPr lang="zh-CN" altLang="zh-CN" sz="1200" dirty="0"/>
          </a:p>
          <a:p>
            <a:pPr lvl="1">
              <a:spcBef>
                <a:spcPts val="0"/>
              </a:spcBef>
              <a:spcAft>
                <a:spcPts val="300"/>
              </a:spcAft>
              <a:buSzPts val="1100"/>
            </a:pPr>
            <a:r>
              <a:rPr lang="en-US" altLang="zh-CN" sz="1100" dirty="0"/>
              <a:t>Should CA_n5-n8-n28 with uplink configurations and CA_n5-n8 be included as the example band combinations given that the downlink of band n5 overlaps with uplink of band n8?</a:t>
            </a:r>
            <a:endParaRPr lang="zh-CN" altLang="zh-CN" sz="1100" dirty="0"/>
          </a:p>
          <a:p>
            <a:pPr>
              <a:spcBef>
                <a:spcPts val="0"/>
              </a:spcBef>
              <a:spcAft>
                <a:spcPts val="300"/>
              </a:spcAft>
            </a:pPr>
            <a:r>
              <a:rPr lang="en-US" altLang="zh-CN" sz="1200" b="1" dirty="0"/>
              <a:t>Additional tentative agreement:</a:t>
            </a:r>
            <a:endParaRPr lang="zh-CN" altLang="zh-CN" sz="1200" dirty="0"/>
          </a:p>
          <a:p>
            <a:pPr lvl="1">
              <a:spcBef>
                <a:spcPts val="0"/>
              </a:spcBef>
              <a:spcAft>
                <a:spcPts val="300"/>
              </a:spcAft>
              <a:buSzPts val="1100"/>
            </a:pPr>
            <a:r>
              <a:rPr lang="en-US" altLang="zh-CN" sz="1100" dirty="0"/>
              <a:t>A nine months duration for the SI should be agreed followed by a Rel-18 WI, if the outcome of the study demonstrates the feasibility.</a:t>
            </a:r>
            <a:endParaRPr lang="zh-CN" altLang="zh-CN" sz="11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#2: Enhancement for </a:t>
            </a:r>
            <a:r>
              <a:rPr lang="en-US" altLang="zh-CN" sz="2400" b="1" dirty="0" smtClean="0"/>
              <a:t>700/800/900MHz </a:t>
            </a:r>
            <a:r>
              <a:rPr lang="en-US" altLang="zh-CN" sz="2400" b="1" dirty="0"/>
              <a:t>band </a:t>
            </a:r>
            <a:r>
              <a:rPr lang="en-US" altLang="zh-CN" sz="2400" b="1" dirty="0" smtClean="0"/>
              <a:t>combinations</a:t>
            </a:r>
            <a:endParaRPr lang="en-US" altLang="zh-CN" sz="2400" b="1" dirty="0"/>
          </a:p>
        </p:txBody>
      </p:sp>
    </p:spTree>
    <p:extLst>
      <p:ext uri="{BB962C8B-B14F-4D97-AF65-F5344CB8AC3E}">
        <p14:creationId xmlns:p14="http://schemas.microsoft.com/office/powerpoint/2010/main" val="40600497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145133"/>
            <a:ext cx="11417182" cy="5095171"/>
          </a:xfrm>
        </p:spPr>
        <p:txBody>
          <a:bodyPr/>
          <a:lstStyle/>
          <a:p>
            <a:pPr>
              <a:spcBef>
                <a:spcPts val="0"/>
              </a:spcBef>
              <a:spcAft>
                <a:spcPts val="300"/>
              </a:spcAft>
            </a:pPr>
            <a:r>
              <a:rPr lang="en-US" altLang="zh-CN" sz="1000" b="1" dirty="0" smtClean="0"/>
              <a:t>Recommended Objectives: (New WID: NR BS RF requirement evolution for NR) </a:t>
            </a:r>
            <a:endParaRPr lang="zh-CN" altLang="zh-CN" sz="1000" dirty="0"/>
          </a:p>
          <a:p>
            <a:pPr lvl="1">
              <a:spcBef>
                <a:spcPts val="0"/>
              </a:spcBef>
              <a:spcAft>
                <a:spcPts val="300"/>
              </a:spcAft>
            </a:pPr>
            <a:r>
              <a:rPr lang="en-US" altLang="zh-CN" sz="900" dirty="0"/>
              <a:t>Home base station (HBS)</a:t>
            </a:r>
            <a:endParaRPr lang="zh-CN" altLang="zh-CN" sz="900" dirty="0"/>
          </a:p>
          <a:p>
            <a:pPr lvl="2">
              <a:spcBef>
                <a:spcPts val="0"/>
              </a:spcBef>
              <a:spcAft>
                <a:spcPts val="300"/>
              </a:spcAft>
            </a:pPr>
            <a:r>
              <a:rPr lang="en-US" altLang="zh-CN" sz="900" dirty="0"/>
              <a:t>Example band is n41</a:t>
            </a:r>
            <a:endParaRPr lang="zh-CN" altLang="zh-CN" sz="900" dirty="0"/>
          </a:p>
          <a:p>
            <a:pPr lvl="2">
              <a:spcBef>
                <a:spcPts val="0"/>
              </a:spcBef>
              <a:spcAft>
                <a:spcPts val="300"/>
              </a:spcAft>
            </a:pPr>
            <a:r>
              <a:rPr lang="en-US" altLang="zh-CN" sz="900" dirty="0"/>
              <a:t>Phase I: Study phase</a:t>
            </a:r>
            <a:endParaRPr lang="zh-CN" altLang="zh-CN" sz="900" dirty="0"/>
          </a:p>
          <a:p>
            <a:pPr lvl="3">
              <a:spcBef>
                <a:spcPts val="0"/>
              </a:spcBef>
              <a:spcAft>
                <a:spcPts val="300"/>
              </a:spcAft>
            </a:pPr>
            <a:r>
              <a:rPr lang="en-US" altLang="zh-CN" sz="900" dirty="0"/>
              <a:t>Study if NR local area BS requirements can be applied to HBS or LTE home </a:t>
            </a:r>
            <a:r>
              <a:rPr lang="en-US" altLang="zh-CN" sz="900" dirty="0" err="1"/>
              <a:t>eNB</a:t>
            </a:r>
            <a:r>
              <a:rPr lang="en-US" altLang="zh-CN" sz="900" dirty="0"/>
              <a:t> requirement could be used as baseline to define the requirement for HBS.</a:t>
            </a:r>
            <a:endParaRPr lang="zh-CN" altLang="zh-CN" sz="900" dirty="0"/>
          </a:p>
          <a:p>
            <a:pPr lvl="2">
              <a:spcBef>
                <a:spcPts val="0"/>
              </a:spcBef>
              <a:spcAft>
                <a:spcPts val="300"/>
              </a:spcAft>
            </a:pPr>
            <a:r>
              <a:rPr lang="en-US" altLang="zh-CN" sz="900" dirty="0"/>
              <a:t>Phase II: Normative work, which starts only if the study concludes that the new requirements are necessary</a:t>
            </a:r>
            <a:endParaRPr lang="zh-CN" altLang="zh-CN" sz="900" dirty="0"/>
          </a:p>
          <a:p>
            <a:pPr lvl="3">
              <a:spcBef>
                <a:spcPts val="0"/>
              </a:spcBef>
              <a:spcAft>
                <a:spcPts val="300"/>
              </a:spcAft>
            </a:pPr>
            <a:r>
              <a:rPr lang="en-US" altLang="zh-CN" sz="900" dirty="0"/>
              <a:t>Specify RF requirements for BS</a:t>
            </a:r>
            <a:endParaRPr lang="zh-CN" altLang="zh-CN" sz="900" dirty="0"/>
          </a:p>
          <a:p>
            <a:pPr lvl="3">
              <a:spcBef>
                <a:spcPts val="0"/>
              </a:spcBef>
              <a:spcAft>
                <a:spcPts val="300"/>
              </a:spcAft>
            </a:pPr>
            <a:r>
              <a:rPr lang="en-US" altLang="zh-CN" sz="900" dirty="0"/>
              <a:t>Specify conformance testing requirements </a:t>
            </a:r>
            <a:endParaRPr lang="zh-CN" altLang="zh-CN" sz="900" dirty="0"/>
          </a:p>
          <a:p>
            <a:pPr lvl="3">
              <a:spcBef>
                <a:spcPts val="0"/>
              </a:spcBef>
              <a:spcAft>
                <a:spcPts val="300"/>
              </a:spcAft>
            </a:pPr>
            <a:r>
              <a:rPr lang="en-US" altLang="zh-CN" sz="900" dirty="0"/>
              <a:t>No new demodulation performance requirement is needed.</a:t>
            </a:r>
            <a:endParaRPr lang="zh-CN" altLang="zh-CN" sz="900" dirty="0"/>
          </a:p>
          <a:p>
            <a:pPr lvl="1">
              <a:spcBef>
                <a:spcPts val="0"/>
              </a:spcBef>
              <a:spcAft>
                <a:spcPts val="300"/>
              </a:spcAft>
            </a:pPr>
            <a:r>
              <a:rPr lang="en-US" altLang="zh-CN" sz="900" dirty="0" err="1"/>
              <a:t>mmWave</a:t>
            </a:r>
            <a:r>
              <a:rPr lang="en-US" altLang="zh-CN" sz="900" dirty="0"/>
              <a:t> multi-band BS</a:t>
            </a:r>
            <a:endParaRPr lang="zh-CN" altLang="zh-CN" sz="900" dirty="0"/>
          </a:p>
          <a:p>
            <a:pPr lvl="2">
              <a:spcBef>
                <a:spcPts val="0"/>
              </a:spcBef>
              <a:spcAft>
                <a:spcPts val="300"/>
              </a:spcAft>
            </a:pPr>
            <a:r>
              <a:rPr lang="en-US" altLang="zh-CN" sz="900" dirty="0"/>
              <a:t>Example bands: 26+28GHz, 28+39GHz, 26+40GHz, 28+40GHz </a:t>
            </a:r>
            <a:endParaRPr lang="zh-CN" altLang="zh-CN" sz="900" dirty="0"/>
          </a:p>
          <a:p>
            <a:pPr lvl="3">
              <a:spcBef>
                <a:spcPts val="0"/>
              </a:spcBef>
              <a:spcAft>
                <a:spcPts val="300"/>
              </a:spcAft>
            </a:pPr>
            <a:r>
              <a:rPr lang="en-US" altLang="zh-CN" sz="900" dirty="0"/>
              <a:t>Target at studying and defining the generic requirements</a:t>
            </a:r>
            <a:endParaRPr lang="zh-CN" altLang="zh-CN" sz="900" dirty="0"/>
          </a:p>
          <a:p>
            <a:pPr lvl="2">
              <a:spcBef>
                <a:spcPts val="0"/>
              </a:spcBef>
              <a:spcAft>
                <a:spcPts val="300"/>
              </a:spcAft>
            </a:pPr>
            <a:r>
              <a:rPr lang="en-US" altLang="zh-CN" sz="900" dirty="0"/>
              <a:t>Phase I: Study phase</a:t>
            </a:r>
            <a:endParaRPr lang="zh-CN" altLang="zh-CN" sz="900" dirty="0"/>
          </a:p>
          <a:p>
            <a:pPr lvl="3">
              <a:spcBef>
                <a:spcPts val="0"/>
              </a:spcBef>
              <a:spcAft>
                <a:spcPts val="300"/>
              </a:spcAft>
            </a:pPr>
            <a:r>
              <a:rPr lang="en-US" altLang="zh-CN" sz="900" dirty="0"/>
              <a:t>Investigate the feasibility and performance of wideband RF and antenna architectures covering multiple FR2 bands</a:t>
            </a:r>
            <a:endParaRPr lang="zh-CN" altLang="zh-CN" sz="900" dirty="0"/>
          </a:p>
          <a:p>
            <a:pPr lvl="3">
              <a:spcBef>
                <a:spcPts val="0"/>
              </a:spcBef>
              <a:spcAft>
                <a:spcPts val="300"/>
              </a:spcAft>
            </a:pPr>
            <a:r>
              <a:rPr lang="en-US" altLang="zh-CN" sz="900" dirty="0"/>
              <a:t>Investigate if FR1 multi-band methods are re-usable for FR2, and (if so) agree on the appropriate inter-RF BW gaps</a:t>
            </a:r>
            <a:endParaRPr lang="zh-CN" altLang="zh-CN" sz="900" dirty="0"/>
          </a:p>
          <a:p>
            <a:pPr lvl="3">
              <a:spcBef>
                <a:spcPts val="0"/>
              </a:spcBef>
              <a:spcAft>
                <a:spcPts val="300"/>
              </a:spcAft>
            </a:pPr>
            <a:r>
              <a:rPr lang="en-US" altLang="zh-CN" sz="900" dirty="0"/>
              <a:t>Investigate if FR1 exceptions are acceptable for FR2 </a:t>
            </a:r>
            <a:endParaRPr lang="zh-CN" altLang="zh-CN" sz="900" dirty="0"/>
          </a:p>
          <a:p>
            <a:pPr lvl="3">
              <a:spcBef>
                <a:spcPts val="0"/>
              </a:spcBef>
              <a:spcAft>
                <a:spcPts val="300"/>
              </a:spcAft>
            </a:pPr>
            <a:r>
              <a:rPr lang="en-US" altLang="zh-CN" sz="900" dirty="0"/>
              <a:t>Investigate whether a generic solution for all combinations within FR2-1 is possible and/or a solution for all or a part of the 24-29GHz frequency range in which n257/n258/n261 overlap should be targeted</a:t>
            </a:r>
            <a:endParaRPr lang="zh-CN" altLang="zh-CN" sz="900" dirty="0"/>
          </a:p>
          <a:p>
            <a:pPr lvl="3">
              <a:spcBef>
                <a:spcPts val="0"/>
              </a:spcBef>
              <a:spcAft>
                <a:spcPts val="300"/>
              </a:spcAft>
            </a:pPr>
            <a:r>
              <a:rPr lang="en-US" altLang="zh-CN" sz="900" dirty="0"/>
              <a:t>Study the definition of FR2 multi-band BS</a:t>
            </a:r>
            <a:endParaRPr lang="zh-CN" altLang="zh-CN" sz="900" dirty="0"/>
          </a:p>
          <a:p>
            <a:pPr lvl="2">
              <a:spcBef>
                <a:spcPts val="0"/>
              </a:spcBef>
              <a:spcAft>
                <a:spcPts val="300"/>
              </a:spcAft>
            </a:pPr>
            <a:r>
              <a:rPr lang="en-US" altLang="zh-CN" sz="900" dirty="0"/>
              <a:t>Phase II: normative work depending on the conclusion of phase I</a:t>
            </a:r>
            <a:endParaRPr lang="zh-CN" altLang="zh-CN" sz="900" dirty="0"/>
          </a:p>
          <a:p>
            <a:pPr lvl="3">
              <a:spcBef>
                <a:spcPts val="0"/>
              </a:spcBef>
              <a:spcAft>
                <a:spcPts val="300"/>
              </a:spcAft>
            </a:pPr>
            <a:r>
              <a:rPr lang="en-US" altLang="zh-CN" sz="900" dirty="0"/>
              <a:t>Core part: </a:t>
            </a:r>
            <a:endParaRPr lang="zh-CN" altLang="zh-CN" sz="900" dirty="0"/>
          </a:p>
          <a:p>
            <a:pPr lvl="4">
              <a:spcBef>
                <a:spcPts val="0"/>
              </a:spcBef>
              <a:spcAft>
                <a:spcPts val="300"/>
              </a:spcAft>
            </a:pPr>
            <a:r>
              <a:rPr lang="en-US" altLang="zh-CN" sz="900" dirty="0"/>
              <a:t>Specify the definition of multi-band for FR2, if needed</a:t>
            </a:r>
            <a:endParaRPr lang="zh-CN" altLang="zh-CN" sz="900" dirty="0"/>
          </a:p>
          <a:p>
            <a:pPr lvl="4">
              <a:spcBef>
                <a:spcPts val="0"/>
              </a:spcBef>
              <a:spcAft>
                <a:spcPts val="300"/>
              </a:spcAft>
            </a:pPr>
            <a:r>
              <a:rPr lang="en-US" altLang="zh-CN" sz="900" dirty="0"/>
              <a:t>Specify RF core requirements for FR2 multi-band BS, if deemed feasible</a:t>
            </a:r>
            <a:endParaRPr lang="zh-CN" altLang="zh-CN" sz="900" dirty="0"/>
          </a:p>
          <a:p>
            <a:pPr lvl="5">
              <a:spcBef>
                <a:spcPts val="0"/>
              </a:spcBef>
              <a:spcAft>
                <a:spcPts val="300"/>
              </a:spcAft>
            </a:pPr>
            <a:r>
              <a:rPr lang="en-US" altLang="zh-CN" sz="900" dirty="0">
                <a:latin typeface="微软雅黑" panose="020B0503020204020204" pitchFamily="34" charset="-122"/>
                <a:ea typeface="微软雅黑" panose="020B0503020204020204" pitchFamily="34" charset="-122"/>
              </a:rPr>
              <a:t>Define RF core requirements to include FR2 multi-band BS</a:t>
            </a:r>
            <a:endParaRPr lang="zh-CN" altLang="zh-CN" sz="900" dirty="0">
              <a:latin typeface="微软雅黑" panose="020B0503020204020204" pitchFamily="34" charset="-122"/>
              <a:ea typeface="微软雅黑" panose="020B0503020204020204" pitchFamily="34" charset="-122"/>
            </a:endParaRPr>
          </a:p>
          <a:p>
            <a:pPr lvl="6">
              <a:spcBef>
                <a:spcPts val="0"/>
              </a:spcBef>
              <a:spcAft>
                <a:spcPts val="300"/>
              </a:spcAft>
            </a:pPr>
            <a:r>
              <a:rPr lang="en-US" altLang="zh-CN" sz="900" dirty="0">
                <a:latin typeface="微软雅黑" panose="020B0503020204020204" pitchFamily="34" charset="-122"/>
                <a:ea typeface="微软雅黑" panose="020B0503020204020204" pitchFamily="34" charset="-122"/>
              </a:rPr>
              <a:t>Dependent on the study phase outcome, this may be all or part of FR2 bands</a:t>
            </a:r>
            <a:endParaRPr lang="zh-CN" altLang="zh-CN" sz="900" dirty="0">
              <a:latin typeface="微软雅黑" panose="020B0503020204020204" pitchFamily="34" charset="-122"/>
              <a:ea typeface="微软雅黑" panose="020B0503020204020204" pitchFamily="34" charset="-122"/>
            </a:endParaRPr>
          </a:p>
          <a:p>
            <a:pPr lvl="5">
              <a:spcBef>
                <a:spcPts val="0"/>
              </a:spcBef>
              <a:spcAft>
                <a:spcPts val="300"/>
              </a:spcAft>
            </a:pPr>
            <a:r>
              <a:rPr lang="en-US" altLang="zh-CN" sz="900" dirty="0">
                <a:latin typeface="微软雅黑" panose="020B0503020204020204" pitchFamily="34" charset="-122"/>
                <a:ea typeface="微软雅黑" panose="020B0503020204020204" pitchFamily="34" charset="-122"/>
              </a:rPr>
              <a:t>Define EMC requirements</a:t>
            </a:r>
            <a:endParaRPr lang="zh-CN" altLang="zh-CN" sz="900" dirty="0">
              <a:latin typeface="微软雅黑" panose="020B0503020204020204" pitchFamily="34" charset="-122"/>
              <a:ea typeface="微软雅黑" panose="020B0503020204020204" pitchFamily="34" charset="-122"/>
            </a:endParaRPr>
          </a:p>
          <a:p>
            <a:pPr lvl="3">
              <a:spcBef>
                <a:spcPts val="0"/>
              </a:spcBef>
              <a:spcAft>
                <a:spcPts val="300"/>
              </a:spcAft>
            </a:pPr>
            <a:r>
              <a:rPr lang="en-US" altLang="zh-CN" sz="900" dirty="0"/>
              <a:t>Perf part:</a:t>
            </a:r>
            <a:endParaRPr lang="zh-CN" altLang="zh-CN" sz="900" dirty="0"/>
          </a:p>
          <a:p>
            <a:pPr lvl="4">
              <a:spcBef>
                <a:spcPts val="0"/>
              </a:spcBef>
              <a:spcAft>
                <a:spcPts val="300"/>
              </a:spcAft>
            </a:pPr>
            <a:r>
              <a:rPr lang="en-US" altLang="zh-CN" sz="900" dirty="0"/>
              <a:t>Specify the BS conformance test requirements, if needed</a:t>
            </a:r>
            <a:endParaRPr lang="zh-CN" altLang="zh-CN" sz="900" dirty="0"/>
          </a:p>
          <a:p>
            <a:pPr lvl="3">
              <a:spcBef>
                <a:spcPts val="0"/>
              </a:spcBef>
              <a:spcAft>
                <a:spcPts val="300"/>
              </a:spcAft>
            </a:pPr>
            <a:r>
              <a:rPr lang="en-US" altLang="zh-CN" sz="900" dirty="0"/>
              <a:t>NOTE 1: The requirements for </a:t>
            </a:r>
            <a:r>
              <a:rPr lang="en-US" altLang="zh-CN" sz="900" dirty="0" err="1"/>
              <a:t>mmWave</a:t>
            </a:r>
            <a:r>
              <a:rPr lang="en-US" altLang="zh-CN" sz="900" dirty="0"/>
              <a:t> multi-band BS are to be defined for the synchronized operating bands.</a:t>
            </a:r>
            <a:endParaRPr lang="zh-CN" altLang="zh-CN" sz="900" dirty="0"/>
          </a:p>
          <a:p>
            <a:pPr lvl="3">
              <a:spcBef>
                <a:spcPts val="0"/>
              </a:spcBef>
              <a:spcAft>
                <a:spcPts val="300"/>
              </a:spcAft>
            </a:pPr>
            <a:r>
              <a:rPr lang="en-US" altLang="zh-CN" sz="900" dirty="0"/>
              <a:t>NOTE 2: No change is needed for 37 series specification since FR2 is not included in MSR AAS BS specifications.</a:t>
            </a:r>
            <a:endParaRPr lang="zh-CN" altLang="zh-CN" sz="900" dirty="0"/>
          </a:p>
          <a:p>
            <a:pPr marL="457176" lvl="1" indent="0">
              <a:spcBef>
                <a:spcPts val="0"/>
              </a:spcBef>
              <a:spcAft>
                <a:spcPts val="300"/>
              </a:spcAft>
              <a:buSzPts val="1100"/>
              <a:buNone/>
            </a:pPr>
            <a:endParaRPr lang="en-US" altLang="zh-CN" sz="900" dirty="0" smtClean="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#5: BS RF requirement evolution</a:t>
            </a:r>
          </a:p>
        </p:txBody>
      </p:sp>
    </p:spTree>
    <p:extLst>
      <p:ext uri="{BB962C8B-B14F-4D97-AF65-F5344CB8AC3E}">
        <p14:creationId xmlns:p14="http://schemas.microsoft.com/office/powerpoint/2010/main" val="36108026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145133"/>
            <a:ext cx="11417182" cy="5095171"/>
          </a:xfrm>
        </p:spPr>
        <p:txBody>
          <a:bodyPr/>
          <a:lstStyle/>
          <a:p>
            <a:pPr>
              <a:spcBef>
                <a:spcPts val="0"/>
              </a:spcBef>
              <a:spcAft>
                <a:spcPts val="300"/>
              </a:spcAft>
            </a:pPr>
            <a:r>
              <a:rPr lang="en-US" altLang="zh-CN" sz="1000" b="1" dirty="0" smtClean="0"/>
              <a:t>Recommended Objectives: (New WID: Air-to-ground network for NR)</a:t>
            </a:r>
            <a:endParaRPr lang="zh-CN" altLang="zh-CN" sz="1000" dirty="0"/>
          </a:p>
          <a:p>
            <a:pPr lvl="1">
              <a:spcBef>
                <a:spcPts val="0"/>
              </a:spcBef>
              <a:spcAft>
                <a:spcPts val="300"/>
              </a:spcAft>
            </a:pPr>
            <a:r>
              <a:rPr lang="en-US" altLang="zh-CN" sz="900" dirty="0"/>
              <a:t>Specify features to core specifications of RF requirements for coexistence between ATG and IMT terrestrial network [RAN4]</a:t>
            </a:r>
            <a:endParaRPr lang="zh-CN" altLang="zh-CN" sz="900" dirty="0"/>
          </a:p>
          <a:p>
            <a:pPr lvl="2">
              <a:spcBef>
                <a:spcPts val="0"/>
              </a:spcBef>
              <a:spcAft>
                <a:spcPts val="300"/>
              </a:spcAft>
            </a:pPr>
            <a:r>
              <a:rPr lang="en-US" altLang="zh-CN" sz="900" dirty="0"/>
              <a:t>Scenario: </a:t>
            </a:r>
            <a:endParaRPr lang="zh-CN" altLang="zh-CN" sz="900" dirty="0"/>
          </a:p>
          <a:p>
            <a:pPr lvl="3">
              <a:spcBef>
                <a:spcPts val="0"/>
              </a:spcBef>
              <a:spcAft>
                <a:spcPts val="300"/>
              </a:spcAft>
            </a:pPr>
            <a:r>
              <a:rPr lang="en-US" altLang="zh-CN" sz="900" dirty="0"/>
              <a:t>BS on the ground, and the CPE type of UE mounted in the aircraft</a:t>
            </a:r>
            <a:endParaRPr lang="zh-CN" altLang="zh-CN" sz="900" dirty="0"/>
          </a:p>
          <a:p>
            <a:pPr lvl="3">
              <a:spcBef>
                <a:spcPts val="0"/>
              </a:spcBef>
              <a:spcAft>
                <a:spcPts val="300"/>
              </a:spcAft>
            </a:pPr>
            <a:r>
              <a:rPr lang="en-US" altLang="zh-CN" sz="900" dirty="0"/>
              <a:t>A direct radio link between BS on the ground and CPE type of UE mounted in the aircraft</a:t>
            </a:r>
            <a:endParaRPr lang="zh-CN" altLang="zh-CN" sz="900" dirty="0"/>
          </a:p>
          <a:p>
            <a:pPr lvl="2">
              <a:spcBef>
                <a:spcPts val="0"/>
              </a:spcBef>
              <a:spcAft>
                <a:spcPts val="300"/>
              </a:spcAft>
            </a:pPr>
            <a:r>
              <a:rPr lang="en-US" altLang="zh-CN" sz="900" dirty="0"/>
              <a:t>Core part: Specify core requirements for coexistence between ATG and IMT terrestrial network [RAN4]</a:t>
            </a:r>
            <a:endParaRPr lang="zh-CN" altLang="zh-CN" sz="900" dirty="0"/>
          </a:p>
          <a:p>
            <a:pPr lvl="3">
              <a:spcBef>
                <a:spcPts val="0"/>
              </a:spcBef>
              <a:spcAft>
                <a:spcPts val="300"/>
              </a:spcAft>
            </a:pPr>
            <a:r>
              <a:rPr lang="en-US" altLang="zh-CN" sz="900" dirty="0"/>
              <a:t>Example bands include n1, n78 and n79.</a:t>
            </a:r>
            <a:endParaRPr lang="zh-CN" altLang="zh-CN" sz="900" dirty="0"/>
          </a:p>
          <a:p>
            <a:pPr lvl="3">
              <a:spcBef>
                <a:spcPts val="0"/>
              </a:spcBef>
              <a:spcAft>
                <a:spcPts val="300"/>
              </a:spcAft>
            </a:pPr>
            <a:r>
              <a:rPr lang="en-US" altLang="zh-CN" sz="900" dirty="0"/>
              <a:t>Perform FR1 co-existence evaluation for ATG network (e.g. ACLR, ACS)</a:t>
            </a:r>
            <a:endParaRPr lang="zh-CN" altLang="zh-CN" sz="900" dirty="0"/>
          </a:p>
          <a:p>
            <a:pPr lvl="3">
              <a:spcBef>
                <a:spcPts val="0"/>
              </a:spcBef>
              <a:spcAft>
                <a:spcPts val="300"/>
              </a:spcAft>
            </a:pPr>
            <a:r>
              <a:rPr lang="en-US" altLang="zh-CN" sz="900" dirty="0"/>
              <a:t>Identify key characteristics where it is necessary to differentiate ATG ground-based BS and UEs from conventional ground based BS and UEs</a:t>
            </a:r>
            <a:endParaRPr lang="zh-CN" altLang="zh-CN" sz="900" dirty="0"/>
          </a:p>
          <a:p>
            <a:pPr lvl="4">
              <a:spcBef>
                <a:spcPts val="0"/>
              </a:spcBef>
              <a:spcAft>
                <a:spcPts val="300"/>
              </a:spcAft>
            </a:pPr>
            <a:r>
              <a:rPr lang="en-US" altLang="zh-CN" sz="900" dirty="0"/>
              <a:t>Aim to reuse existing requirements for BS and UE where possible, e.g.,</a:t>
            </a:r>
            <a:endParaRPr lang="zh-CN" altLang="zh-CN" sz="900" dirty="0"/>
          </a:p>
          <a:p>
            <a:pPr lvl="5">
              <a:spcBef>
                <a:spcPts val="0"/>
              </a:spcBef>
              <a:spcAft>
                <a:spcPts val="300"/>
              </a:spcAft>
            </a:pPr>
            <a:r>
              <a:rPr lang="en-US" altLang="zh-CN" sz="900" dirty="0">
                <a:latin typeface="微软雅黑" panose="020B0503020204020204" pitchFamily="34" charset="-122"/>
                <a:ea typeface="微软雅黑" panose="020B0503020204020204" pitchFamily="34" charset="-122"/>
              </a:rPr>
              <a:t>Reuse TN BS requirements for ATG BS</a:t>
            </a:r>
            <a:endParaRPr lang="zh-CN" altLang="zh-CN" sz="900" dirty="0">
              <a:latin typeface="微软雅黑" panose="020B0503020204020204" pitchFamily="34" charset="-122"/>
              <a:ea typeface="微软雅黑" panose="020B0503020204020204" pitchFamily="34" charset="-122"/>
            </a:endParaRPr>
          </a:p>
          <a:p>
            <a:pPr lvl="3">
              <a:spcBef>
                <a:spcPts val="0"/>
              </a:spcBef>
              <a:spcAft>
                <a:spcPts val="300"/>
              </a:spcAft>
            </a:pPr>
            <a:r>
              <a:rPr lang="en-US" altLang="zh-CN" sz="900" dirty="0"/>
              <a:t>Specify RF requirements for ATG UE/BS</a:t>
            </a:r>
            <a:endParaRPr lang="zh-CN" altLang="zh-CN" sz="900" dirty="0"/>
          </a:p>
          <a:p>
            <a:pPr lvl="4">
              <a:spcBef>
                <a:spcPts val="0"/>
              </a:spcBef>
              <a:spcAft>
                <a:spcPts val="300"/>
              </a:spcAft>
            </a:pPr>
            <a:r>
              <a:rPr lang="en-US" altLang="zh-CN" sz="900" dirty="0"/>
              <a:t>Considering the results of co-existence simulations in terms of impact on emissions and RX requirements, cell sizes and link budgets, technology capabilities, likely BS and UE architectures and other relevant aspects.</a:t>
            </a:r>
            <a:endParaRPr lang="zh-CN" altLang="zh-CN" sz="900" dirty="0"/>
          </a:p>
          <a:p>
            <a:pPr lvl="4">
              <a:spcBef>
                <a:spcPts val="0"/>
              </a:spcBef>
              <a:spcAft>
                <a:spcPts val="300"/>
              </a:spcAft>
            </a:pPr>
            <a:r>
              <a:rPr lang="en-US" altLang="zh-CN" sz="900" dirty="0"/>
              <a:t>Taking into account identified differences between ATG and fully ground based systems</a:t>
            </a:r>
            <a:endParaRPr lang="zh-CN" altLang="zh-CN" sz="900" dirty="0"/>
          </a:p>
          <a:p>
            <a:pPr lvl="4">
              <a:spcBef>
                <a:spcPts val="0"/>
              </a:spcBef>
              <a:spcAft>
                <a:spcPts val="300"/>
              </a:spcAft>
            </a:pPr>
            <a:r>
              <a:rPr lang="en-US" altLang="zh-CN" sz="900" dirty="0"/>
              <a:t>Consider BS type 1-C/1-H/1-O and specify the requirements</a:t>
            </a:r>
            <a:endParaRPr lang="zh-CN" altLang="zh-CN" sz="900" dirty="0"/>
          </a:p>
          <a:p>
            <a:pPr lvl="4">
              <a:spcBef>
                <a:spcPts val="0"/>
              </a:spcBef>
              <a:spcAft>
                <a:spcPts val="300"/>
              </a:spcAft>
            </a:pPr>
            <a:r>
              <a:rPr lang="en-US" altLang="zh-CN" sz="900" dirty="0"/>
              <a:t>Consider conductive requirements for UE</a:t>
            </a:r>
            <a:endParaRPr lang="zh-CN" altLang="zh-CN" sz="900" dirty="0"/>
          </a:p>
          <a:p>
            <a:pPr lvl="3">
              <a:spcBef>
                <a:spcPts val="0"/>
              </a:spcBef>
              <a:spcAft>
                <a:spcPts val="300"/>
              </a:spcAft>
            </a:pPr>
            <a:r>
              <a:rPr lang="en-US" altLang="zh-CN" sz="900" dirty="0"/>
              <a:t>Specify RRM core requirements for ATG UE</a:t>
            </a:r>
            <a:endParaRPr lang="zh-CN" altLang="zh-CN" sz="900" dirty="0"/>
          </a:p>
          <a:p>
            <a:pPr lvl="4">
              <a:spcBef>
                <a:spcPts val="0"/>
              </a:spcBef>
              <a:spcAft>
                <a:spcPts val="300"/>
              </a:spcAft>
            </a:pPr>
            <a:r>
              <a:rPr lang="en-US" altLang="zh-CN" sz="900" dirty="0"/>
              <a:t>Taking into account identified differences between ATG and fully ground based systems</a:t>
            </a:r>
            <a:endParaRPr lang="zh-CN" altLang="zh-CN" sz="900" dirty="0"/>
          </a:p>
          <a:p>
            <a:pPr lvl="4">
              <a:spcBef>
                <a:spcPts val="0"/>
              </a:spcBef>
              <a:spcAft>
                <a:spcPts val="300"/>
              </a:spcAft>
            </a:pPr>
            <a:r>
              <a:rPr lang="en-US" altLang="zh-CN" sz="900" dirty="0"/>
              <a:t>Considering the different nature of ATG UEs and their view of the network, increased cell sizes and other relevant aspects</a:t>
            </a:r>
            <a:endParaRPr lang="zh-CN" altLang="zh-CN" sz="900" dirty="0"/>
          </a:p>
          <a:p>
            <a:pPr lvl="3">
              <a:spcBef>
                <a:spcPts val="0"/>
              </a:spcBef>
              <a:spcAft>
                <a:spcPts val="300"/>
              </a:spcAft>
            </a:pPr>
            <a:r>
              <a:rPr lang="en-US" altLang="zh-CN" sz="900" dirty="0"/>
              <a:t>Specify new UE/BS type(s) for ATG network if necessary</a:t>
            </a:r>
            <a:endParaRPr lang="zh-CN" altLang="zh-CN" sz="900" dirty="0"/>
          </a:p>
          <a:p>
            <a:pPr lvl="2">
              <a:spcBef>
                <a:spcPts val="0"/>
              </a:spcBef>
              <a:spcAft>
                <a:spcPts val="300"/>
              </a:spcAft>
            </a:pPr>
            <a:r>
              <a:rPr lang="en-US" altLang="zh-CN" sz="900" dirty="0"/>
              <a:t>Perf part: Identify and specify RRM/demodulation performance requirements for ATG. [RAN4]</a:t>
            </a:r>
            <a:endParaRPr lang="zh-CN" altLang="zh-CN" sz="900" dirty="0"/>
          </a:p>
          <a:p>
            <a:pPr lvl="3">
              <a:spcBef>
                <a:spcPts val="0"/>
              </a:spcBef>
              <a:spcAft>
                <a:spcPts val="300"/>
              </a:spcAft>
            </a:pPr>
            <a:r>
              <a:rPr lang="en-US" altLang="zh-CN" sz="900" dirty="0"/>
              <a:t>Identify key performance requirements where it is necessary to differentiate ATG BS and UEs from conventional ground based BS and ground-based UEs</a:t>
            </a:r>
            <a:endParaRPr lang="zh-CN" altLang="zh-CN" sz="900" dirty="0"/>
          </a:p>
          <a:p>
            <a:pPr lvl="4">
              <a:spcBef>
                <a:spcPts val="0"/>
              </a:spcBef>
              <a:spcAft>
                <a:spcPts val="300"/>
              </a:spcAft>
            </a:pPr>
            <a:r>
              <a:rPr lang="en-US" altLang="zh-CN" sz="900" dirty="0"/>
              <a:t>Aim to reuse existing requirements for BS and UE where possible, e.g.,</a:t>
            </a:r>
            <a:endParaRPr lang="zh-CN" altLang="zh-CN" sz="900" dirty="0"/>
          </a:p>
          <a:p>
            <a:pPr lvl="5">
              <a:spcBef>
                <a:spcPts val="0"/>
              </a:spcBef>
              <a:spcAft>
                <a:spcPts val="300"/>
              </a:spcAft>
            </a:pPr>
            <a:r>
              <a:rPr lang="en-US" altLang="zh-CN" sz="900" dirty="0">
                <a:latin typeface="微软雅黑" panose="020B0503020204020204" pitchFamily="34" charset="-122"/>
                <a:ea typeface="微软雅黑" panose="020B0503020204020204" pitchFamily="34" charset="-122"/>
              </a:rPr>
              <a:t>Reuse TN BS requirements for ATG BS</a:t>
            </a:r>
            <a:endParaRPr lang="zh-CN" altLang="zh-CN" sz="900" dirty="0">
              <a:latin typeface="微软雅黑" panose="020B0503020204020204" pitchFamily="34" charset="-122"/>
              <a:ea typeface="微软雅黑" panose="020B0503020204020204" pitchFamily="34" charset="-122"/>
            </a:endParaRPr>
          </a:p>
          <a:p>
            <a:pPr lvl="3">
              <a:spcBef>
                <a:spcPts val="0"/>
              </a:spcBef>
              <a:spcAft>
                <a:spcPts val="300"/>
              </a:spcAft>
            </a:pPr>
            <a:r>
              <a:rPr lang="en-US" altLang="zh-CN" sz="900" dirty="0"/>
              <a:t>Specify test procedures for ATG BS conformance testing</a:t>
            </a:r>
            <a:endParaRPr lang="zh-CN" altLang="zh-CN" sz="900" dirty="0"/>
          </a:p>
          <a:p>
            <a:pPr lvl="3">
              <a:spcBef>
                <a:spcPts val="0"/>
              </a:spcBef>
              <a:spcAft>
                <a:spcPts val="300"/>
              </a:spcAft>
            </a:pPr>
            <a:r>
              <a:rPr lang="en-US" altLang="zh-CN" sz="900" dirty="0"/>
              <a:t>RRM performance requirements and test cases for ATG UE. [RAN4]</a:t>
            </a:r>
            <a:endParaRPr lang="zh-CN" altLang="zh-CN" sz="900" dirty="0"/>
          </a:p>
          <a:p>
            <a:pPr lvl="3">
              <a:spcBef>
                <a:spcPts val="0"/>
              </a:spcBef>
              <a:spcAft>
                <a:spcPts val="300"/>
              </a:spcAft>
            </a:pPr>
            <a:r>
              <a:rPr lang="en-US" altLang="zh-CN" sz="900" dirty="0"/>
              <a:t>Demodulation performance requirements for ATG UE/BS. [RAN4]</a:t>
            </a:r>
            <a:endParaRPr lang="zh-CN" altLang="zh-CN" sz="900" dirty="0"/>
          </a:p>
          <a:p>
            <a:pPr marL="457176" lvl="1" indent="0">
              <a:spcBef>
                <a:spcPts val="0"/>
              </a:spcBef>
              <a:spcAft>
                <a:spcPts val="300"/>
              </a:spcAft>
              <a:buSzPts val="1100"/>
              <a:buNone/>
            </a:pPr>
            <a:endParaRPr lang="en-US" altLang="zh-CN" sz="900" dirty="0" smtClean="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#8: ATG</a:t>
            </a:r>
          </a:p>
        </p:txBody>
      </p:sp>
    </p:spTree>
    <p:extLst>
      <p:ext uri="{BB962C8B-B14F-4D97-AF65-F5344CB8AC3E}">
        <p14:creationId xmlns:p14="http://schemas.microsoft.com/office/powerpoint/2010/main" val="292716318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145133"/>
            <a:ext cx="11417182" cy="5095171"/>
          </a:xfrm>
          <a:noFill/>
        </p:spPr>
        <p:txBody>
          <a:bodyPr/>
          <a:lstStyle/>
          <a:p>
            <a:pPr>
              <a:spcBef>
                <a:spcPts val="0"/>
              </a:spcBef>
              <a:spcAft>
                <a:spcPts val="300"/>
              </a:spcAft>
            </a:pPr>
            <a:r>
              <a:rPr lang="en-US" altLang="zh-CN" sz="1200" b="1" dirty="0" smtClean="0"/>
              <a:t>Recommended Objectives: </a:t>
            </a:r>
            <a:r>
              <a:rPr lang="en-US" altLang="zh-CN" sz="1200" b="1" dirty="0"/>
              <a:t>(New WI: Adjacent channel High Altitude Platform Station (HAPS) for NR)</a:t>
            </a:r>
            <a:endParaRPr lang="zh-CN" altLang="zh-CN" sz="1200" dirty="0"/>
          </a:p>
          <a:p>
            <a:pPr lvl="1">
              <a:spcBef>
                <a:spcPts val="0"/>
              </a:spcBef>
              <a:spcAft>
                <a:spcPts val="300"/>
              </a:spcAft>
            </a:pPr>
            <a:r>
              <a:rPr lang="en-US" altLang="zh-CN" sz="1100" dirty="0"/>
              <a:t>Adjacent channel HAPS</a:t>
            </a:r>
            <a:endParaRPr lang="zh-CN" altLang="zh-CN" sz="1100" dirty="0"/>
          </a:p>
          <a:p>
            <a:pPr lvl="2">
              <a:spcBef>
                <a:spcPts val="0"/>
              </a:spcBef>
              <a:spcAft>
                <a:spcPts val="300"/>
              </a:spcAft>
            </a:pPr>
            <a:r>
              <a:rPr lang="en-US" altLang="zh-CN" sz="1100" dirty="0"/>
              <a:t>Core part:</a:t>
            </a:r>
            <a:endParaRPr lang="zh-CN" altLang="zh-CN" sz="1100" dirty="0"/>
          </a:p>
          <a:p>
            <a:pPr lvl="3">
              <a:spcBef>
                <a:spcPts val="0"/>
              </a:spcBef>
              <a:spcAft>
                <a:spcPts val="300"/>
              </a:spcAft>
            </a:pPr>
            <a:r>
              <a:rPr lang="en-US" altLang="zh-CN" sz="1100" dirty="0"/>
              <a:t>Example band: n8</a:t>
            </a:r>
            <a:endParaRPr lang="zh-CN" altLang="zh-CN" sz="1100" dirty="0"/>
          </a:p>
          <a:p>
            <a:pPr lvl="3">
              <a:spcBef>
                <a:spcPts val="0"/>
              </a:spcBef>
              <a:spcAft>
                <a:spcPts val="300"/>
              </a:spcAft>
            </a:pPr>
            <a:r>
              <a:rPr lang="en-US" altLang="zh-CN" sz="1100" dirty="0"/>
              <a:t>Conduct adjacent channel co-existence evaluation between HAPS and IMT terrestrial network based on existing RF requirements to support NR deployment for HAPS</a:t>
            </a:r>
            <a:endParaRPr lang="zh-CN" altLang="zh-CN" sz="1100" dirty="0"/>
          </a:p>
          <a:p>
            <a:pPr lvl="4">
              <a:spcBef>
                <a:spcPts val="0"/>
              </a:spcBef>
              <a:spcAft>
                <a:spcPts val="300"/>
              </a:spcAft>
            </a:pPr>
            <a:r>
              <a:rPr lang="en-US" altLang="zh-CN" sz="1100" dirty="0"/>
              <a:t>The co-existence study for HAPS from Rel-17 can be leveraged</a:t>
            </a:r>
            <a:endParaRPr lang="zh-CN" altLang="zh-CN" sz="1100" dirty="0"/>
          </a:p>
          <a:p>
            <a:pPr lvl="3">
              <a:spcBef>
                <a:spcPts val="0"/>
              </a:spcBef>
              <a:spcAft>
                <a:spcPts val="300"/>
              </a:spcAft>
            </a:pPr>
            <a:r>
              <a:rPr lang="en-US" altLang="zh-CN" sz="1100" dirty="0"/>
              <a:t>Identify UE/BS requirements for HAPS network, if necessary, based on the outcome of co-existence study. </a:t>
            </a:r>
            <a:endParaRPr lang="zh-CN" altLang="zh-CN" sz="1100" dirty="0"/>
          </a:p>
          <a:p>
            <a:pPr lvl="2">
              <a:spcBef>
                <a:spcPts val="0"/>
              </a:spcBef>
              <a:spcAft>
                <a:spcPts val="300"/>
              </a:spcAft>
            </a:pPr>
            <a:r>
              <a:rPr lang="en-US" altLang="zh-CN" sz="1100" dirty="0"/>
              <a:t>Perf part: </a:t>
            </a:r>
            <a:endParaRPr lang="zh-CN" altLang="zh-CN" sz="1100" dirty="0"/>
          </a:p>
          <a:p>
            <a:pPr lvl="3">
              <a:spcBef>
                <a:spcPts val="0"/>
              </a:spcBef>
              <a:spcAft>
                <a:spcPts val="300"/>
              </a:spcAft>
            </a:pPr>
            <a:r>
              <a:rPr lang="en-US" altLang="zh-CN" sz="1100" dirty="0"/>
              <a:t>Specify test procedures for HAPS BS conformance testing if necessary</a:t>
            </a:r>
            <a:endParaRPr lang="zh-CN" altLang="zh-CN" sz="1100" dirty="0"/>
          </a:p>
          <a:p>
            <a:pPr lvl="3">
              <a:spcBef>
                <a:spcPts val="0"/>
              </a:spcBef>
              <a:spcAft>
                <a:spcPts val="300"/>
              </a:spcAft>
            </a:pPr>
            <a:r>
              <a:rPr lang="en-US" altLang="zh-CN" sz="1100" dirty="0"/>
              <a:t>Specify RRM performance requirements and test cases for HAPS UE type, if needed</a:t>
            </a:r>
            <a:endParaRPr lang="zh-CN" altLang="zh-CN" sz="1100" dirty="0"/>
          </a:p>
          <a:p>
            <a:pPr lvl="3">
              <a:spcBef>
                <a:spcPts val="0"/>
              </a:spcBef>
              <a:spcAft>
                <a:spcPts val="300"/>
              </a:spcAft>
            </a:pPr>
            <a:r>
              <a:rPr lang="en-US" altLang="zh-CN" sz="1100" dirty="0"/>
              <a:t>Specify demodulation performance requirements and test cases for HAPS UE/BS</a:t>
            </a:r>
            <a:endParaRPr lang="zh-CN" altLang="zh-CN" sz="1100" dirty="0"/>
          </a:p>
          <a:p>
            <a:pPr lvl="2">
              <a:spcBef>
                <a:spcPts val="0"/>
              </a:spcBef>
              <a:spcAft>
                <a:spcPts val="300"/>
              </a:spcAft>
            </a:pPr>
            <a:r>
              <a:rPr lang="en-US" altLang="zh-CN" sz="1100" dirty="0"/>
              <a:t>NOTE: the exact objectives may depend on the Rel-17 outcome and should be re-assessed in RAN</a:t>
            </a:r>
            <a:endParaRPr lang="zh-CN" altLang="zh-CN" sz="1100" dirty="0"/>
          </a:p>
          <a:p>
            <a:pPr>
              <a:spcBef>
                <a:spcPts val="0"/>
              </a:spcBef>
              <a:spcAft>
                <a:spcPts val="300"/>
              </a:spcAft>
            </a:pPr>
            <a:r>
              <a:rPr lang="en-US" altLang="zh-CN" sz="1200" b="1" dirty="0"/>
              <a:t>Issues which needs more discussions</a:t>
            </a:r>
            <a:endParaRPr lang="zh-CN" altLang="zh-CN" sz="1200" dirty="0"/>
          </a:p>
          <a:p>
            <a:pPr lvl="1">
              <a:spcBef>
                <a:spcPts val="0"/>
              </a:spcBef>
              <a:spcAft>
                <a:spcPts val="300"/>
              </a:spcAft>
            </a:pPr>
            <a:r>
              <a:rPr lang="en-US" altLang="zh-CN" sz="1100" dirty="0"/>
              <a:t>The regulation situation needs to be clarified</a:t>
            </a:r>
            <a:endParaRPr lang="zh-CN" altLang="zh-CN" sz="1100" dirty="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en-US" altLang="zh-CN" sz="2400" b="1" dirty="0"/>
              <a:t>Topic #9: </a:t>
            </a:r>
            <a:r>
              <a:rPr lang="en-US" altLang="zh-CN" sz="2400" b="1" dirty="0" smtClean="0"/>
              <a:t>Adjacent channel </a:t>
            </a:r>
            <a:r>
              <a:rPr lang="en-US" altLang="zh-CN" sz="2400" b="1" dirty="0"/>
              <a:t>HAPS</a:t>
            </a:r>
          </a:p>
        </p:txBody>
      </p:sp>
    </p:spTree>
    <p:extLst>
      <p:ext uri="{BB962C8B-B14F-4D97-AF65-F5344CB8AC3E}">
        <p14:creationId xmlns:p14="http://schemas.microsoft.com/office/powerpoint/2010/main" val="334366710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145133"/>
            <a:ext cx="11417182" cy="5095171"/>
          </a:xfrm>
        </p:spPr>
        <p:txBody>
          <a:bodyPr/>
          <a:lstStyle/>
          <a:p>
            <a:pPr>
              <a:spcBef>
                <a:spcPts val="0"/>
              </a:spcBef>
              <a:spcAft>
                <a:spcPts val="300"/>
              </a:spcAft>
            </a:pPr>
            <a:r>
              <a:rPr lang="en-US" altLang="zh-CN" sz="1200" b="1" dirty="0" smtClean="0"/>
              <a:t>Recommended Objectives: (New WID: Support of intra-band non-collocated EN-DC/NR-CA deployment)</a:t>
            </a:r>
            <a:endParaRPr lang="zh-CN" altLang="zh-CN" sz="1200" dirty="0"/>
          </a:p>
          <a:p>
            <a:pPr lvl="1">
              <a:spcBef>
                <a:spcPts val="0"/>
              </a:spcBef>
              <a:spcAft>
                <a:spcPts val="300"/>
              </a:spcAft>
            </a:pPr>
            <a:r>
              <a:rPr lang="en-US" altLang="zh-CN" sz="1100" dirty="0"/>
              <a:t>Phase I:</a:t>
            </a:r>
            <a:endParaRPr lang="zh-CN" altLang="zh-CN" sz="1100" dirty="0"/>
          </a:p>
          <a:p>
            <a:pPr lvl="2">
              <a:spcBef>
                <a:spcPts val="0"/>
              </a:spcBef>
              <a:spcAft>
                <a:spcPts val="300"/>
              </a:spcAft>
            </a:pPr>
            <a:r>
              <a:rPr lang="en-US" altLang="zh-CN" sz="1100" dirty="0"/>
              <a:t>Study the feasibility to support non-co-located scenario for FR1 intra-band non-contiguous EN-DC/NR-CA</a:t>
            </a:r>
            <a:endParaRPr lang="zh-CN" altLang="zh-CN" sz="1100" dirty="0"/>
          </a:p>
          <a:p>
            <a:pPr lvl="3">
              <a:spcBef>
                <a:spcPts val="0"/>
              </a:spcBef>
              <a:spcAft>
                <a:spcPts val="300"/>
              </a:spcAft>
            </a:pPr>
            <a:r>
              <a:rPr lang="en-US" altLang="zh-CN" sz="1100" dirty="0"/>
              <a:t>Investigate the tolerable power imbalance between carriers</a:t>
            </a:r>
            <a:endParaRPr lang="zh-CN" altLang="zh-CN" sz="1100" dirty="0"/>
          </a:p>
          <a:p>
            <a:pPr lvl="3">
              <a:spcBef>
                <a:spcPts val="0"/>
              </a:spcBef>
              <a:spcAft>
                <a:spcPts val="300"/>
              </a:spcAft>
            </a:pPr>
            <a:r>
              <a:rPr lang="en-US" altLang="zh-CN" sz="1100" dirty="0"/>
              <a:t>Investigate the required arrival time difference between CCs</a:t>
            </a:r>
            <a:endParaRPr lang="zh-CN" altLang="zh-CN" sz="1100" dirty="0"/>
          </a:p>
          <a:p>
            <a:pPr lvl="3">
              <a:spcBef>
                <a:spcPts val="0"/>
              </a:spcBef>
              <a:spcAft>
                <a:spcPts val="300"/>
              </a:spcAft>
            </a:pPr>
            <a:r>
              <a:rPr lang="en-US" altLang="zh-CN" sz="1100" dirty="0"/>
              <a:t>Evaluate the UE performance under the power imbalance and arrival time difference</a:t>
            </a:r>
            <a:endParaRPr lang="zh-CN" altLang="zh-CN" sz="1100" dirty="0"/>
          </a:p>
          <a:p>
            <a:pPr lvl="4">
              <a:spcBef>
                <a:spcPts val="0"/>
              </a:spcBef>
              <a:spcAft>
                <a:spcPts val="300"/>
              </a:spcAft>
            </a:pPr>
            <a:r>
              <a:rPr lang="en-US" altLang="zh-CN" sz="1100" dirty="0"/>
              <a:t>Discuss and decide reference UE architecture considering the UE capability of interBandMRDC-WithOverlapDL-Bands-r16 </a:t>
            </a:r>
            <a:endParaRPr lang="zh-CN" altLang="zh-CN" sz="1100" dirty="0"/>
          </a:p>
          <a:p>
            <a:pPr lvl="3">
              <a:spcBef>
                <a:spcPts val="0"/>
              </a:spcBef>
              <a:spcAft>
                <a:spcPts val="300"/>
              </a:spcAft>
            </a:pPr>
            <a:r>
              <a:rPr lang="en-US" altLang="zh-CN" sz="1100" dirty="0"/>
              <a:t>[Study the feasibility for support of 4Rx chains with up to 4-layer MIMO</a:t>
            </a:r>
            <a:endParaRPr lang="zh-CN" altLang="zh-CN" sz="1100" dirty="0"/>
          </a:p>
          <a:p>
            <a:pPr lvl="4">
              <a:spcBef>
                <a:spcPts val="0"/>
              </a:spcBef>
              <a:spcAft>
                <a:spcPts val="300"/>
              </a:spcAft>
            </a:pPr>
            <a:r>
              <a:rPr lang="en-US" altLang="zh-CN" sz="1100" dirty="0"/>
              <a:t>Study if the 4Rx chains with supporting up to 4-layer per CC can be supported for the intra-band non-contiguous non-collocated scenario</a:t>
            </a:r>
            <a:endParaRPr lang="zh-CN" altLang="zh-CN" sz="1100" dirty="0"/>
          </a:p>
          <a:p>
            <a:pPr lvl="4">
              <a:spcBef>
                <a:spcPts val="0"/>
              </a:spcBef>
              <a:spcAft>
                <a:spcPts val="300"/>
              </a:spcAft>
            </a:pPr>
            <a:r>
              <a:rPr lang="en-US" altLang="zh-CN" sz="1100" dirty="0"/>
              <a:t>If not, study if the Rx chain number supported per CC is allowed to be reduced from 4 to 2.]</a:t>
            </a:r>
            <a:endParaRPr lang="zh-CN" altLang="zh-CN" sz="1100" dirty="0"/>
          </a:p>
          <a:p>
            <a:pPr lvl="3">
              <a:spcBef>
                <a:spcPts val="0"/>
              </a:spcBef>
              <a:spcAft>
                <a:spcPts val="300"/>
              </a:spcAft>
            </a:pPr>
            <a:r>
              <a:rPr lang="en-US" altLang="zh-CN" sz="1100" dirty="0"/>
              <a:t>Work is limited to CA/EN-DC for EN-DC/NR-CA for bands 42, n77/n78</a:t>
            </a:r>
            <a:endParaRPr lang="zh-CN" altLang="zh-CN" sz="1100" dirty="0"/>
          </a:p>
          <a:p>
            <a:pPr lvl="1">
              <a:spcBef>
                <a:spcPts val="0"/>
              </a:spcBef>
              <a:spcAft>
                <a:spcPts val="300"/>
              </a:spcAft>
            </a:pPr>
            <a:r>
              <a:rPr lang="en-US" altLang="zh-CN" sz="1100" dirty="0"/>
              <a:t>Phase II: </a:t>
            </a:r>
            <a:endParaRPr lang="zh-CN" altLang="zh-CN" sz="1100" dirty="0"/>
          </a:p>
          <a:p>
            <a:pPr lvl="2">
              <a:spcBef>
                <a:spcPts val="0"/>
              </a:spcBef>
              <a:spcAft>
                <a:spcPts val="300"/>
              </a:spcAft>
            </a:pPr>
            <a:r>
              <a:rPr lang="en-US" altLang="zh-CN" sz="1100" dirty="0"/>
              <a:t>Phase II work will get started after the feasibility in phase I is confirmed</a:t>
            </a:r>
            <a:endParaRPr lang="zh-CN" altLang="zh-CN" sz="1100" dirty="0"/>
          </a:p>
          <a:p>
            <a:pPr lvl="2">
              <a:spcBef>
                <a:spcPts val="0"/>
              </a:spcBef>
              <a:spcAft>
                <a:spcPts val="300"/>
              </a:spcAft>
            </a:pPr>
            <a:r>
              <a:rPr lang="en-US" altLang="zh-CN" sz="1100" dirty="0"/>
              <a:t>Core part: </a:t>
            </a:r>
            <a:endParaRPr lang="zh-CN" altLang="zh-CN" sz="1100" dirty="0"/>
          </a:p>
          <a:p>
            <a:pPr lvl="3">
              <a:spcBef>
                <a:spcPts val="0"/>
              </a:spcBef>
              <a:spcAft>
                <a:spcPts val="300"/>
              </a:spcAft>
            </a:pPr>
            <a:r>
              <a:rPr lang="en-US" altLang="zh-CN" sz="1100" dirty="0"/>
              <a:t>Specify the power imbalance</a:t>
            </a:r>
            <a:endParaRPr lang="zh-CN" altLang="zh-CN" sz="1100" dirty="0"/>
          </a:p>
          <a:p>
            <a:pPr lvl="3">
              <a:spcBef>
                <a:spcPts val="0"/>
              </a:spcBef>
              <a:spcAft>
                <a:spcPts val="300"/>
              </a:spcAft>
            </a:pPr>
            <a:r>
              <a:rPr lang="en-US" altLang="zh-CN" sz="1100" dirty="0"/>
              <a:t>Specify MRTD and MTTD requirements in non-collocated deployment</a:t>
            </a:r>
            <a:endParaRPr lang="zh-CN" altLang="zh-CN" sz="1100" dirty="0"/>
          </a:p>
          <a:p>
            <a:pPr lvl="3">
              <a:spcBef>
                <a:spcPts val="0"/>
              </a:spcBef>
              <a:spcAft>
                <a:spcPts val="300"/>
              </a:spcAft>
            </a:pPr>
            <a:r>
              <a:rPr lang="en-US" altLang="zh-CN" sz="1100" dirty="0"/>
              <a:t>Discuss and decide if the different requirements will be specified based on UE capability of interBandMRDC-WIthOverlapDL-Bands-r16.</a:t>
            </a:r>
            <a:endParaRPr lang="zh-CN" altLang="zh-CN" sz="1100" dirty="0"/>
          </a:p>
          <a:p>
            <a:pPr lvl="2">
              <a:spcBef>
                <a:spcPts val="0"/>
              </a:spcBef>
              <a:spcAft>
                <a:spcPts val="300"/>
              </a:spcAft>
            </a:pPr>
            <a:r>
              <a:rPr lang="en-US" altLang="zh-CN" sz="1100" dirty="0"/>
              <a:t>Perf part:</a:t>
            </a:r>
            <a:endParaRPr lang="zh-CN" altLang="zh-CN" sz="1100" dirty="0"/>
          </a:p>
          <a:p>
            <a:pPr lvl="3">
              <a:spcBef>
                <a:spcPts val="0"/>
              </a:spcBef>
              <a:spcAft>
                <a:spcPts val="300"/>
              </a:spcAft>
            </a:pPr>
            <a:r>
              <a:rPr lang="en-US" altLang="zh-CN" sz="1100" dirty="0"/>
              <a:t>Specify PDSCH demodulation requirements for non-collocated scenarios for intra-band non-contiguous EN-DC and NR-CA</a:t>
            </a:r>
            <a:endParaRPr lang="zh-CN" altLang="zh-CN" sz="1100" dirty="0"/>
          </a:p>
          <a:p>
            <a:pPr lvl="4">
              <a:spcBef>
                <a:spcPts val="0"/>
              </a:spcBef>
              <a:spcAft>
                <a:spcPts val="300"/>
              </a:spcAft>
            </a:pPr>
            <a:r>
              <a:rPr lang="en-US" altLang="zh-CN" sz="1100" dirty="0"/>
              <a:t>Define PDSCH demodulation performance requirement based on the applicable MRTD and power imbalance values.</a:t>
            </a:r>
            <a:endParaRPr lang="zh-CN" altLang="zh-CN" sz="1100" dirty="0"/>
          </a:p>
          <a:p>
            <a:pPr lvl="4">
              <a:spcBef>
                <a:spcPts val="0"/>
              </a:spcBef>
              <a:spcAft>
                <a:spcPts val="300"/>
              </a:spcAft>
            </a:pPr>
            <a:r>
              <a:rPr lang="en-US" altLang="zh-CN" sz="1100" dirty="0"/>
              <a:t>Power imbalance between the carriers is limited</a:t>
            </a:r>
            <a:endParaRPr lang="zh-CN" altLang="zh-CN" sz="1100" dirty="0"/>
          </a:p>
          <a:p>
            <a:pPr lvl="2">
              <a:spcBef>
                <a:spcPts val="0"/>
              </a:spcBef>
              <a:spcAft>
                <a:spcPts val="300"/>
              </a:spcAft>
            </a:pPr>
            <a:r>
              <a:rPr lang="en-US" altLang="zh-CN" sz="1100" dirty="0"/>
              <a:t>NOTE: Power imbalance may be specified as the condition in the demodulation performance requirements</a:t>
            </a:r>
            <a:endParaRPr lang="zh-CN" altLang="zh-CN" sz="1100" dirty="0"/>
          </a:p>
          <a:p>
            <a:pPr>
              <a:spcBef>
                <a:spcPts val="0"/>
              </a:spcBef>
              <a:spcAft>
                <a:spcPts val="300"/>
              </a:spcAft>
            </a:pPr>
            <a:r>
              <a:rPr lang="en-US" altLang="zh-CN" sz="1200" b="1" dirty="0"/>
              <a:t>Issue which needs further discussions in the objectives:</a:t>
            </a:r>
            <a:endParaRPr lang="zh-CN" altLang="zh-CN" sz="1200" dirty="0"/>
          </a:p>
          <a:p>
            <a:pPr lvl="1">
              <a:spcBef>
                <a:spcPts val="0"/>
              </a:spcBef>
              <a:spcAft>
                <a:spcPts val="300"/>
              </a:spcAft>
            </a:pPr>
            <a:r>
              <a:rPr lang="en-US" altLang="zh-CN" sz="1100" dirty="0"/>
              <a:t>The objective in [ ] for the feasibility study for support of 4Rx chains with up to 4-layer MIMO.</a:t>
            </a:r>
            <a:endParaRPr lang="zh-CN" altLang="zh-CN" sz="1100" dirty="0"/>
          </a:p>
          <a:p>
            <a:pPr marL="457176" lvl="1" indent="0">
              <a:spcBef>
                <a:spcPts val="0"/>
              </a:spcBef>
              <a:spcAft>
                <a:spcPts val="300"/>
              </a:spcAft>
              <a:buSzPts val="1100"/>
              <a:buNone/>
            </a:pPr>
            <a:endParaRPr lang="en-US" altLang="zh-CN" sz="1100" dirty="0" smtClean="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2" y="429428"/>
            <a:ext cx="10434416" cy="450794"/>
          </a:xfrm>
        </p:spPr>
        <p:txBody>
          <a:bodyPr/>
          <a:lstStyle/>
          <a:p>
            <a:pPr algn="l">
              <a:spcBef>
                <a:spcPts val="0"/>
              </a:spcBef>
              <a:spcAft>
                <a:spcPts val="600"/>
              </a:spcAft>
            </a:pPr>
            <a:r>
              <a:rPr lang="zh-CN" altLang="zh-CN" sz="2400" b="1" dirty="0"/>
              <a:t>Topic #12: Support of intra-band non-collocated EN-DC/NR-CA deployment</a:t>
            </a:r>
          </a:p>
        </p:txBody>
      </p:sp>
    </p:spTree>
    <p:extLst>
      <p:ext uri="{BB962C8B-B14F-4D97-AF65-F5344CB8AC3E}">
        <p14:creationId xmlns:p14="http://schemas.microsoft.com/office/powerpoint/2010/main" val="11580663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xmlns="" id="{B1BE6906-4FA3-42DA-8E86-BA4DD12F41A6}"/>
              </a:ext>
            </a:extLst>
          </p:cNvPr>
          <p:cNvSpPr>
            <a:spLocks noGrp="1"/>
          </p:cNvSpPr>
          <p:nvPr>
            <p:ph idx="1"/>
          </p:nvPr>
        </p:nvSpPr>
        <p:spPr>
          <a:xfrm>
            <a:off x="401652" y="1145133"/>
            <a:ext cx="11417182" cy="5095171"/>
          </a:xfrm>
        </p:spPr>
        <p:txBody>
          <a:bodyPr/>
          <a:lstStyle/>
          <a:p>
            <a:pPr>
              <a:spcBef>
                <a:spcPts val="0"/>
              </a:spcBef>
              <a:spcAft>
                <a:spcPts val="300"/>
              </a:spcAft>
            </a:pPr>
            <a:r>
              <a:rPr lang="en-US" altLang="zh-CN" sz="1200" b="1" dirty="0" smtClean="0"/>
              <a:t>Recommended Objectives: (New WID: Enhanced NR support for high speed train scenario in frequency range 2 (FR2))</a:t>
            </a:r>
            <a:endParaRPr lang="zh-CN" altLang="zh-CN" sz="1200" dirty="0"/>
          </a:p>
          <a:p>
            <a:pPr lvl="1">
              <a:spcBef>
                <a:spcPts val="0"/>
              </a:spcBef>
              <a:spcAft>
                <a:spcPts val="300"/>
              </a:spcAft>
            </a:pPr>
            <a:r>
              <a:rPr lang="en-US" altLang="zh-CN" sz="1100" dirty="0"/>
              <a:t>Core part:</a:t>
            </a:r>
            <a:endParaRPr lang="zh-CN" altLang="zh-CN" sz="1100" dirty="0"/>
          </a:p>
          <a:p>
            <a:pPr lvl="2">
              <a:spcBef>
                <a:spcPts val="0"/>
              </a:spcBef>
              <a:spcAft>
                <a:spcPts val="300"/>
              </a:spcAft>
            </a:pPr>
            <a:r>
              <a:rPr lang="en-US" altLang="zh-CN" sz="1100" dirty="0"/>
              <a:t>Only train roof-mounted high power devices with target applicable carrier frequency up to 30GHz are considered in this WI</a:t>
            </a:r>
            <a:endParaRPr lang="zh-CN" altLang="zh-CN" sz="1100" dirty="0"/>
          </a:p>
          <a:p>
            <a:pPr lvl="2">
              <a:spcBef>
                <a:spcPts val="0"/>
              </a:spcBef>
              <a:spcAft>
                <a:spcPts val="300"/>
              </a:spcAft>
            </a:pPr>
            <a:r>
              <a:rPr lang="en-US" altLang="zh-CN" sz="1100" dirty="0"/>
              <a:t>Specify the RF requirements for intra-band carrier aggregation (CA) scenario, and investigate </a:t>
            </a:r>
            <a:r>
              <a:rPr lang="en-US" altLang="zh-CN" sz="1100"/>
              <a:t>and </a:t>
            </a:r>
            <a:r>
              <a:rPr lang="en-US" altLang="zh-CN" sz="1100" smtClean="0"/>
              <a:t>specify </a:t>
            </a:r>
            <a:r>
              <a:rPr lang="en-US" altLang="zh-CN" sz="1100" dirty="0"/>
              <a:t>the RRM requirements for intra-band carrier aggregation (CA) scenario</a:t>
            </a:r>
            <a:endParaRPr lang="zh-CN" altLang="zh-CN" sz="1100" dirty="0"/>
          </a:p>
          <a:p>
            <a:pPr lvl="2">
              <a:spcBef>
                <a:spcPts val="0"/>
              </a:spcBef>
              <a:spcAft>
                <a:spcPts val="300"/>
              </a:spcAft>
            </a:pPr>
            <a:r>
              <a:rPr lang="en-US" altLang="zh-CN" sz="1100" dirty="0"/>
              <a:t>Specify the requirement for simultaneous multi-panel operation for train roof-mounted FR2 high power devices [RAN4]:</a:t>
            </a:r>
            <a:endParaRPr lang="zh-CN" altLang="zh-CN" sz="1100" dirty="0"/>
          </a:p>
          <a:p>
            <a:pPr lvl="3">
              <a:spcBef>
                <a:spcPts val="0"/>
              </a:spcBef>
              <a:spcAft>
                <a:spcPts val="300"/>
              </a:spcAft>
            </a:pPr>
            <a:r>
              <a:rPr lang="en-US" altLang="zh-CN" sz="1100" dirty="0"/>
              <a:t>Maximum 2 active panels supporting the multi-panel simultaneous reception. </a:t>
            </a:r>
            <a:endParaRPr lang="zh-CN" altLang="zh-CN" sz="1100" dirty="0"/>
          </a:p>
          <a:p>
            <a:pPr lvl="3">
              <a:spcBef>
                <a:spcPts val="0"/>
              </a:spcBef>
              <a:spcAft>
                <a:spcPts val="300"/>
              </a:spcAft>
            </a:pPr>
            <a:r>
              <a:rPr lang="en-US" altLang="zh-CN" sz="1100" dirty="0"/>
              <a:t>NOTE: Focus on FR2 HST specific requirements, and avoid the overlap with the scope of FR2 multi-Rx DL reception</a:t>
            </a:r>
            <a:endParaRPr lang="zh-CN" altLang="zh-CN" sz="1100" dirty="0"/>
          </a:p>
          <a:p>
            <a:pPr lvl="2">
              <a:spcBef>
                <a:spcPts val="0"/>
              </a:spcBef>
              <a:spcAft>
                <a:spcPts val="300"/>
              </a:spcAft>
            </a:pPr>
            <a:r>
              <a:rPr lang="en-US" altLang="zh-CN" sz="1100" dirty="0"/>
              <a:t>[Study the feasibility, and if feasible enable supporting HST velocity of up to a maximum of 500km/h, with carrier frequency up to 30GHz]</a:t>
            </a:r>
            <a:endParaRPr lang="zh-CN" altLang="zh-CN" sz="1100" dirty="0"/>
          </a:p>
          <a:p>
            <a:pPr lvl="2">
              <a:spcBef>
                <a:spcPts val="0"/>
              </a:spcBef>
              <a:spcAft>
                <a:spcPts val="300"/>
              </a:spcAft>
            </a:pPr>
            <a:r>
              <a:rPr lang="en-US" altLang="zh-CN" sz="1100" dirty="0"/>
              <a:t>Study on reference tunnel deployment scenario for FR2 HST and specify the channel model and corresponding core requirements if any</a:t>
            </a:r>
            <a:endParaRPr lang="zh-CN" altLang="zh-CN" sz="1100" dirty="0"/>
          </a:p>
          <a:p>
            <a:pPr lvl="2">
              <a:spcBef>
                <a:spcPts val="0"/>
              </a:spcBef>
              <a:spcAft>
                <a:spcPts val="300"/>
              </a:spcAft>
            </a:pPr>
            <a:r>
              <a:rPr lang="en-US" altLang="zh-CN" sz="1100" dirty="0"/>
              <a:t>FFS other core requirements considering the following potential objectives for the corresponding scenarios below</a:t>
            </a:r>
            <a:endParaRPr lang="zh-CN" altLang="zh-CN" sz="1100" dirty="0"/>
          </a:p>
          <a:p>
            <a:pPr lvl="3">
              <a:spcBef>
                <a:spcPts val="0"/>
              </a:spcBef>
              <a:spcAft>
                <a:spcPts val="300"/>
              </a:spcAft>
            </a:pPr>
            <a:r>
              <a:rPr lang="en-US" altLang="zh-CN" sz="1100" dirty="0"/>
              <a:t>Specify the requirements to support the scenario with mixed near-to-track (i.e., Scenario-A with Ds = 700m and </a:t>
            </a:r>
            <a:r>
              <a:rPr lang="en-US" altLang="zh-CN" sz="1100" dirty="0" err="1"/>
              <a:t>Dmin</a:t>
            </a:r>
            <a:r>
              <a:rPr lang="en-US" altLang="zh-CN" sz="1100" dirty="0"/>
              <a:t> = 10m) and far-from-track (i.e., Scenario-B with Ds = 700m and </a:t>
            </a:r>
            <a:r>
              <a:rPr lang="en-US" altLang="zh-CN" sz="1100" dirty="0" err="1"/>
              <a:t>Dmin</a:t>
            </a:r>
            <a:r>
              <a:rPr lang="en-US" altLang="zh-CN" sz="1100" dirty="0"/>
              <a:t> = 150m) RRH deployment</a:t>
            </a:r>
            <a:endParaRPr lang="zh-CN" altLang="zh-CN" sz="1100" dirty="0"/>
          </a:p>
          <a:p>
            <a:pPr lvl="3">
              <a:spcBef>
                <a:spcPts val="0"/>
              </a:spcBef>
              <a:spcAft>
                <a:spcPts val="300"/>
              </a:spcAft>
            </a:pPr>
            <a:r>
              <a:rPr lang="en-US" altLang="zh-CN" sz="1100" dirty="0"/>
              <a:t>Specify the new uplink timing adjustment mechanism for FR2 HST scenario with large propagation delays from different TRPs to UE</a:t>
            </a:r>
            <a:endParaRPr lang="zh-CN" altLang="zh-CN" sz="1100" dirty="0"/>
          </a:p>
          <a:p>
            <a:pPr lvl="1">
              <a:spcBef>
                <a:spcPts val="0"/>
              </a:spcBef>
              <a:spcAft>
                <a:spcPts val="300"/>
              </a:spcAft>
            </a:pPr>
            <a:r>
              <a:rPr lang="en-US" altLang="zh-CN" sz="1100" dirty="0"/>
              <a:t>Perf part: </a:t>
            </a:r>
            <a:endParaRPr lang="zh-CN" altLang="zh-CN" sz="1100" dirty="0"/>
          </a:p>
          <a:p>
            <a:pPr lvl="2">
              <a:spcBef>
                <a:spcPts val="0"/>
              </a:spcBef>
              <a:spcAft>
                <a:spcPts val="300"/>
              </a:spcAft>
            </a:pPr>
            <a:r>
              <a:rPr lang="en-US" altLang="zh-CN" sz="1100" dirty="0"/>
              <a:t>Specify the RRM test cases, and investigate and if needed specify the demodulation performance requirements for intra-band carrier aggregation (CA) HST scenario.</a:t>
            </a:r>
            <a:endParaRPr lang="zh-CN" altLang="zh-CN" sz="1100" dirty="0"/>
          </a:p>
          <a:p>
            <a:pPr lvl="2">
              <a:spcBef>
                <a:spcPts val="0"/>
              </a:spcBef>
              <a:spcAft>
                <a:spcPts val="300"/>
              </a:spcAft>
            </a:pPr>
            <a:r>
              <a:rPr lang="en-US" altLang="zh-CN" sz="1100" dirty="0"/>
              <a:t>Specify the necessary demodulation performance requirements for simultaneous multi-panel reception. </a:t>
            </a:r>
            <a:endParaRPr lang="zh-CN" altLang="zh-CN" sz="1100" dirty="0"/>
          </a:p>
          <a:p>
            <a:pPr lvl="3">
              <a:spcBef>
                <a:spcPts val="0"/>
              </a:spcBef>
              <a:spcAft>
                <a:spcPts val="300"/>
              </a:spcAft>
            </a:pPr>
            <a:r>
              <a:rPr lang="en-US" altLang="zh-CN" sz="1100" dirty="0"/>
              <a:t>NOTE: Focus on FR2 HST specific requirements, and avoid the overlap with the scope of FR2 multi-Rx DL reception</a:t>
            </a:r>
            <a:endParaRPr lang="zh-CN" altLang="zh-CN" sz="1100" dirty="0"/>
          </a:p>
          <a:p>
            <a:pPr lvl="2">
              <a:spcBef>
                <a:spcPts val="0"/>
              </a:spcBef>
              <a:spcAft>
                <a:spcPts val="300"/>
              </a:spcAft>
            </a:pPr>
            <a:r>
              <a:rPr lang="en-US" altLang="zh-CN" sz="1100" dirty="0"/>
              <a:t>Specify the other necessary RRM and demodulation performance requirements depending on the outcome of core part. </a:t>
            </a:r>
            <a:endParaRPr lang="zh-CN" altLang="zh-CN" sz="1100" dirty="0"/>
          </a:p>
          <a:p>
            <a:pPr marL="457176" lvl="1" indent="0">
              <a:spcBef>
                <a:spcPts val="0"/>
              </a:spcBef>
              <a:spcAft>
                <a:spcPts val="300"/>
              </a:spcAft>
              <a:buSzPts val="1100"/>
              <a:buNone/>
            </a:pPr>
            <a:endParaRPr lang="en-US" altLang="zh-CN" sz="1100" dirty="0" smtClean="0"/>
          </a:p>
        </p:txBody>
      </p:sp>
      <p:sp>
        <p:nvSpPr>
          <p:cNvPr id="6" name="Title 1">
            <a:extLst>
              <a:ext uri="{FF2B5EF4-FFF2-40B4-BE49-F238E27FC236}">
                <a16:creationId xmlns:a16="http://schemas.microsoft.com/office/drawing/2014/main" xmlns="" id="{4653FC17-6DDA-4C90-8331-B521BC2ADE4B}"/>
              </a:ext>
            </a:extLst>
          </p:cNvPr>
          <p:cNvSpPr>
            <a:spLocks noGrp="1"/>
          </p:cNvSpPr>
          <p:nvPr>
            <p:ph type="title"/>
          </p:nvPr>
        </p:nvSpPr>
        <p:spPr>
          <a:xfrm>
            <a:off x="401651" y="403791"/>
            <a:ext cx="10434416" cy="450794"/>
          </a:xfrm>
        </p:spPr>
        <p:txBody>
          <a:bodyPr/>
          <a:lstStyle/>
          <a:p>
            <a:pPr algn="l">
              <a:spcBef>
                <a:spcPts val="0"/>
              </a:spcBef>
              <a:spcAft>
                <a:spcPts val="600"/>
              </a:spcAft>
            </a:pPr>
            <a:r>
              <a:rPr lang="fr-FR" altLang="zh-CN" sz="2400" b="1" dirty="0"/>
              <a:t>Topic #13: FR2 HST </a:t>
            </a:r>
            <a:r>
              <a:rPr lang="fr-FR" altLang="zh-CN" sz="2400" b="1" dirty="0" err="1"/>
              <a:t>enhancement</a:t>
            </a:r>
            <a:endParaRPr lang="fr-FR" altLang="zh-CN" sz="2400" b="1" dirty="0"/>
          </a:p>
        </p:txBody>
      </p:sp>
    </p:spTree>
    <p:extLst>
      <p:ext uri="{BB962C8B-B14F-4D97-AF65-F5344CB8AC3E}">
        <p14:creationId xmlns:p14="http://schemas.microsoft.com/office/powerpoint/2010/main" val="25318617"/>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F070948-0CB2-4F99-ACC8-E715860BC6B9}">
  <ds:schemaRefs>
    <ds:schemaRef ds:uri="http://schemas.microsoft.com/sharepoint/v3/contenttype/forms"/>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C68143-B530-4487-9EA7-5BCC5970B48F}">
  <ds:schemaRefs>
    <ds:schemaRef ds:uri="http://schemas.microsoft.com/office/2006/documentManagement/types"/>
    <ds:schemaRef ds:uri="http://schemas.openxmlformats.org/package/2006/metadata/core-properties"/>
    <ds:schemaRef ds:uri="23d77754-4ccc-4c57-9291-cab09e81894a"/>
    <ds:schemaRef ds:uri="http://www.w3.org/XML/1998/namespace"/>
    <ds:schemaRef ds:uri="http://purl.org/dc/elements/1.1/"/>
    <ds:schemaRef ds:uri="http://schemas.microsoft.com/office/infopath/2007/PartnerControls"/>
    <ds:schemaRef ds:uri="a915fe38-2618-47b6-8303-829fb71466d5"/>
    <ds:schemaRef ds:uri="http://schemas.microsoft.com/office/2006/metadata/properties"/>
    <ds:schemaRef ds:uri="http://purl.org/dc/dcmityp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337728</TotalTime>
  <Words>2187</Words>
  <Application>Microsoft Office PowerPoint</Application>
  <PresentationFormat>宽屏</PresentationFormat>
  <Paragraphs>182</Paragraphs>
  <Slides>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9</vt:i4>
      </vt:variant>
    </vt:vector>
  </HeadingPairs>
  <TitlesOfParts>
    <vt:vector size="16" baseType="lpstr">
      <vt:lpstr>宋体</vt:lpstr>
      <vt:lpstr>微软雅黑</vt:lpstr>
      <vt:lpstr>Arial</vt:lpstr>
      <vt:lpstr>Arial Black</vt:lpstr>
      <vt:lpstr>Calibri</vt:lpstr>
      <vt:lpstr>Times New Roman</vt:lpstr>
      <vt:lpstr>3gpp</vt:lpstr>
      <vt:lpstr>Moderator’s summary for discussion [RAN95-e-RAN4-R18Prep-06] Other RAN4 Enhancements</vt:lpstr>
      <vt:lpstr>List of Topics</vt:lpstr>
      <vt:lpstr>Topic #1: Simplification of band combination specification</vt:lpstr>
      <vt:lpstr>Topic #2: Enhancement for 700/800/900MHz band combinations</vt:lpstr>
      <vt:lpstr>Topic #5: BS RF requirement evolution</vt:lpstr>
      <vt:lpstr>Topic #8: ATG</vt:lpstr>
      <vt:lpstr>Topic #9: Adjacent channel HAPS</vt:lpstr>
      <vt:lpstr>Topic #12: Support of intra-band non-collocated EN-DC/NR-CA deployment</vt:lpstr>
      <vt:lpstr>Topic #13: FR2 HST enhancement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Xizeng Dai</cp:lastModifiedBy>
  <cp:revision>805</cp:revision>
  <cp:lastPrinted>2016-09-15T08:31:35Z</cp:lastPrinted>
  <dcterms:created xsi:type="dcterms:W3CDTF">2009-11-27T05:15:11Z</dcterms:created>
  <dcterms:modified xsi:type="dcterms:W3CDTF">2022-02-12T02:34:33Z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D:\RAN\RAN78\RP-172127.pptx</vt:lpwstr>
  </property>
  <property fmtid="{D5CDD505-2E9C-101B-9397-08002B2CF9AE}" pid="4" name="_readonly">
    <vt:lpwstr/>
  </property>
  <property fmtid="{D5CDD505-2E9C-101B-9397-08002B2CF9AE}" pid="5" name="_change">
    <vt:lpwstr/>
  </property>
  <property fmtid="{D5CDD505-2E9C-101B-9397-08002B2CF9AE}" pid="6" name="_full-control">
    <vt:lpwstr/>
  </property>
  <property fmtid="{D5CDD505-2E9C-101B-9397-08002B2CF9AE}" pid="7" name="sflag">
    <vt:lpwstr>1552620126</vt:lpwstr>
  </property>
  <property fmtid="{D5CDD505-2E9C-101B-9397-08002B2CF9AE}" pid="8" name="TitusGUID">
    <vt:lpwstr>6f9c0495-a83c-462b-8664-67016d5bf2d5</vt:lpwstr>
  </property>
  <property fmtid="{D5CDD505-2E9C-101B-9397-08002B2CF9AE}" pid="9" name="CTP_TimeStamp">
    <vt:lpwstr>2020-06-04 10:01:06Z</vt:lpwstr>
  </property>
  <property fmtid="{D5CDD505-2E9C-101B-9397-08002B2CF9AE}" pid="10" name="CTP_BU">
    <vt:lpwstr>NA</vt:lpwstr>
  </property>
  <property fmtid="{D5CDD505-2E9C-101B-9397-08002B2CF9AE}" pid="11" name="CTP_IDSID">
    <vt:lpwstr>NA</vt:lpwstr>
  </property>
  <property fmtid="{D5CDD505-2E9C-101B-9397-08002B2CF9AE}" pid="12" name="CTP_WWID">
    <vt:lpwstr>NA</vt:lpwstr>
  </property>
  <property fmtid="{D5CDD505-2E9C-101B-9397-08002B2CF9AE}" pid="13" name="CTPClassification">
    <vt:lpwstr>CTP_NT</vt:lpwstr>
  </property>
  <property fmtid="{D5CDD505-2E9C-101B-9397-08002B2CF9AE}" pid="14" name="ContentTypeId">
    <vt:lpwstr>0x010100F2552158F8185D44A8848B98AEA319AF</vt:lpwstr>
  </property>
  <property fmtid="{D5CDD505-2E9C-101B-9397-08002B2CF9AE}" pid="15" name="_2015_ms_pID_725343">
    <vt:lpwstr>(3)xboZLb4/ndTwZBdKuUqt8UEL03jn87/SIP4v3x7MiJTJiT8SqhOmsFGDCg20FVD58/Skd5Vf
W1ekbH5nWPBvWBOgRbr7EYc12MKmI7zo1l3FXSzbx4V9g447LekL4xlF3mBzhsMYx4/79yGe
Ed3I4S7u0aeYfCNist31E+w6XXS1mL57svgT8m/ZQ6j8DApjyGXxgGCz1mbXLywSCQJjprTJ
Z8W1d5CKgQdxBihtR+</vt:lpwstr>
  </property>
  <property fmtid="{D5CDD505-2E9C-101B-9397-08002B2CF9AE}" pid="16" name="_2015_ms_pID_7253431">
    <vt:lpwstr>JUBWVBgbuOFbri6IfW2bsBDqJmrhiS00jVKMpP520zjY/yFqG2pN/h
eRNKs7nkxH7DjUqwOxiKsLMTe1J06vXJOc8zE7gMj6/RuolcWFBvd+y7JGW74eN5ZYdIMdXH
Tcu0nbFIuTEY/VVsidZ98yJ+OMVI6BQxn3i1zuqcovk4Qxz4GVvogwropmujA7Pf5SlhGfYQ
G9Ip7OYTAbIDmfD/AvQ+ujSs5lnx+tuksR4w</vt:lpwstr>
  </property>
  <property fmtid="{D5CDD505-2E9C-101B-9397-08002B2CF9AE}" pid="17" name="_2015_ms_pID_7253432">
    <vt:lpwstr>ag==</vt:lpwstr>
  </property>
</Properties>
</file>