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3">
  <p:sldMasterIdLst>
    <p:sldMasterId id="2147483648" r:id="rId1"/>
  </p:sldMasterIdLst>
  <p:notesMasterIdLst>
    <p:notesMasterId r:id="rId9"/>
  </p:notesMasterIdLst>
  <p:handoutMasterIdLst>
    <p:handoutMasterId r:id="rId10"/>
  </p:handoutMasterIdLst>
  <p:sldIdLst>
    <p:sldId id="934" r:id="rId2"/>
    <p:sldId id="982" r:id="rId3"/>
    <p:sldId id="983" r:id="rId4"/>
    <p:sldId id="984" r:id="rId5"/>
    <p:sldId id="985" r:id="rId6"/>
    <p:sldId id="989" r:id="rId7"/>
    <p:sldId id="990" r:id="rId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CC"/>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7" d="100"/>
          <a:sy n="117" d="100"/>
        </p:scale>
        <p:origin x="102" y="396"/>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p:txBody>
          <a:bodyPr/>
          <a:lstStyle>
            <a:lvl1pPr>
              <a:defRPr>
                <a:latin typeface="+mj-ea"/>
                <a:ea typeface="+mj-ea"/>
              </a:defRPr>
            </a:lvl1pPr>
          </a:lstStyle>
          <a:p>
            <a:r>
              <a:rPr lang="en-US" dirty="0"/>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pic>
        <p:nvPicPr>
          <p:cNvPr id="14" name="Picture 6" descr="3GPP_TM_RD.jpg"/>
          <p:cNvPicPr>
            <a:picLocks noChangeAspect="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0410305" y="730256"/>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130438"/>
            <a:ext cx="10363200" cy="1988556"/>
          </a:xfrm>
        </p:spPr>
        <p:txBody>
          <a:bodyPr/>
          <a:lstStyle/>
          <a:p>
            <a:r>
              <a:rPr lang="en-GB" altLang="zh-CN" sz="3200" b="1" dirty="0"/>
              <a:t>Moderator's summary for discussion [RAN95e-RAN4-R18Prep-05] RAN4 Testing Enhancements</a:t>
            </a:r>
            <a:endParaRPr lang="en-US" sz="3200" b="1" dirty="0"/>
          </a:p>
        </p:txBody>
      </p:sp>
      <p:sp>
        <p:nvSpPr>
          <p:cNvPr id="5" name="Subtitle 4"/>
          <p:cNvSpPr>
            <a:spLocks noGrp="1"/>
          </p:cNvSpPr>
          <p:nvPr>
            <p:ph type="subTitle" idx="1"/>
          </p:nvPr>
        </p:nvSpPr>
        <p:spPr>
          <a:xfrm>
            <a:off x="1828800" y="4629683"/>
            <a:ext cx="8534400" cy="1036178"/>
          </a:xfrm>
        </p:spPr>
        <p:txBody>
          <a:bodyPr/>
          <a:lstStyle/>
          <a:p>
            <a:r>
              <a:rPr lang="en-US" dirty="0">
                <a:latin typeface="+mj-ea"/>
                <a:ea typeface="+mj-ea"/>
              </a:rPr>
              <a:t>RAN </a:t>
            </a:r>
            <a:r>
              <a:rPr lang="en-US" altLang="zh-CN" dirty="0">
                <a:latin typeface="+mj-ea"/>
                <a:ea typeface="+mj-ea"/>
              </a:rPr>
              <a:t>Vice</a:t>
            </a:r>
            <a:r>
              <a:rPr lang="en-US" dirty="0">
                <a:latin typeface="+mj-ea"/>
                <a:ea typeface="+mj-ea"/>
              </a:rPr>
              <a:t> Chair</a:t>
            </a:r>
            <a:r>
              <a:rPr lang="en-US" dirty="0"/>
              <a:t> (AT&amp;T)</a:t>
            </a:r>
            <a:endParaRPr lang="en-US" dirty="0">
              <a:latin typeface="+mj-ea"/>
              <a:ea typeface="+mj-ea"/>
            </a:endParaRPr>
          </a:p>
        </p:txBody>
      </p:sp>
      <p:sp>
        <p:nvSpPr>
          <p:cNvPr id="2" name="TextBox 1"/>
          <p:cNvSpPr txBox="1"/>
          <p:nvPr/>
        </p:nvSpPr>
        <p:spPr>
          <a:xfrm>
            <a:off x="236841" y="274551"/>
            <a:ext cx="5922889" cy="1446550"/>
          </a:xfrm>
          <a:prstGeom prst="rect">
            <a:avLst/>
          </a:prstGeom>
          <a:noFill/>
        </p:spPr>
        <p:txBody>
          <a:bodyPr wrap="square" rtlCol="0">
            <a:spAutoFit/>
          </a:bodyPr>
          <a:lstStyle/>
          <a:p>
            <a:r>
              <a:rPr lang="en-US" altLang="zh-CN" sz="1600" b="1" dirty="0" err="1">
                <a:latin typeface="+mj-ea"/>
                <a:ea typeface="+mj-ea"/>
              </a:rPr>
              <a:t>3GPP</a:t>
            </a:r>
            <a:r>
              <a:rPr lang="en-US" altLang="zh-CN" sz="1600" b="1" dirty="0">
                <a:latin typeface="+mj-ea"/>
                <a:ea typeface="+mj-ea"/>
              </a:rPr>
              <a:t> TSG RAN Meeting #95-e 	</a:t>
            </a:r>
          </a:p>
          <a:p>
            <a:r>
              <a:rPr lang="en-US" altLang="zh-CN" sz="1600" b="1" dirty="0">
                <a:latin typeface="+mj-ea"/>
                <a:ea typeface="+mj-ea"/>
              </a:rPr>
              <a:t>Electronic Meeting, March 17 - 23, 2022</a:t>
            </a:r>
            <a:endParaRPr lang="zh-CN" altLang="zh-CN" sz="1600" b="1" dirty="0">
              <a:latin typeface="+mj-ea"/>
              <a:ea typeface="+mj-ea"/>
            </a:endParaRPr>
          </a:p>
          <a:p>
            <a:r>
              <a:rPr lang="en-US" altLang="zh-CN" sz="1600" b="1" dirty="0">
                <a:latin typeface="+mj-ea"/>
                <a:ea typeface="+mj-ea"/>
              </a:rPr>
              <a:t>(</a:t>
            </a:r>
            <a:r>
              <a:rPr lang="en-US" altLang="zh-CN" sz="1600" b="1" dirty="0" err="1">
                <a:latin typeface="+mj-ea"/>
                <a:ea typeface="+mj-ea"/>
              </a:rPr>
              <a:t>Pre-RAN#95e</a:t>
            </a:r>
            <a:r>
              <a:rPr lang="en-US" altLang="zh-CN" sz="1600" b="1" dirty="0">
                <a:latin typeface="+mj-ea"/>
                <a:ea typeface="+mj-ea"/>
              </a:rPr>
              <a:t> email discussion February 7-11, 2022)</a:t>
            </a:r>
            <a:endParaRPr lang="zh-CN" altLang="zh-CN" sz="1600" b="1" dirty="0">
              <a:latin typeface="+mj-ea"/>
              <a:ea typeface="+mj-ea"/>
            </a:endParaRPr>
          </a:p>
          <a:p>
            <a:r>
              <a:rPr lang="en-US" altLang="zh-CN" sz="1600" b="1" dirty="0">
                <a:latin typeface="+mj-ea"/>
                <a:ea typeface="+mj-ea"/>
              </a:rPr>
              <a:t>Agenda item:	</a:t>
            </a:r>
            <a:r>
              <a:rPr lang="en-US" altLang="zh-CN" sz="1600" b="1" dirty="0" err="1">
                <a:latin typeface="+mj-ea"/>
                <a:ea typeface="+mj-ea"/>
              </a:rPr>
              <a:t>X.X.X</a:t>
            </a:r>
            <a:endParaRPr lang="en-US" sz="1600" b="1" dirty="0">
              <a:latin typeface="+mj-ea"/>
              <a:ea typeface="+mj-ea"/>
            </a:endParaRPr>
          </a:p>
          <a:p>
            <a:endParaRPr lang="en-US" dirty="0">
              <a:latin typeface="+mj-ea"/>
              <a:ea typeface="+mj-ea"/>
            </a:endParaRPr>
          </a:p>
        </p:txBody>
      </p:sp>
      <p:sp>
        <p:nvSpPr>
          <p:cNvPr id="6" name="TextBox 1"/>
          <p:cNvSpPr txBox="1"/>
          <p:nvPr/>
        </p:nvSpPr>
        <p:spPr>
          <a:xfrm>
            <a:off x="10248181" y="274551"/>
            <a:ext cx="1506977" cy="584775"/>
          </a:xfrm>
          <a:prstGeom prst="rect">
            <a:avLst/>
          </a:prstGeom>
          <a:noFill/>
        </p:spPr>
        <p:txBody>
          <a:bodyPr wrap="square" rtlCol="0">
            <a:spAutoFit/>
          </a:bodyPr>
          <a:lstStyle/>
          <a:p>
            <a:pPr algn="r"/>
            <a:r>
              <a:rPr lang="en-US" sz="1600" b="1" dirty="0">
                <a:latin typeface="+mj-ea"/>
                <a:ea typeface="+mj-ea"/>
              </a:rPr>
              <a:t> </a:t>
            </a:r>
            <a:r>
              <a:rPr lang="en-US" sz="1600" b="1" dirty="0"/>
              <a:t>RP-220023</a:t>
            </a:r>
            <a:r>
              <a:rPr lang="en-US" sz="1600" b="1" dirty="0">
                <a:latin typeface="+mj-ea"/>
                <a:ea typeface="+mj-ea"/>
              </a:rPr>
              <a:t>	</a:t>
            </a:r>
            <a:endParaRPr lang="en-US" sz="1600" dirty="0">
              <a:latin typeface="+mj-ea"/>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09601" y="1733947"/>
            <a:ext cx="11025447" cy="4496874"/>
          </a:xfrm>
        </p:spPr>
        <p:txBody>
          <a:bodyPr/>
          <a:lstStyle/>
          <a:p>
            <a:r>
              <a:rPr lang="en-US" altLang="zh-CN" sz="1600" dirty="0"/>
              <a:t>During email discussion, the following tentative topics/areas were identified and discussed based on the outcome of the email discussion summary in RP-212682 and the guidance provided in RP-220003</a:t>
            </a:r>
          </a:p>
          <a:p>
            <a:pPr lvl="1"/>
            <a:r>
              <a:rPr lang="en-GB" altLang="zh-CN" sz="1400" dirty="0"/>
              <a:t>Topic/Area #1: Dynamic OTA testing method for FR2-1</a:t>
            </a:r>
          </a:p>
          <a:p>
            <a:pPr lvl="1"/>
            <a:r>
              <a:rPr lang="en-US" altLang="zh-CN" sz="1400" dirty="0"/>
              <a:t>Topic/Area #2</a:t>
            </a:r>
            <a:r>
              <a:rPr lang="zh-CN" altLang="zh-CN" sz="1400" dirty="0"/>
              <a:t>: </a:t>
            </a:r>
            <a:r>
              <a:rPr lang="en-US" altLang="zh-CN" sz="1400" dirty="0"/>
              <a:t>FR2-1 OTA testing for UEs with multi-panel reception and 4DL layer</a:t>
            </a:r>
          </a:p>
          <a:p>
            <a:pPr lvl="1"/>
            <a:r>
              <a:rPr lang="en-US" altLang="zh-CN" sz="1400" dirty="0"/>
              <a:t>Topic/Area #3: FR2 testing framework for FWA devices (PC1/PC5)</a:t>
            </a:r>
            <a:r>
              <a:rPr lang="zh-CN" altLang="zh-CN" sz="1400" dirty="0"/>
              <a:t> </a:t>
            </a:r>
          </a:p>
          <a:p>
            <a:pPr lvl="1"/>
            <a:r>
              <a:rPr lang="en-GB" altLang="zh-CN" sz="1400" dirty="0"/>
              <a:t>Topic/Area #4: EMC enhancement</a:t>
            </a:r>
            <a:endParaRPr lang="zh-CN" altLang="zh-CN" sz="1400" dirty="0"/>
          </a:p>
          <a:p>
            <a:pPr lvl="1"/>
            <a:r>
              <a:rPr lang="en-US" altLang="zh-CN" sz="1400" dirty="0"/>
              <a:t>Topic/Area #5: Others</a:t>
            </a:r>
            <a:endParaRPr lang="zh-CN" altLang="zh-CN" sz="1400" dirty="0"/>
          </a:p>
          <a:p>
            <a:pPr marL="457200" lvl="1" indent="0">
              <a:buNone/>
            </a:pPr>
            <a:endParaRPr lang="zh-CN" altLang="en-US" dirty="0"/>
          </a:p>
        </p:txBody>
      </p:sp>
      <p:sp>
        <p:nvSpPr>
          <p:cNvPr id="3" name="标题 2"/>
          <p:cNvSpPr>
            <a:spLocks noGrp="1"/>
          </p:cNvSpPr>
          <p:nvPr>
            <p:ph type="title"/>
          </p:nvPr>
        </p:nvSpPr>
        <p:spPr/>
        <p:txBody>
          <a:bodyPr/>
          <a:lstStyle/>
          <a:p>
            <a:r>
              <a:rPr lang="en-US" altLang="zh-CN" dirty="0"/>
              <a:t>Background</a:t>
            </a:r>
            <a:endParaRPr lang="zh-CN" altLang="en-US" dirty="0"/>
          </a:p>
        </p:txBody>
      </p:sp>
    </p:spTree>
    <p:extLst>
      <p:ext uri="{BB962C8B-B14F-4D97-AF65-F5344CB8AC3E}">
        <p14:creationId xmlns:p14="http://schemas.microsoft.com/office/powerpoint/2010/main" val="3522535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1600" b="1" dirty="0"/>
              <a:t>Moderator Way Forward on Topics/Areas (agreeable):</a:t>
            </a:r>
          </a:p>
          <a:p>
            <a:pPr lvl="1"/>
            <a:r>
              <a:rPr lang="en-GB" altLang="zh-CN" sz="1400" dirty="0"/>
              <a:t>Topic/Area #1: </a:t>
            </a:r>
            <a:r>
              <a:rPr lang="en-US" altLang="zh-CN" sz="1400" dirty="0"/>
              <a:t>Dynamic OTA testing method for FR2-1 to be considered as a separate SI or merged with the Rel-18 FR2 OTA testing enhancements SI. Postpone any consideration until September Plenary. Consider any possible approval together with the Rel-17 OTA leftovers and follow-up work for ongoing Rel-17 SISO OTA and MIMO OTA work based on available RAN4 TUs.</a:t>
            </a:r>
          </a:p>
          <a:p>
            <a:pPr lvl="1"/>
            <a:endParaRPr lang="en-US" altLang="zh-CN" sz="1400" dirty="0"/>
          </a:p>
          <a:p>
            <a:pPr lvl="1"/>
            <a:r>
              <a:rPr lang="en-GB" altLang="zh-CN" sz="1400" dirty="0"/>
              <a:t>Topic/Area #2: </a:t>
            </a:r>
            <a:r>
              <a:rPr lang="en-US" altLang="zh-CN" sz="1400" dirty="0"/>
              <a:t>FR2-1 OTA testing for UEs with multi-panel reception and 4DL layer to be handled in Rel-18 FR2 OTA testing enhancements SI and can be considered for approval at RAN#95e.</a:t>
            </a:r>
          </a:p>
          <a:p>
            <a:pPr lvl="1"/>
            <a:endParaRPr lang="en-US" altLang="zh-CN" sz="1400" dirty="0"/>
          </a:p>
          <a:p>
            <a:pPr lvl="1"/>
            <a:r>
              <a:rPr lang="en-US" altLang="zh-CN" sz="1400" dirty="0"/>
              <a:t>Topic/Area #3: FR2 testing framework for FWA devices (PC1/PC5) to be handled as a separate SI. Postpone any consideration until September Plenary to allow for time to confirm the FWA testing gaps beyond the available RAN5 testing for large devices. Consider any possible approval with the Rel-17 OTA leftovers and follow-up work for ongoing Rel-17 SISO OTA and MIMO OTA work based on available RAN4 TUs.</a:t>
            </a:r>
          </a:p>
          <a:p>
            <a:pPr lvl="1"/>
            <a:endParaRPr lang="en-US" altLang="zh-CN" sz="1400" dirty="0"/>
          </a:p>
          <a:p>
            <a:pPr lvl="1"/>
            <a:r>
              <a:rPr lang="en-US" altLang="zh-CN" sz="1400" dirty="0"/>
              <a:t>Topic/Area #4: EMC enhancement to be handled as separate WI and can be considered for approval at RAN#95e.</a:t>
            </a:r>
          </a:p>
          <a:p>
            <a:pPr lvl="1"/>
            <a:endParaRPr lang="en-US" altLang="zh-CN" sz="1400" dirty="0"/>
          </a:p>
          <a:p>
            <a:pPr lvl="1"/>
            <a:r>
              <a:rPr lang="en-US" altLang="zh-CN" sz="1400" dirty="0"/>
              <a:t>Topic/Area #5: Others. Further discussion on Rel-17 OTA leftovers and follow-up work for ongoing Rel-17 SISO OTA and MIMO OTA work can be discussed separately in September RAN Plenary for Rel-18.</a:t>
            </a:r>
          </a:p>
          <a:p>
            <a:endParaRPr lang="en-US" altLang="zh-CN" sz="1600" dirty="0"/>
          </a:p>
        </p:txBody>
      </p:sp>
      <p:sp>
        <p:nvSpPr>
          <p:cNvPr id="3" name="标题 2"/>
          <p:cNvSpPr>
            <a:spLocks noGrp="1"/>
          </p:cNvSpPr>
          <p:nvPr>
            <p:ph type="title"/>
          </p:nvPr>
        </p:nvSpPr>
        <p:spPr/>
        <p:txBody>
          <a:bodyPr/>
          <a:lstStyle/>
          <a:p>
            <a:r>
              <a:rPr lang="en-US" altLang="zh-CN" sz="2400" dirty="0"/>
              <a:t>General High-Level Views</a:t>
            </a:r>
            <a:endParaRPr lang="zh-CN" altLang="en-US" sz="2400" dirty="0"/>
          </a:p>
        </p:txBody>
      </p:sp>
    </p:spTree>
    <p:extLst>
      <p:ext uri="{BB962C8B-B14F-4D97-AF65-F5344CB8AC3E}">
        <p14:creationId xmlns:p14="http://schemas.microsoft.com/office/powerpoint/2010/main" val="4294519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09600" y="1612669"/>
            <a:ext cx="10972799" cy="4513500"/>
          </a:xfrm>
        </p:spPr>
        <p:txBody>
          <a:bodyPr/>
          <a:lstStyle/>
          <a:p>
            <a:r>
              <a:rPr lang="en-US" altLang="zh-CN" sz="1600" b="1" dirty="0"/>
              <a:t>Justification and Detailed Objectives:</a:t>
            </a:r>
          </a:p>
          <a:p>
            <a:pPr lvl="1"/>
            <a:r>
              <a:rPr lang="en-US" altLang="zh-CN" sz="1400" dirty="0"/>
              <a:t>Justification and Detailed Objectives identified in the final recommendations section of the discussion summary can be used as baseline for any future discussions</a:t>
            </a:r>
            <a:endParaRPr lang="en-US" altLang="zh-CN" sz="800" dirty="0"/>
          </a:p>
          <a:p>
            <a:r>
              <a:rPr lang="en-US" altLang="zh-CN" sz="1600" b="1" dirty="0"/>
              <a:t>SI/WI: </a:t>
            </a:r>
            <a:r>
              <a:rPr lang="en-US" altLang="zh-CN" sz="1600" dirty="0"/>
              <a:t>Dedicated SI or merged with the Rel-18 FR2 OTA testing enhancements SI</a:t>
            </a:r>
          </a:p>
          <a:p>
            <a:r>
              <a:rPr lang="en-US" altLang="zh-CN" sz="1600" b="1" dirty="0"/>
              <a:t>Potential Impact to Other WGs: </a:t>
            </a:r>
            <a:r>
              <a:rPr lang="en-US" altLang="zh-CN" sz="1600" dirty="0"/>
              <a:t>None</a:t>
            </a:r>
          </a:p>
          <a:p>
            <a:r>
              <a:rPr lang="en-GB" altLang="zh-CN" sz="1600" b="1" dirty="0"/>
              <a:t>Status:</a:t>
            </a:r>
            <a:endParaRPr lang="en-US" altLang="zh-CN" sz="1600" b="1" dirty="0"/>
          </a:p>
          <a:p>
            <a:pPr lvl="1"/>
            <a:r>
              <a:rPr lang="en-US" altLang="zh-CN" sz="1400" dirty="0"/>
              <a:t>Justification and Detailed Objectives stable according to supporting companies</a:t>
            </a:r>
          </a:p>
          <a:p>
            <a:pPr lvl="1"/>
            <a:r>
              <a:rPr lang="en-US" altLang="zh-CN" sz="1400" dirty="0"/>
              <a:t>Lower priority based on company feedback</a:t>
            </a:r>
          </a:p>
          <a:p>
            <a:pPr lvl="1"/>
            <a:r>
              <a:rPr lang="en-US" altLang="zh-CN" sz="1400" dirty="0"/>
              <a:t>One company objects to including in Rel-18</a:t>
            </a:r>
          </a:p>
          <a:p>
            <a:pPr lvl="1"/>
            <a:r>
              <a:rPr lang="en-US" altLang="zh-CN" sz="1400" dirty="0"/>
              <a:t>Moderator recommends to postpone any consideration until September Plenary</a:t>
            </a:r>
          </a:p>
          <a:p>
            <a:pPr lvl="2"/>
            <a:r>
              <a:rPr lang="en-US" altLang="zh-CN" sz="1000" dirty="0"/>
              <a:t>Consider any possible approval together with the Rel-17 OTA leftovers and follow-up work for ongoing Rel-17 SISO OTA and MIMO OTA work based on available RAN4 TUs</a:t>
            </a:r>
          </a:p>
          <a:p>
            <a:pPr lvl="1"/>
            <a:endParaRPr lang="en-GB" altLang="zh-CN" sz="1600" dirty="0"/>
          </a:p>
        </p:txBody>
      </p:sp>
      <p:sp>
        <p:nvSpPr>
          <p:cNvPr id="3" name="标题 2"/>
          <p:cNvSpPr>
            <a:spLocks noGrp="1"/>
          </p:cNvSpPr>
          <p:nvPr>
            <p:ph type="title"/>
          </p:nvPr>
        </p:nvSpPr>
        <p:spPr/>
        <p:txBody>
          <a:bodyPr/>
          <a:lstStyle/>
          <a:p>
            <a:pPr lvl="1"/>
            <a:r>
              <a:rPr lang="en-GB" altLang="zh-CN" sz="2400" dirty="0">
                <a:latin typeface="+mj-ea"/>
                <a:ea typeface="+mj-ea"/>
                <a:cs typeface="+mj-cs"/>
              </a:rPr>
              <a:t>Topic/Area #1: Dynamic OTA testing method for FR2-1</a:t>
            </a:r>
            <a:endParaRPr lang="zh-CN" altLang="zh-CN" sz="2400" dirty="0">
              <a:latin typeface="+mj-ea"/>
              <a:ea typeface="+mj-ea"/>
              <a:cs typeface="+mj-cs"/>
            </a:endParaRPr>
          </a:p>
        </p:txBody>
      </p:sp>
    </p:spTree>
    <p:extLst>
      <p:ext uri="{BB962C8B-B14F-4D97-AF65-F5344CB8AC3E}">
        <p14:creationId xmlns:p14="http://schemas.microsoft.com/office/powerpoint/2010/main" val="2531549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09601" y="1273634"/>
            <a:ext cx="10972800" cy="4525963"/>
          </a:xfrm>
        </p:spPr>
        <p:txBody>
          <a:bodyPr/>
          <a:lstStyle/>
          <a:p>
            <a:r>
              <a:rPr lang="en-US" altLang="zh-CN" sz="1600" b="1" dirty="0"/>
              <a:t>Justification:</a:t>
            </a:r>
            <a:endParaRPr lang="zh-CN" altLang="zh-CN" sz="1600" b="1" dirty="0"/>
          </a:p>
          <a:p>
            <a:pPr lvl="1"/>
            <a:r>
              <a:rPr lang="en-US" altLang="zh-CN" sz="1400" dirty="0"/>
              <a:t>In RAN1 Rel-17 WI on further enhancements on MIMO for NR (Acronym: </a:t>
            </a:r>
            <a:r>
              <a:rPr lang="en-US" altLang="zh-CN" sz="1400" dirty="0" err="1"/>
              <a:t>NR_FeMIMO</a:t>
            </a:r>
            <a:r>
              <a:rPr lang="en-US" altLang="zh-CN" sz="1400" dirty="0"/>
              <a:t>), the objective is to extend the specification to support several aspects on NR MIMO including multi-panel UEs which also has RAN4 impact. With RAN4 considering an objective to define requirements for UEs with multi-panel reception and up to 4DL layers for FR2-1, the FR2 test methodologies for RF, RRM, and demodulation need to be enhanced to support the verification of these new requirements, together with a preliminary assessment of the related uncertainties.</a:t>
            </a:r>
          </a:p>
          <a:p>
            <a:r>
              <a:rPr lang="en-US" altLang="zh-CN" sz="1600" b="1" dirty="0"/>
              <a:t>Detailed objective:</a:t>
            </a:r>
            <a:endParaRPr lang="zh-CN" altLang="zh-CN" sz="1600" b="1" dirty="0"/>
          </a:p>
          <a:p>
            <a:pPr lvl="1"/>
            <a:r>
              <a:rPr lang="en-US" altLang="zh-CN" sz="1400" dirty="0"/>
              <a:t>Define a test methodology for RF/RRM/Demodulation requirements testing for devices that can receive/transmit simultaneously from multiple </a:t>
            </a:r>
            <a:r>
              <a:rPr lang="en-US" altLang="zh-CN" sz="1400" dirty="0" err="1"/>
              <a:t>AoAs</a:t>
            </a:r>
            <a:endParaRPr lang="en-US" altLang="zh-CN" sz="1400" dirty="0"/>
          </a:p>
          <a:p>
            <a:pPr lvl="2"/>
            <a:r>
              <a:rPr lang="en-US" altLang="zh-CN" sz="1000" dirty="0"/>
              <a:t>The multiple </a:t>
            </a:r>
            <a:r>
              <a:rPr lang="en-US" altLang="zh-CN" sz="1000" dirty="0" err="1"/>
              <a:t>AoA</a:t>
            </a:r>
            <a:r>
              <a:rPr lang="en-US" altLang="zh-CN" sz="1000" dirty="0"/>
              <a:t> test setup should enable testing of up to 2 DL Layers with dual polarization for each angle</a:t>
            </a:r>
          </a:p>
          <a:p>
            <a:pPr lvl="2"/>
            <a:r>
              <a:rPr lang="en-US" altLang="zh-CN" sz="1000" dirty="0"/>
              <a:t>For RRM, the target should be 4 angles with 2 angles used simultaneously</a:t>
            </a:r>
          </a:p>
          <a:p>
            <a:pPr lvl="1"/>
            <a:r>
              <a:rPr lang="en-US" altLang="zh-CN" sz="1400" dirty="0"/>
              <a:t>Define a test methodology for up to 4 DL MIMO layer demodulation testing</a:t>
            </a:r>
          </a:p>
          <a:p>
            <a:pPr lvl="1"/>
            <a:r>
              <a:rPr lang="en-US" altLang="zh-CN" sz="1400" dirty="0"/>
              <a:t>Smartphone form factor should be the first priority, other UE types should also be discussed as 2nd priority</a:t>
            </a:r>
          </a:p>
          <a:p>
            <a:pPr lvl="1"/>
            <a:r>
              <a:rPr lang="en-US" altLang="zh-CN" sz="1400" dirty="0"/>
              <a:t>Develop the related preliminary uncertainty assessments for the test methodologies</a:t>
            </a:r>
          </a:p>
          <a:p>
            <a:pPr lvl="1"/>
            <a:r>
              <a:rPr lang="en-US" altLang="zh-CN" sz="1400" dirty="0"/>
              <a:t>Rel-15 and Rel-17 FR2 test methods should be used as the baseline. As such, the conclusions and agreements in TR 38.810 and TR 38.884 should be taken into account.</a:t>
            </a:r>
          </a:p>
          <a:p>
            <a:pPr lvl="1"/>
            <a:r>
              <a:rPr lang="en-US" altLang="zh-CN" sz="1400" dirty="0"/>
              <a:t>The tests shall take the test system reuse, test system complexity and test time into account to keep the whole test costs within a reasonable level.</a:t>
            </a:r>
          </a:p>
          <a:p>
            <a:r>
              <a:rPr lang="en-US" altLang="zh-CN" sz="1600" b="1" dirty="0"/>
              <a:t>SI/WI: </a:t>
            </a:r>
            <a:r>
              <a:rPr lang="en-US" altLang="zh-CN" sz="1600" dirty="0"/>
              <a:t>Include as part of dedicated Rel-18 FR2 OTA testing enhancements SI</a:t>
            </a:r>
          </a:p>
          <a:p>
            <a:r>
              <a:rPr lang="en-US" altLang="zh-CN" sz="1600" b="1" dirty="0"/>
              <a:t>Potential Impact to Other WGs: </a:t>
            </a:r>
            <a:r>
              <a:rPr lang="en-US" altLang="zh-CN" sz="1600" dirty="0"/>
              <a:t>None</a:t>
            </a:r>
          </a:p>
          <a:p>
            <a:r>
              <a:rPr lang="en-US" altLang="zh-CN" sz="1600" b="1" dirty="0"/>
              <a:t>Status: </a:t>
            </a:r>
            <a:r>
              <a:rPr lang="en-US" altLang="zh-CN" sz="1600" dirty="0"/>
              <a:t>Moderator recommends to include this topic/area into Rel-18 SI for approval at RAN#95e</a:t>
            </a:r>
          </a:p>
        </p:txBody>
      </p:sp>
      <p:sp>
        <p:nvSpPr>
          <p:cNvPr id="3" name="标题 2"/>
          <p:cNvSpPr>
            <a:spLocks noGrp="1"/>
          </p:cNvSpPr>
          <p:nvPr>
            <p:ph type="title"/>
          </p:nvPr>
        </p:nvSpPr>
        <p:spPr>
          <a:xfrm>
            <a:off x="609601" y="274638"/>
            <a:ext cx="9274232" cy="1143000"/>
          </a:xfrm>
        </p:spPr>
        <p:txBody>
          <a:bodyPr/>
          <a:lstStyle/>
          <a:p>
            <a:r>
              <a:rPr lang="en-US" altLang="zh-CN" sz="2400" dirty="0"/>
              <a:t>Topic/Area #2 :</a:t>
            </a:r>
            <a:r>
              <a:rPr lang="zh-CN" altLang="zh-CN" sz="2400" dirty="0"/>
              <a:t> </a:t>
            </a:r>
            <a:r>
              <a:rPr lang="en-US" altLang="zh-CN" sz="2400" dirty="0"/>
              <a:t>FR2-1 OTA testing for UEs with multi-panel reception and 4DL layer </a:t>
            </a:r>
            <a:endParaRPr lang="zh-CN" altLang="en-US" sz="2400" dirty="0"/>
          </a:p>
        </p:txBody>
      </p:sp>
    </p:spTree>
    <p:extLst>
      <p:ext uri="{BB962C8B-B14F-4D97-AF65-F5344CB8AC3E}">
        <p14:creationId xmlns:p14="http://schemas.microsoft.com/office/powerpoint/2010/main" val="4046840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09600" y="1612669"/>
            <a:ext cx="10972799" cy="4513500"/>
          </a:xfrm>
        </p:spPr>
        <p:txBody>
          <a:bodyPr/>
          <a:lstStyle/>
          <a:p>
            <a:r>
              <a:rPr lang="en-US" altLang="zh-CN" sz="1600" b="1" dirty="0"/>
              <a:t>Justification and Detailed Objectives:</a:t>
            </a:r>
          </a:p>
          <a:p>
            <a:pPr lvl="1"/>
            <a:r>
              <a:rPr lang="en-US" altLang="zh-CN" sz="1400" dirty="0"/>
              <a:t>Justification and Detailed Objectives identified in the final recommendations section of the discussion summary can be used as baseline for any future discussions</a:t>
            </a:r>
            <a:endParaRPr lang="en-US" altLang="zh-CN" sz="800" dirty="0"/>
          </a:p>
          <a:p>
            <a:r>
              <a:rPr lang="en-US" altLang="zh-CN" sz="1600" b="1" dirty="0"/>
              <a:t>SI/WI: </a:t>
            </a:r>
            <a:r>
              <a:rPr lang="en-US" altLang="zh-CN" sz="1600" dirty="0"/>
              <a:t>Dedicated SI</a:t>
            </a:r>
          </a:p>
          <a:p>
            <a:r>
              <a:rPr lang="en-US" altLang="zh-CN" sz="1600" b="1" dirty="0"/>
              <a:t>Potential Impact to Other WGs: </a:t>
            </a:r>
            <a:r>
              <a:rPr lang="en-US" altLang="zh-CN" sz="1600" dirty="0"/>
              <a:t>None</a:t>
            </a:r>
          </a:p>
          <a:p>
            <a:r>
              <a:rPr lang="en-GB" altLang="zh-CN" sz="1600" b="1" dirty="0"/>
              <a:t>Status:</a:t>
            </a:r>
            <a:endParaRPr lang="en-US" altLang="zh-CN" sz="1600" b="1" dirty="0"/>
          </a:p>
          <a:p>
            <a:pPr lvl="1"/>
            <a:r>
              <a:rPr lang="en-US" altLang="zh-CN" sz="1400" dirty="0"/>
              <a:t>Justification and Detailed Objectives stable according to supporting companies</a:t>
            </a:r>
          </a:p>
          <a:p>
            <a:pPr lvl="1"/>
            <a:r>
              <a:rPr lang="en-US" altLang="zh-CN" sz="1400" dirty="0"/>
              <a:t>Lower priority based on company feedback</a:t>
            </a:r>
          </a:p>
          <a:p>
            <a:pPr lvl="1"/>
            <a:r>
              <a:rPr lang="en-US" altLang="zh-CN" sz="1400" dirty="0"/>
              <a:t>Moderator recommends to postpone any consideration until September Plenary</a:t>
            </a:r>
          </a:p>
          <a:p>
            <a:pPr lvl="2"/>
            <a:r>
              <a:rPr lang="en-US" altLang="zh-CN" sz="1000" dirty="0"/>
              <a:t>Consider any possible approval together with the Rel-17 OTA leftovers and follow-up work for ongoing Rel-17 SISO OTA and MIMO OTA work based on available RAN4 TUs</a:t>
            </a:r>
          </a:p>
          <a:p>
            <a:pPr lvl="1"/>
            <a:endParaRPr lang="en-GB" altLang="zh-CN" sz="1600" dirty="0"/>
          </a:p>
        </p:txBody>
      </p:sp>
      <p:sp>
        <p:nvSpPr>
          <p:cNvPr id="3" name="标题 2"/>
          <p:cNvSpPr>
            <a:spLocks noGrp="1"/>
          </p:cNvSpPr>
          <p:nvPr>
            <p:ph type="title"/>
          </p:nvPr>
        </p:nvSpPr>
        <p:spPr/>
        <p:txBody>
          <a:bodyPr/>
          <a:lstStyle/>
          <a:p>
            <a:pPr lvl="1"/>
            <a:r>
              <a:rPr lang="en-GB" altLang="zh-CN" sz="2400" dirty="0">
                <a:latin typeface="+mj-ea"/>
                <a:ea typeface="+mj-ea"/>
                <a:cs typeface="+mj-cs"/>
              </a:rPr>
              <a:t>Topic/Area #3: </a:t>
            </a:r>
            <a:r>
              <a:rPr lang="en-US" altLang="zh-CN" sz="2400" dirty="0">
                <a:latin typeface="+mj-ea"/>
                <a:ea typeface="+mj-ea"/>
                <a:cs typeface="+mj-cs"/>
              </a:rPr>
              <a:t>FR2 testing framework for FWA devices (PC1/PC5)</a:t>
            </a:r>
            <a:endParaRPr lang="zh-CN" altLang="zh-CN" sz="2400" dirty="0">
              <a:latin typeface="+mj-ea"/>
              <a:ea typeface="+mj-ea"/>
              <a:cs typeface="+mj-cs"/>
            </a:endParaRPr>
          </a:p>
        </p:txBody>
      </p:sp>
    </p:spTree>
    <p:extLst>
      <p:ext uri="{BB962C8B-B14F-4D97-AF65-F5344CB8AC3E}">
        <p14:creationId xmlns:p14="http://schemas.microsoft.com/office/powerpoint/2010/main" val="349255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09600" y="1612669"/>
            <a:ext cx="10972799" cy="4513500"/>
          </a:xfrm>
        </p:spPr>
        <p:txBody>
          <a:bodyPr/>
          <a:lstStyle/>
          <a:p>
            <a:r>
              <a:rPr lang="en-US" altLang="zh-CN" sz="1600" b="1" dirty="0"/>
              <a:t>Justification and Detailed Objectives:</a:t>
            </a:r>
          </a:p>
          <a:p>
            <a:pPr lvl="1"/>
            <a:r>
              <a:rPr lang="en-US" altLang="zh-CN" sz="1400" dirty="0"/>
              <a:t>Justification and Detailed Objectives will use the justification and scope in the draft WID in RP-211825 as a baseline with the corrections identified in the initial round and suggested updates to E-UTRA UEs and the timeline identified during the intermediate round</a:t>
            </a:r>
            <a:endParaRPr lang="en-US" altLang="zh-CN" sz="800" dirty="0"/>
          </a:p>
          <a:p>
            <a:pPr lvl="1"/>
            <a:r>
              <a:rPr lang="en-US" altLang="zh-CN" sz="1400" dirty="0"/>
              <a:t>Additional item added to Phase 1 objectives as follows in brackets to allow for further discussion at RAN#95e.</a:t>
            </a:r>
          </a:p>
          <a:p>
            <a:pPr lvl="2"/>
            <a:r>
              <a:rPr lang="en-US" altLang="zh-CN" sz="1000" dirty="0"/>
              <a:t>[4. Study the possibility to draft a single EMC specification for network nodes (BS, Repeaters, IAB, etc.; all RATs) to replace multiple legacy EMC specs.]</a:t>
            </a:r>
          </a:p>
          <a:p>
            <a:r>
              <a:rPr lang="en-US" altLang="zh-CN" sz="1600" b="1" dirty="0"/>
              <a:t>SI/WI: </a:t>
            </a:r>
            <a:r>
              <a:rPr lang="en-US" altLang="zh-CN" sz="1600" dirty="0"/>
              <a:t>Dedicated WI</a:t>
            </a:r>
          </a:p>
          <a:p>
            <a:r>
              <a:rPr lang="en-US" altLang="zh-CN" sz="1600" b="1" dirty="0"/>
              <a:t>Potential Impact to Other WGs: </a:t>
            </a:r>
            <a:r>
              <a:rPr lang="en-US" altLang="zh-CN" sz="1600" dirty="0"/>
              <a:t>None</a:t>
            </a:r>
          </a:p>
          <a:p>
            <a:r>
              <a:rPr lang="en-GB" altLang="zh-CN" sz="1600" b="1" dirty="0"/>
              <a:t>Status:</a:t>
            </a:r>
            <a:endParaRPr lang="en-US" altLang="zh-CN" sz="1600" b="1" dirty="0"/>
          </a:p>
          <a:p>
            <a:pPr lvl="1"/>
            <a:r>
              <a:rPr lang="en-US" altLang="zh-CN" sz="1400" dirty="0"/>
              <a:t>Justification and Detailed Objectives stable with exception of proposed study below</a:t>
            </a:r>
          </a:p>
          <a:p>
            <a:pPr lvl="1"/>
            <a:r>
              <a:rPr lang="en-US" altLang="zh-CN" sz="1400" dirty="0"/>
              <a:t>Needs minimal discussion at RAN#95e concerning a proposal to add a study of the possibility to draft a single EMC specification for network nodes</a:t>
            </a:r>
          </a:p>
          <a:p>
            <a:pPr lvl="1"/>
            <a:r>
              <a:rPr lang="en-US" altLang="zh-CN" sz="1400" dirty="0"/>
              <a:t>Moderator recommends to include this topic/area as Rel-18 WI for approval at RAN#95e</a:t>
            </a:r>
            <a:endParaRPr lang="en-GB" altLang="zh-CN" sz="1600" dirty="0"/>
          </a:p>
        </p:txBody>
      </p:sp>
      <p:sp>
        <p:nvSpPr>
          <p:cNvPr id="3" name="标题 2"/>
          <p:cNvSpPr>
            <a:spLocks noGrp="1"/>
          </p:cNvSpPr>
          <p:nvPr>
            <p:ph type="title"/>
          </p:nvPr>
        </p:nvSpPr>
        <p:spPr/>
        <p:txBody>
          <a:bodyPr/>
          <a:lstStyle/>
          <a:p>
            <a:pPr lvl="1"/>
            <a:r>
              <a:rPr lang="en-GB" altLang="zh-CN" sz="2400" dirty="0">
                <a:latin typeface="+mj-ea"/>
                <a:ea typeface="+mj-ea"/>
                <a:cs typeface="+mj-cs"/>
              </a:rPr>
              <a:t>Topic/Area #4: EMC enhancement</a:t>
            </a:r>
            <a:endParaRPr lang="zh-CN" altLang="zh-CN" sz="2400" dirty="0">
              <a:latin typeface="+mj-ea"/>
              <a:ea typeface="+mj-ea"/>
              <a:cs typeface="+mj-cs"/>
            </a:endParaRPr>
          </a:p>
        </p:txBody>
      </p:sp>
    </p:spTree>
    <p:extLst>
      <p:ext uri="{BB962C8B-B14F-4D97-AF65-F5344CB8AC3E}">
        <p14:creationId xmlns:p14="http://schemas.microsoft.com/office/powerpoint/2010/main" val="9164935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1135</Words>
  <Application>Microsoft Office PowerPoint</Application>
  <PresentationFormat>Widescreen</PresentationFormat>
  <Paragraphs>72</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微软雅黑</vt:lpstr>
      <vt:lpstr>Arial</vt:lpstr>
      <vt:lpstr>Arial Black</vt:lpstr>
      <vt:lpstr>Calibri</vt:lpstr>
      <vt:lpstr>Times New Roman</vt:lpstr>
      <vt:lpstr>3gpp</vt:lpstr>
      <vt:lpstr>Moderator's summary for discussion [RAN95e-RAN4-R18Prep-05] RAN4 Testing Enhancements</vt:lpstr>
      <vt:lpstr>Background</vt:lpstr>
      <vt:lpstr>General High-Level Views</vt:lpstr>
      <vt:lpstr>Topic/Area #1: Dynamic OTA testing method for FR2-1</vt:lpstr>
      <vt:lpstr>Topic/Area #2 : FR2-1 OTA testing for UEs with multi-panel reception and 4DL layer </vt:lpstr>
      <vt:lpstr>Topic/Area #3: FR2 testing framework for FWA devices (PC1/PC5)</vt:lpstr>
      <vt:lpstr>Topic/Area #4: EMC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2022-02-11T17:15:37Z</dcterms:created>
  <dcterms:modified xsi:type="dcterms:W3CDTF">2022-02-11T17:18:49Z</dcterms:modified>
</cp:coreProperties>
</file>