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934" r:id="rId2"/>
    <p:sldId id="982" r:id="rId3"/>
    <p:sldId id="983" r:id="rId4"/>
    <p:sldId id="984" r:id="rId5"/>
    <p:sldId id="985" r:id="rId6"/>
    <p:sldId id="986" r:id="rId7"/>
    <p:sldId id="987" r:id="rId8"/>
    <p:sldId id="988" r:id="rId9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CC"/>
    <a:srgbClr val="FFCC00"/>
    <a:srgbClr val="FF3300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57" d="100"/>
          <a:sy n="157" d="100"/>
        </p:scale>
        <p:origin x="104" y="296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</a:t>
            </a: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WG1</a:t>
            </a:r>
            <a:endParaRPr lang="en-GB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305" y="730256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988556"/>
          </a:xfrm>
        </p:spPr>
        <p:txBody>
          <a:bodyPr/>
          <a:lstStyle/>
          <a:p>
            <a:r>
              <a:rPr lang="en-GB" altLang="zh-CN" sz="3200" b="1" dirty="0"/>
              <a:t>Moderator's summary for discussion [</a:t>
            </a:r>
            <a:r>
              <a:rPr lang="en-GB" altLang="zh-CN" sz="3200" b="1" dirty="0" err="1"/>
              <a:t>RAN95e</a:t>
            </a:r>
            <a:r>
              <a:rPr lang="en-GB" altLang="zh-CN" sz="3200" b="1" dirty="0"/>
              <a:t>-</a:t>
            </a:r>
            <a:r>
              <a:rPr lang="en-GB" altLang="zh-CN" sz="3200" b="1" dirty="0" err="1"/>
              <a:t>RAN4</a:t>
            </a:r>
            <a:r>
              <a:rPr lang="en-GB" altLang="zh-CN" sz="3200" b="1" dirty="0"/>
              <a:t>-</a:t>
            </a:r>
            <a:r>
              <a:rPr lang="en-GB" altLang="zh-CN" sz="3200" b="1" dirty="0" err="1"/>
              <a:t>R18Prep</a:t>
            </a:r>
            <a:r>
              <a:rPr lang="en-GB" altLang="zh-CN" sz="3200" b="1" dirty="0"/>
              <a:t>-04] </a:t>
            </a:r>
            <a:r>
              <a:rPr lang="en-GB" altLang="zh-CN" sz="3200" b="1" dirty="0" err="1"/>
              <a:t>Demod</a:t>
            </a:r>
            <a:r>
              <a:rPr lang="en-GB" altLang="zh-CN" sz="3200" b="1" dirty="0"/>
              <a:t> Enhancements</a:t>
            </a:r>
            <a:endParaRPr lang="en-US" sz="3200" b="1" dirty="0" smtClean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 err="1" smtClean="0">
                <a:latin typeface="+mj-ea"/>
                <a:ea typeface="+mj-ea"/>
              </a:rPr>
              <a:t>RAN4</a:t>
            </a:r>
            <a:r>
              <a:rPr lang="en-US" dirty="0" smtClean="0">
                <a:latin typeface="+mj-ea"/>
                <a:ea typeface="+mj-ea"/>
              </a:rPr>
              <a:t> </a:t>
            </a:r>
            <a:r>
              <a:rPr lang="en-US" altLang="zh-CN" dirty="0" smtClean="0">
                <a:latin typeface="+mj-ea"/>
                <a:ea typeface="+mj-ea"/>
              </a:rPr>
              <a:t>Vice</a:t>
            </a:r>
            <a:r>
              <a:rPr lang="en-US" dirty="0" smtClean="0">
                <a:latin typeface="+mj-ea"/>
                <a:ea typeface="+mj-ea"/>
              </a:rPr>
              <a:t> Chair</a:t>
            </a:r>
            <a:r>
              <a:rPr lang="en-US" dirty="0"/>
              <a:t> </a:t>
            </a:r>
            <a:r>
              <a:rPr lang="en-US" dirty="0" smtClean="0"/>
              <a:t>(Samsung)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6841" y="274551"/>
            <a:ext cx="59228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err="1" smtClean="0">
                <a:latin typeface="+mj-ea"/>
                <a:ea typeface="+mj-ea"/>
              </a:rPr>
              <a:t>3GPP</a:t>
            </a:r>
            <a:r>
              <a:rPr lang="en-US" altLang="zh-CN" sz="1600" b="1" dirty="0" smtClean="0">
                <a:latin typeface="+mj-ea"/>
                <a:ea typeface="+mj-ea"/>
              </a:rPr>
              <a:t> </a:t>
            </a:r>
            <a:r>
              <a:rPr lang="en-US" altLang="zh-CN" sz="1600" b="1" dirty="0">
                <a:latin typeface="+mj-ea"/>
                <a:ea typeface="+mj-ea"/>
              </a:rPr>
              <a:t>TSG RAN Meeting #95-e 	</a:t>
            </a:r>
          </a:p>
          <a:p>
            <a:r>
              <a:rPr lang="en-US" altLang="zh-CN" sz="1600" b="1" dirty="0">
                <a:latin typeface="+mj-ea"/>
                <a:ea typeface="+mj-ea"/>
              </a:rPr>
              <a:t>Electronic Meeting, March 17 - 23, 2022</a:t>
            </a:r>
            <a:endParaRPr lang="zh-CN" altLang="zh-CN" sz="1600" b="1" dirty="0">
              <a:latin typeface="+mj-ea"/>
              <a:ea typeface="+mj-ea"/>
            </a:endParaRPr>
          </a:p>
          <a:p>
            <a:r>
              <a:rPr lang="en-US" altLang="zh-CN" sz="1600" b="1" dirty="0">
                <a:latin typeface="+mj-ea"/>
                <a:ea typeface="+mj-ea"/>
              </a:rPr>
              <a:t>(</a:t>
            </a:r>
            <a:r>
              <a:rPr lang="en-US" altLang="zh-CN" sz="1600" b="1" dirty="0" err="1">
                <a:latin typeface="+mj-ea"/>
                <a:ea typeface="+mj-ea"/>
              </a:rPr>
              <a:t>Pre-RAN#95e</a:t>
            </a:r>
            <a:r>
              <a:rPr lang="en-US" altLang="zh-CN" sz="1600" b="1" dirty="0">
                <a:latin typeface="+mj-ea"/>
                <a:ea typeface="+mj-ea"/>
              </a:rPr>
              <a:t> email discussion February 7-11, 2022)</a:t>
            </a:r>
            <a:endParaRPr lang="zh-CN" altLang="zh-CN" sz="1600" b="1" dirty="0">
              <a:latin typeface="+mj-ea"/>
              <a:ea typeface="+mj-ea"/>
            </a:endParaRPr>
          </a:p>
          <a:p>
            <a:r>
              <a:rPr lang="en-US" altLang="zh-CN" sz="1600" b="1" dirty="0">
                <a:latin typeface="+mj-ea"/>
                <a:ea typeface="+mj-ea"/>
              </a:rPr>
              <a:t>Agenda item:	</a:t>
            </a:r>
            <a:r>
              <a:rPr lang="en-US" altLang="zh-CN" sz="1600" b="1" dirty="0" err="1" smtClean="0">
                <a:latin typeface="+mj-ea"/>
                <a:ea typeface="+mj-ea"/>
              </a:rPr>
              <a:t>X.X.X</a:t>
            </a:r>
            <a:endParaRPr lang="en-US" sz="1600" b="1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0248181" y="274551"/>
            <a:ext cx="15069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latin typeface="+mj-ea"/>
                <a:ea typeface="+mj-ea"/>
              </a:rPr>
              <a:t> </a:t>
            </a:r>
            <a:r>
              <a:rPr lang="en-US" sz="1600" b="1" dirty="0" smtClean="0"/>
              <a:t>RP-220022</a:t>
            </a:r>
            <a:r>
              <a:rPr lang="en-US" sz="1600" b="1" dirty="0" smtClean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09601" y="1546168"/>
            <a:ext cx="11025447" cy="4496874"/>
          </a:xfrm>
        </p:spPr>
        <p:txBody>
          <a:bodyPr/>
          <a:lstStyle/>
          <a:p>
            <a:r>
              <a:rPr lang="en-US" altLang="zh-CN" sz="1600" dirty="0" smtClean="0"/>
              <a:t>During email discussion, following tentative areas/objectives identified and discussed</a:t>
            </a:r>
          </a:p>
          <a:p>
            <a:pPr lvl="1"/>
            <a:r>
              <a:rPr lang="en-GB" altLang="zh-CN" sz="1400" dirty="0" smtClean="0"/>
              <a:t>Objective #1: A</a:t>
            </a:r>
            <a:r>
              <a:rPr lang="en-US" altLang="zh-CN" sz="1400" dirty="0" err="1" smtClean="0"/>
              <a:t>dvanced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receiver to cancel inter-user interference for </a:t>
            </a:r>
            <a:r>
              <a:rPr lang="en-US" altLang="zh-CN" sz="1400" dirty="0" smtClean="0"/>
              <a:t>MU-</a:t>
            </a:r>
            <a:r>
              <a:rPr lang="en-US" altLang="zh-CN" sz="1400" dirty="0" err="1" smtClean="0"/>
              <a:t>MIMO</a:t>
            </a:r>
            <a:endParaRPr lang="zh-CN" altLang="zh-CN" sz="1400" dirty="0"/>
          </a:p>
          <a:p>
            <a:pPr lvl="1"/>
            <a:r>
              <a:rPr lang="zh-CN" altLang="zh-CN" sz="1400" dirty="0"/>
              <a:t>Objective #2: Soft-IC receiver under SU-IMO interference </a:t>
            </a:r>
          </a:p>
          <a:p>
            <a:pPr lvl="1"/>
            <a:r>
              <a:rPr lang="en-GB" altLang="zh-CN" sz="1400" dirty="0"/>
              <a:t>Objective #3: Enhanced DL receivers for multi-DCI multi-</a:t>
            </a:r>
            <a:r>
              <a:rPr lang="en-GB" altLang="zh-CN" sz="1400" dirty="0" err="1"/>
              <a:t>TRP</a:t>
            </a:r>
            <a:endParaRPr lang="zh-CN" altLang="zh-CN" sz="1400" dirty="0"/>
          </a:p>
          <a:p>
            <a:pPr lvl="1"/>
            <a:r>
              <a:rPr lang="en-GB" altLang="zh-CN" sz="1400" dirty="0"/>
              <a:t>Objective #4: Inter-cell CSI-RS/</a:t>
            </a:r>
            <a:r>
              <a:rPr lang="en-GB" altLang="zh-CN" sz="1400" dirty="0" err="1"/>
              <a:t>SSB</a:t>
            </a:r>
            <a:r>
              <a:rPr lang="en-GB" altLang="zh-CN" sz="1400" dirty="0"/>
              <a:t> interference mitigation (IM)</a:t>
            </a:r>
            <a:endParaRPr lang="zh-CN" altLang="zh-CN" sz="1400" dirty="0"/>
          </a:p>
          <a:p>
            <a:pPr lvl="1"/>
            <a:r>
              <a:rPr lang="en-GB" altLang="zh-CN" sz="1400" dirty="0"/>
              <a:t>Objective #5: E-</a:t>
            </a:r>
            <a:r>
              <a:rPr lang="en-GB" altLang="zh-CN" sz="1400" dirty="0" err="1"/>
              <a:t>MMSE</a:t>
            </a:r>
            <a:r>
              <a:rPr lang="en-GB" altLang="zh-CN" sz="1400" dirty="0"/>
              <a:t>-IRC under uneven interference</a:t>
            </a:r>
            <a:endParaRPr lang="zh-CN" altLang="zh-CN" sz="1400" dirty="0"/>
          </a:p>
          <a:p>
            <a:pPr lvl="1"/>
            <a:r>
              <a:rPr lang="en-GB" altLang="zh-CN" sz="1400" dirty="0"/>
              <a:t>Objective #6: BS advanced receiver (</a:t>
            </a:r>
            <a:r>
              <a:rPr lang="en-GB" altLang="zh-CN" sz="1400" dirty="0" err="1"/>
              <a:t>MMSE</a:t>
            </a:r>
            <a:r>
              <a:rPr lang="en-GB" altLang="zh-CN" sz="1400" dirty="0"/>
              <a:t>-IRC)</a:t>
            </a:r>
            <a:endParaRPr lang="zh-CN" altLang="zh-CN" sz="1400" dirty="0"/>
          </a:p>
          <a:p>
            <a:pPr lvl="1"/>
            <a:r>
              <a:rPr lang="en-GB" altLang="zh-CN" sz="1400" dirty="0"/>
              <a:t>Objective #7: ATP</a:t>
            </a:r>
            <a:endParaRPr lang="zh-CN" altLang="zh-CN" sz="1400" dirty="0"/>
          </a:p>
          <a:p>
            <a:pPr lvl="1"/>
            <a:r>
              <a:rPr lang="en-GB" altLang="zh-CN" sz="1400" dirty="0"/>
              <a:t>Objective #8: Extend </a:t>
            </a:r>
            <a:r>
              <a:rPr lang="en-GB" altLang="zh-CN" sz="1400" dirty="0" err="1"/>
              <a:t>MMSE</a:t>
            </a:r>
            <a:r>
              <a:rPr lang="en-GB" altLang="zh-CN" sz="1400" dirty="0"/>
              <a:t>-IRC receiver for inter-cell and intra-cell MU-</a:t>
            </a:r>
            <a:r>
              <a:rPr lang="en-GB" altLang="zh-CN" sz="1400" dirty="0" err="1"/>
              <a:t>MIMO</a:t>
            </a:r>
            <a:r>
              <a:rPr lang="en-GB" altLang="zh-CN" sz="1400" dirty="0"/>
              <a:t> to CA </a:t>
            </a:r>
            <a:r>
              <a:rPr lang="en-GB" altLang="zh-CN" sz="1400" dirty="0" smtClean="0"/>
              <a:t>case</a:t>
            </a:r>
          </a:p>
          <a:p>
            <a:pPr lvl="1"/>
            <a:r>
              <a:rPr lang="en-GB" altLang="zh-CN" sz="1400" dirty="0" smtClean="0"/>
              <a:t>Objective #9: </a:t>
            </a:r>
            <a:r>
              <a:rPr lang="en-GB" altLang="zh-CN" sz="1400" dirty="0"/>
              <a:t>CRS-IC receiver for NR </a:t>
            </a:r>
            <a:r>
              <a:rPr lang="en-GB" altLang="zh-CN" sz="1400" dirty="0" err="1"/>
              <a:t>PDSCH</a:t>
            </a:r>
            <a:r>
              <a:rPr lang="en-GB" altLang="zh-CN" sz="1400" dirty="0"/>
              <a:t> in scenarios with overlapping spectrum for LTE and NR</a:t>
            </a:r>
            <a:endParaRPr lang="zh-CN" altLang="zh-CN" sz="1400" dirty="0"/>
          </a:p>
          <a:p>
            <a:pPr marL="457200" lvl="1" indent="0">
              <a:buNone/>
            </a:pP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2535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600" b="1" dirty="0"/>
              <a:t>Proposal </a:t>
            </a:r>
            <a:r>
              <a:rPr lang="en-US" altLang="zh-CN" sz="1600" b="1" dirty="0" smtClean="0"/>
              <a:t>1 (agreeable) : </a:t>
            </a:r>
            <a:r>
              <a:rPr lang="en-US" altLang="zh-CN" sz="1600" b="1" dirty="0"/>
              <a:t>the general aspects on potential </a:t>
            </a:r>
            <a:r>
              <a:rPr lang="en-US" altLang="zh-CN" sz="1600" b="1" dirty="0" err="1"/>
              <a:t>Rel</a:t>
            </a:r>
            <a:r>
              <a:rPr lang="en-US" altLang="zh-CN" sz="1600" b="1" dirty="0"/>
              <a:t>-18 </a:t>
            </a:r>
            <a:r>
              <a:rPr lang="en-US" altLang="zh-CN" sz="1600" b="1" dirty="0" err="1"/>
              <a:t>RAN4</a:t>
            </a:r>
            <a:r>
              <a:rPr lang="en-US" altLang="zh-CN" sz="1600" b="1" dirty="0"/>
              <a:t> demodulation enhancement topic:</a:t>
            </a:r>
            <a:endParaRPr lang="zh-CN" altLang="zh-CN" sz="1600" dirty="0"/>
          </a:p>
          <a:p>
            <a:pPr lvl="1"/>
            <a:r>
              <a:rPr lang="en-US" altLang="zh-CN" sz="1400" dirty="0"/>
              <a:t>WI vs SI: WI (study phase can be included for some of objectives if needed)</a:t>
            </a:r>
            <a:endParaRPr lang="zh-CN" altLang="zh-CN" sz="1400" dirty="0"/>
          </a:p>
          <a:p>
            <a:pPr lvl="1"/>
            <a:r>
              <a:rPr lang="en-US" altLang="zh-CN" sz="1400" dirty="0" err="1"/>
              <a:t>WG</a:t>
            </a:r>
            <a:r>
              <a:rPr lang="en-US" altLang="zh-CN" sz="1400" dirty="0"/>
              <a:t> leadership: </a:t>
            </a:r>
            <a:r>
              <a:rPr lang="en-US" altLang="zh-CN" sz="1400" dirty="0" err="1"/>
              <a:t>RAN4</a:t>
            </a:r>
            <a:r>
              <a:rPr lang="en-US" altLang="zh-CN" sz="1400" dirty="0"/>
              <a:t>, [potential secondary </a:t>
            </a:r>
            <a:r>
              <a:rPr lang="en-US" altLang="zh-CN" sz="1400" dirty="0" err="1"/>
              <a:t>WG</a:t>
            </a:r>
            <a:r>
              <a:rPr lang="en-US" altLang="zh-CN" sz="1400" dirty="0"/>
              <a:t>: </a:t>
            </a:r>
            <a:r>
              <a:rPr lang="en-US" altLang="zh-CN" sz="1400" dirty="0" err="1"/>
              <a:t>RAN2</a:t>
            </a:r>
            <a:r>
              <a:rPr lang="en-US" altLang="zh-CN" sz="1400" dirty="0"/>
              <a:t> and/or </a:t>
            </a:r>
            <a:r>
              <a:rPr lang="en-US" altLang="zh-CN" sz="1400" dirty="0" err="1"/>
              <a:t>RAN1</a:t>
            </a:r>
            <a:r>
              <a:rPr lang="en-US" altLang="zh-CN" sz="1400" dirty="0"/>
              <a:t>]</a:t>
            </a:r>
            <a:endParaRPr lang="zh-CN" altLang="zh-CN" sz="1400" dirty="0"/>
          </a:p>
          <a:p>
            <a:r>
              <a:rPr lang="en-US" altLang="zh-CN" sz="1600" b="1" dirty="0"/>
              <a:t>Modified proposal </a:t>
            </a:r>
            <a:r>
              <a:rPr lang="en-US" altLang="zh-CN" sz="1600" b="1" dirty="0" smtClean="0"/>
              <a:t>2 (agreeable): It’s </a:t>
            </a:r>
            <a:r>
              <a:rPr lang="en-US" altLang="zh-CN" sz="1600" b="1" dirty="0"/>
              <a:t>proposed to drop following tentative work areas/objectives in </a:t>
            </a:r>
            <a:r>
              <a:rPr lang="en-US" altLang="zh-CN" sz="1600" b="1" dirty="0" err="1"/>
              <a:t>Rel</a:t>
            </a:r>
            <a:r>
              <a:rPr lang="en-US" altLang="zh-CN" sz="1600" b="1" dirty="0"/>
              <a:t>-18</a:t>
            </a:r>
            <a:endParaRPr lang="zh-CN" altLang="zh-CN" sz="1600" dirty="0"/>
          </a:p>
          <a:p>
            <a:pPr lvl="1"/>
            <a:r>
              <a:rPr lang="en-GB" altLang="zh-CN" sz="1000" dirty="0"/>
              <a:t>Objective #3: Enhanced DL receivers for multi-DCI multi-</a:t>
            </a:r>
            <a:r>
              <a:rPr lang="en-GB" altLang="zh-CN" sz="1000" dirty="0" err="1"/>
              <a:t>TRP</a:t>
            </a:r>
            <a:endParaRPr lang="zh-CN" altLang="zh-CN" sz="1000" dirty="0"/>
          </a:p>
          <a:p>
            <a:pPr lvl="1"/>
            <a:r>
              <a:rPr lang="en-GB" altLang="zh-CN" sz="1000" dirty="0"/>
              <a:t>Objective #4: Inter-cell CSI-RS/</a:t>
            </a:r>
            <a:r>
              <a:rPr lang="en-GB" altLang="zh-CN" sz="1000" dirty="0" err="1"/>
              <a:t>SSB</a:t>
            </a:r>
            <a:r>
              <a:rPr lang="en-GB" altLang="zh-CN" sz="1000" dirty="0"/>
              <a:t> interference mitigation (IM)</a:t>
            </a:r>
            <a:endParaRPr lang="zh-CN" altLang="zh-CN" sz="1000" dirty="0"/>
          </a:p>
          <a:p>
            <a:pPr lvl="1"/>
            <a:r>
              <a:rPr lang="en-GB" altLang="zh-CN" sz="1000" dirty="0"/>
              <a:t>Objective #5: E-</a:t>
            </a:r>
            <a:r>
              <a:rPr lang="en-GB" altLang="zh-CN" sz="1000" dirty="0" err="1"/>
              <a:t>MMSE</a:t>
            </a:r>
            <a:r>
              <a:rPr lang="en-GB" altLang="zh-CN" sz="1000" dirty="0"/>
              <a:t>-IRC under uneven interference</a:t>
            </a:r>
            <a:endParaRPr lang="zh-CN" altLang="zh-CN" sz="1000" dirty="0"/>
          </a:p>
          <a:p>
            <a:pPr lvl="1"/>
            <a:r>
              <a:rPr lang="en-GB" altLang="zh-CN" sz="1000" dirty="0"/>
              <a:t>Objective #8: Extend </a:t>
            </a:r>
            <a:r>
              <a:rPr lang="en-GB" altLang="zh-CN" sz="1000" dirty="0" err="1"/>
              <a:t>MMSE</a:t>
            </a:r>
            <a:r>
              <a:rPr lang="en-GB" altLang="zh-CN" sz="1000" dirty="0"/>
              <a:t>-IRC receiver for inter-cell and intra-cell MU-</a:t>
            </a:r>
            <a:r>
              <a:rPr lang="en-GB" altLang="zh-CN" sz="1000" dirty="0" err="1"/>
              <a:t>MIMO</a:t>
            </a:r>
            <a:r>
              <a:rPr lang="en-GB" altLang="zh-CN" sz="1000" dirty="0"/>
              <a:t> to CA case</a:t>
            </a:r>
            <a:endParaRPr lang="zh-CN" altLang="zh-CN" sz="10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General part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294519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09600" y="1612669"/>
            <a:ext cx="10972799" cy="4513500"/>
          </a:xfrm>
        </p:spPr>
        <p:txBody>
          <a:bodyPr/>
          <a:lstStyle/>
          <a:p>
            <a:r>
              <a:rPr lang="en-US" altLang="zh-CN" sz="1600" b="1" dirty="0" smtClean="0"/>
              <a:t>Detailed Objective:</a:t>
            </a:r>
            <a:endParaRPr lang="en-US" altLang="zh-CN" sz="1600" dirty="0" smtClean="0"/>
          </a:p>
          <a:p>
            <a:pPr lvl="1"/>
            <a:r>
              <a:rPr lang="en-US" altLang="zh-CN" sz="1400" dirty="0" smtClean="0"/>
              <a:t>Evaluate </a:t>
            </a:r>
            <a:r>
              <a:rPr lang="en-US" altLang="zh-CN" sz="1400" dirty="0"/>
              <a:t>and specify advanced receiver to cancel inter-user interference for </a:t>
            </a:r>
            <a:r>
              <a:rPr lang="en-US" altLang="zh-CN" sz="1400" dirty="0" smtClean="0"/>
              <a:t>MU-</a:t>
            </a:r>
            <a:r>
              <a:rPr lang="en-US" altLang="zh-CN" sz="1400" dirty="0" err="1" smtClean="0"/>
              <a:t>MIMO</a:t>
            </a:r>
            <a:r>
              <a:rPr lang="en-US" altLang="zh-CN" sz="1400" dirty="0" smtClean="0"/>
              <a:t> </a:t>
            </a:r>
          </a:p>
          <a:p>
            <a:pPr lvl="2"/>
            <a:r>
              <a:rPr lang="en-GB" altLang="zh-CN" sz="1400" dirty="0" smtClean="0"/>
              <a:t>Phase </a:t>
            </a:r>
            <a:r>
              <a:rPr lang="en-GB" altLang="zh-CN" sz="1400" dirty="0"/>
              <a:t>I: Study the performance gain, reference receiver assumption, testability, required signalling overhead, as well as impact on other </a:t>
            </a:r>
            <a:r>
              <a:rPr lang="en-GB" altLang="zh-CN" sz="1400" dirty="0" err="1"/>
              <a:t>WGs</a:t>
            </a:r>
            <a:r>
              <a:rPr lang="en-GB" altLang="zh-CN" sz="1400" dirty="0"/>
              <a:t> </a:t>
            </a:r>
            <a:endParaRPr lang="zh-CN" altLang="zh-CN" sz="1400" dirty="0"/>
          </a:p>
          <a:p>
            <a:pPr lvl="3"/>
            <a:r>
              <a:rPr lang="en-GB" altLang="zh-CN" sz="1400" dirty="0" smtClean="0"/>
              <a:t>Further </a:t>
            </a:r>
            <a:r>
              <a:rPr lang="en-GB" altLang="zh-CN" sz="1400" dirty="0"/>
              <a:t>discuss reference receiver assumption with below candidates</a:t>
            </a:r>
            <a:endParaRPr lang="zh-CN" altLang="zh-CN" sz="1400" dirty="0"/>
          </a:p>
          <a:p>
            <a:pPr lvl="4"/>
            <a:r>
              <a:rPr lang="en-GB" altLang="zh-CN" sz="1400" dirty="0"/>
              <a:t>E-</a:t>
            </a:r>
            <a:r>
              <a:rPr lang="en-GB" altLang="zh-CN" sz="1400" dirty="0" err="1"/>
              <a:t>MMSE</a:t>
            </a:r>
            <a:r>
              <a:rPr lang="en-GB" altLang="zh-CN" sz="1400" dirty="0"/>
              <a:t>-IRC</a:t>
            </a:r>
            <a:endParaRPr lang="zh-CN" altLang="zh-CN" sz="1400" dirty="0"/>
          </a:p>
          <a:p>
            <a:pPr lvl="4"/>
            <a:r>
              <a:rPr lang="en-GB" altLang="zh-CN" sz="1400" dirty="0"/>
              <a:t>R-ML</a:t>
            </a:r>
            <a:endParaRPr lang="zh-CN" altLang="zh-CN" sz="1400" dirty="0"/>
          </a:p>
          <a:p>
            <a:pPr lvl="3"/>
            <a:r>
              <a:rPr lang="en-GB" altLang="zh-CN" sz="1400" dirty="0"/>
              <a:t>Target scenario: Focus on slot based transmission </a:t>
            </a:r>
            <a:endParaRPr lang="zh-CN" altLang="zh-CN" sz="1400" dirty="0"/>
          </a:p>
          <a:p>
            <a:pPr lvl="2"/>
            <a:r>
              <a:rPr lang="en-GB" altLang="zh-CN" sz="1400" dirty="0"/>
              <a:t>Phase II (if any pending on the conclusion for phase I): </a:t>
            </a:r>
            <a:endParaRPr lang="zh-CN" altLang="zh-CN" sz="1400" dirty="0"/>
          </a:p>
          <a:p>
            <a:pPr lvl="3"/>
            <a:r>
              <a:rPr lang="en-GB" altLang="zh-CN" sz="1400" dirty="0"/>
              <a:t>Specify </a:t>
            </a:r>
            <a:r>
              <a:rPr lang="en-GB" altLang="zh-CN" sz="1400" dirty="0" err="1"/>
              <a:t>PDSCH</a:t>
            </a:r>
            <a:r>
              <a:rPr lang="en-GB" altLang="zh-CN" sz="1400" dirty="0"/>
              <a:t> demodulation requirements under MU-</a:t>
            </a:r>
            <a:r>
              <a:rPr lang="en-GB" altLang="zh-CN" sz="1400" dirty="0" err="1"/>
              <a:t>MIMO</a:t>
            </a:r>
            <a:r>
              <a:rPr lang="en-GB" altLang="zh-CN" sz="1400" dirty="0"/>
              <a:t> scenario with advanced </a:t>
            </a:r>
            <a:r>
              <a:rPr lang="en-GB" altLang="zh-CN" sz="1400" dirty="0" smtClean="0"/>
              <a:t>receiver</a:t>
            </a:r>
          </a:p>
          <a:p>
            <a:pPr lvl="4"/>
            <a:r>
              <a:rPr lang="en-US" altLang="zh-CN" sz="1400" dirty="0"/>
              <a:t>Note: Performance requirements shall be specified under single reference receiver </a:t>
            </a:r>
            <a:r>
              <a:rPr lang="en-US" altLang="zh-CN" sz="1400" dirty="0" smtClean="0"/>
              <a:t>assumption</a:t>
            </a:r>
            <a:endParaRPr lang="en-GB" altLang="zh-CN" sz="1400" dirty="0" smtClean="0"/>
          </a:p>
          <a:p>
            <a:pPr marL="0" lvl="0" indent="0">
              <a:buNone/>
            </a:pPr>
            <a:endParaRPr lang="en-GB" altLang="zh-CN" sz="1400" dirty="0" smtClean="0"/>
          </a:p>
          <a:p>
            <a:pPr marL="0" lvl="0" indent="0">
              <a:buNone/>
            </a:pPr>
            <a:r>
              <a:rPr lang="en-GB" altLang="zh-CN" sz="1400" dirty="0" smtClean="0"/>
              <a:t>Note</a:t>
            </a:r>
            <a:r>
              <a:rPr lang="en-GB" altLang="zh-CN" sz="1400" dirty="0"/>
              <a:t>: The study on this objective assumes that the network scheduler has full flexibility to pair co-channel </a:t>
            </a:r>
            <a:r>
              <a:rPr lang="en-GB" altLang="zh-CN" sz="1400" dirty="0" err="1"/>
              <a:t>UEs</a:t>
            </a:r>
            <a:r>
              <a:rPr lang="en-GB" altLang="zh-CN" sz="1400" dirty="0"/>
              <a:t>. (this note no need to be included into </a:t>
            </a:r>
            <a:r>
              <a:rPr lang="en-GB" altLang="zh-CN" sz="1400" dirty="0" err="1"/>
              <a:t>WID</a:t>
            </a:r>
            <a:r>
              <a:rPr lang="en-GB" altLang="zh-CN" sz="1400" dirty="0"/>
              <a:t> objective</a:t>
            </a:r>
            <a:r>
              <a:rPr lang="en-GB" altLang="zh-CN" sz="1400" dirty="0" smtClean="0"/>
              <a:t>)</a:t>
            </a:r>
            <a:endParaRPr lang="zh-CN" altLang="zh-CN" sz="2200" dirty="0"/>
          </a:p>
          <a:p>
            <a:pPr lvl="0"/>
            <a:r>
              <a:rPr lang="en-GB" altLang="zh-CN" sz="1600" b="1" dirty="0"/>
              <a:t>Status: </a:t>
            </a:r>
            <a:r>
              <a:rPr lang="en-GB" altLang="zh-CN" sz="1600" b="1" dirty="0" smtClean="0"/>
              <a:t>Stable enough, this objective can be included into WI</a:t>
            </a:r>
            <a:endParaRPr lang="en-GB" altLang="zh-CN" sz="1600" b="1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GB" altLang="zh-CN" sz="2400" dirty="0">
                <a:latin typeface="+mj-ea"/>
                <a:ea typeface="+mj-ea"/>
                <a:cs typeface="+mj-cs"/>
              </a:rPr>
              <a:t>Objective #1: A</a:t>
            </a:r>
            <a:r>
              <a:rPr lang="en-US" altLang="zh-CN" sz="2400" dirty="0" err="1">
                <a:latin typeface="+mj-ea"/>
                <a:ea typeface="+mj-ea"/>
                <a:cs typeface="+mj-cs"/>
              </a:rPr>
              <a:t>dvanced</a:t>
            </a:r>
            <a:r>
              <a:rPr lang="en-US" altLang="zh-CN" sz="2400" dirty="0">
                <a:latin typeface="+mj-ea"/>
                <a:ea typeface="+mj-ea"/>
                <a:cs typeface="+mj-cs"/>
              </a:rPr>
              <a:t> receiver to cancel inter-user interference for MU-</a:t>
            </a:r>
            <a:r>
              <a:rPr lang="en-US" altLang="zh-CN" sz="2400" dirty="0" err="1">
                <a:latin typeface="+mj-ea"/>
                <a:ea typeface="+mj-ea"/>
                <a:cs typeface="+mj-cs"/>
              </a:rPr>
              <a:t>MIMO</a:t>
            </a:r>
            <a:endParaRPr lang="zh-CN" altLang="zh-CN" sz="2400" dirty="0">
              <a:latin typeface="+mj-ea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31549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600" b="1" dirty="0" smtClean="0"/>
              <a:t>Detailed objective:</a:t>
            </a:r>
            <a:endParaRPr lang="zh-CN" altLang="zh-CN" sz="1600" dirty="0"/>
          </a:p>
          <a:p>
            <a:pPr lvl="1"/>
            <a:r>
              <a:rPr lang="en-GB" altLang="zh-CN" sz="1400" dirty="0"/>
              <a:t>Evaluate and if identified specify </a:t>
            </a:r>
            <a:r>
              <a:rPr lang="en-US" altLang="zh-CN" sz="1400" dirty="0"/>
              <a:t>Soft-IC receiver to cancel inter-layer interference for SU-</a:t>
            </a:r>
            <a:r>
              <a:rPr lang="en-US" altLang="zh-CN" sz="1400" dirty="0" err="1"/>
              <a:t>MIMO</a:t>
            </a:r>
            <a:r>
              <a:rPr lang="en-US" altLang="zh-CN" sz="1400" dirty="0"/>
              <a:t> </a:t>
            </a:r>
            <a:endParaRPr lang="en-US" altLang="zh-CN" sz="1400" dirty="0" smtClean="0"/>
          </a:p>
          <a:p>
            <a:pPr lvl="2"/>
            <a:r>
              <a:rPr lang="en-GB" altLang="zh-CN" sz="1400" dirty="0" smtClean="0"/>
              <a:t>Phase </a:t>
            </a:r>
            <a:r>
              <a:rPr lang="en-GB" altLang="zh-CN" sz="1400" dirty="0"/>
              <a:t>I: </a:t>
            </a:r>
            <a:endParaRPr lang="zh-CN" altLang="zh-CN" sz="1400" dirty="0"/>
          </a:p>
          <a:p>
            <a:pPr lvl="3"/>
            <a:r>
              <a:rPr lang="en-GB" altLang="zh-CN" sz="1400" dirty="0"/>
              <a:t>Study the performance gain compared to R-ML receiver considering </a:t>
            </a:r>
            <a:r>
              <a:rPr lang="en-US" altLang="zh-CN" sz="1400" dirty="0" smtClean="0"/>
              <a:t>practical </a:t>
            </a:r>
            <a:r>
              <a:rPr lang="en-GB" altLang="zh-CN" sz="1400" dirty="0" smtClean="0"/>
              <a:t>imbalanced </a:t>
            </a:r>
            <a:r>
              <a:rPr lang="en-GB" altLang="zh-CN" sz="1400" dirty="0" err="1"/>
              <a:t>SINR</a:t>
            </a:r>
            <a:r>
              <a:rPr lang="en-GB" altLang="zh-CN" sz="1400" dirty="0"/>
              <a:t> </a:t>
            </a:r>
            <a:r>
              <a:rPr lang="en-US" altLang="zh-CN" sz="1400" dirty="0" smtClean="0"/>
              <a:t>among</a:t>
            </a:r>
            <a:r>
              <a:rPr lang="en-GB" altLang="zh-CN" sz="1400" dirty="0" smtClean="0"/>
              <a:t> </a:t>
            </a:r>
            <a:r>
              <a:rPr lang="en-GB" altLang="zh-CN" sz="1400" dirty="0"/>
              <a:t>layers, </a:t>
            </a:r>
            <a:r>
              <a:rPr lang="en-GB" altLang="zh-CN" sz="1400" dirty="0" err="1"/>
              <a:t>UE</a:t>
            </a:r>
            <a:r>
              <a:rPr lang="en-GB" altLang="zh-CN" sz="1400" dirty="0"/>
              <a:t> complexity impact, reference receiver assumption, potential impact on processing timelines, as well as impact on other </a:t>
            </a:r>
            <a:r>
              <a:rPr lang="en-GB" altLang="zh-CN" sz="1400" dirty="0" err="1"/>
              <a:t>WGs</a:t>
            </a:r>
            <a:endParaRPr lang="zh-CN" altLang="zh-CN" sz="1400" dirty="0"/>
          </a:p>
          <a:p>
            <a:pPr lvl="4"/>
            <a:r>
              <a:rPr lang="en-GB" altLang="zh-CN" sz="1400" dirty="0"/>
              <a:t>  Note: </a:t>
            </a:r>
            <a:r>
              <a:rPr lang="en-GB" altLang="zh-CN" sz="1400" dirty="0" err="1" smtClean="0"/>
              <a:t>RAN1</a:t>
            </a:r>
            <a:r>
              <a:rPr lang="en-GB" altLang="zh-CN" sz="1400" dirty="0" smtClean="0"/>
              <a:t> </a:t>
            </a:r>
            <a:r>
              <a:rPr lang="en-GB" altLang="zh-CN" sz="1400" dirty="0"/>
              <a:t>involvement can be triggered via </a:t>
            </a:r>
            <a:r>
              <a:rPr lang="en-GB" altLang="zh-CN" sz="1400" dirty="0" err="1"/>
              <a:t>RAN4</a:t>
            </a:r>
            <a:r>
              <a:rPr lang="en-GB" altLang="zh-CN" sz="1400" dirty="0"/>
              <a:t> LS if needed </a:t>
            </a:r>
            <a:endParaRPr lang="zh-CN" altLang="zh-CN" sz="1400" dirty="0"/>
          </a:p>
          <a:p>
            <a:pPr lvl="3"/>
            <a:r>
              <a:rPr lang="es-ES" altLang="zh-CN" sz="1400" dirty="0" smtClean="0"/>
              <a:t>Focus </a:t>
            </a:r>
            <a:r>
              <a:rPr lang="es-ES" altLang="zh-CN" sz="1400" dirty="0"/>
              <a:t>on slot-based and up to 4 layers transmission </a:t>
            </a:r>
            <a:endParaRPr lang="zh-CN" altLang="zh-CN" sz="1400" dirty="0"/>
          </a:p>
          <a:p>
            <a:pPr lvl="2"/>
            <a:r>
              <a:rPr lang="en-GB" altLang="zh-CN" sz="1400" dirty="0"/>
              <a:t>Phase II (if any pending on the conclusion for phase I): </a:t>
            </a:r>
            <a:endParaRPr lang="zh-CN" altLang="zh-CN" sz="1400" dirty="0"/>
          </a:p>
          <a:p>
            <a:pPr lvl="3"/>
            <a:r>
              <a:rPr lang="en-GB" altLang="zh-CN" sz="1400" dirty="0"/>
              <a:t>Specify </a:t>
            </a:r>
            <a:r>
              <a:rPr lang="en-GB" altLang="zh-CN" sz="1400" dirty="0" err="1"/>
              <a:t>PDSCH</a:t>
            </a:r>
            <a:r>
              <a:rPr lang="en-GB" altLang="zh-CN" sz="1400" dirty="0"/>
              <a:t> demodulation with Soft-IC receiver under SU-</a:t>
            </a:r>
            <a:r>
              <a:rPr lang="en-GB" altLang="zh-CN" sz="1400" dirty="0" err="1"/>
              <a:t>MIMO</a:t>
            </a:r>
            <a:r>
              <a:rPr lang="en-GB" altLang="zh-CN" sz="1400" dirty="0"/>
              <a:t> scenario</a:t>
            </a:r>
            <a:endParaRPr lang="zh-CN" altLang="zh-CN" sz="1400" dirty="0"/>
          </a:p>
          <a:p>
            <a:r>
              <a:rPr lang="en-US" altLang="zh-CN" sz="1600" b="1" dirty="0" smtClean="0"/>
              <a:t>Status: Objective clear enough, </a:t>
            </a:r>
            <a:r>
              <a:rPr lang="en-US" altLang="zh-CN" sz="1600" b="1" dirty="0" err="1"/>
              <a:t>FFS</a:t>
            </a:r>
            <a:r>
              <a:rPr lang="en-US" altLang="zh-CN" sz="1600" b="1" dirty="0"/>
              <a:t> whether need to be included into </a:t>
            </a:r>
            <a:r>
              <a:rPr lang="en-US" altLang="zh-CN" sz="1600" b="1" dirty="0" err="1"/>
              <a:t>Rel</a:t>
            </a:r>
            <a:r>
              <a:rPr lang="en-US" altLang="zh-CN" sz="1600" b="1" dirty="0"/>
              <a:t>-18 WI with majority </a:t>
            </a:r>
            <a:r>
              <a:rPr lang="en-US" altLang="zh-CN" sz="1600" b="1" dirty="0" smtClean="0"/>
              <a:t>supports</a:t>
            </a:r>
            <a:endParaRPr lang="en-US" altLang="zh-CN" sz="1600" dirty="0"/>
          </a:p>
          <a:p>
            <a:r>
              <a:rPr lang="en-US" altLang="zh-CN" sz="1600" b="1" dirty="0" smtClean="0"/>
              <a:t>Moderator suggests to include this objective into </a:t>
            </a:r>
            <a:r>
              <a:rPr lang="en-US" altLang="zh-CN" sz="1600" b="1" dirty="0" err="1" smtClean="0"/>
              <a:t>Rel</a:t>
            </a:r>
            <a:r>
              <a:rPr lang="en-US" altLang="zh-CN" sz="1600" b="1" dirty="0" smtClean="0"/>
              <a:t>-18 WI with study phase.</a:t>
            </a:r>
            <a:endParaRPr lang="zh-CN" altLang="en-US" sz="1600" b="1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09601" y="274638"/>
            <a:ext cx="9274232" cy="1143000"/>
          </a:xfrm>
        </p:spPr>
        <p:txBody>
          <a:bodyPr/>
          <a:lstStyle/>
          <a:p>
            <a:r>
              <a:rPr lang="en-US" altLang="zh-CN" sz="2400" dirty="0"/>
              <a:t>Objective #2 :</a:t>
            </a:r>
            <a:r>
              <a:rPr lang="zh-CN" altLang="zh-CN" sz="2400" dirty="0"/>
              <a:t> Soft-IC receiver under SU-MIMO interference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46840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1400" b="1" dirty="0" smtClean="0"/>
              <a:t>Detailed objectives</a:t>
            </a:r>
            <a:r>
              <a:rPr lang="en-US" altLang="zh-CN" sz="1400" b="1" dirty="0" smtClean="0"/>
              <a:t>:</a:t>
            </a:r>
          </a:p>
          <a:p>
            <a:pPr lvl="1"/>
            <a:r>
              <a:rPr lang="en-GB" altLang="zh-CN" sz="1400" dirty="0" smtClean="0"/>
              <a:t>Specify </a:t>
            </a:r>
            <a:r>
              <a:rPr lang="en-GB" altLang="zh-CN" sz="1400" dirty="0"/>
              <a:t>advanced receiver for suppressing inter-cell interference (</a:t>
            </a:r>
            <a:r>
              <a:rPr lang="en-GB" altLang="zh-CN" sz="1400" dirty="0" err="1"/>
              <a:t>FR1</a:t>
            </a:r>
            <a:r>
              <a:rPr lang="en-GB" altLang="zh-CN" sz="1400" dirty="0"/>
              <a:t> only)</a:t>
            </a:r>
            <a:endParaRPr lang="zh-CN" altLang="zh-CN" sz="1400" dirty="0"/>
          </a:p>
          <a:p>
            <a:pPr lvl="2"/>
            <a:r>
              <a:rPr lang="en-GB" altLang="zh-CN" sz="1400" dirty="0"/>
              <a:t>Define </a:t>
            </a:r>
            <a:r>
              <a:rPr lang="en-GB" altLang="zh-CN" sz="1400" dirty="0" err="1"/>
              <a:t>PUSCH</a:t>
            </a:r>
            <a:r>
              <a:rPr lang="en-GB" altLang="zh-CN" sz="1400" dirty="0"/>
              <a:t> demodulation requirements</a:t>
            </a:r>
            <a:endParaRPr lang="zh-CN" altLang="zh-CN" sz="1400" dirty="0"/>
          </a:p>
          <a:p>
            <a:pPr lvl="2"/>
            <a:r>
              <a:rPr lang="en-GB" altLang="zh-CN" sz="1400" dirty="0"/>
              <a:t>Reference</a:t>
            </a:r>
            <a:r>
              <a:rPr lang="es-ES" altLang="zh-CN" sz="1400" dirty="0"/>
              <a:t> receiver: </a:t>
            </a:r>
            <a:r>
              <a:rPr lang="en-GB" altLang="zh-CN" sz="1400" dirty="0" err="1"/>
              <a:t>MMSE</a:t>
            </a:r>
            <a:r>
              <a:rPr lang="en-GB" altLang="zh-CN" sz="1400" dirty="0"/>
              <a:t>-IRC with </a:t>
            </a:r>
            <a:r>
              <a:rPr lang="en-GB" altLang="zh-CN" sz="1400" dirty="0" err="1"/>
              <a:t>DMRS</a:t>
            </a:r>
            <a:r>
              <a:rPr lang="en-GB" altLang="zh-CN" sz="1400" dirty="0"/>
              <a:t> based interference covariance estimation</a:t>
            </a:r>
            <a:endParaRPr lang="zh-CN" altLang="zh-CN" sz="1400" dirty="0"/>
          </a:p>
          <a:p>
            <a:pPr lvl="3"/>
            <a:r>
              <a:rPr lang="en-GB" altLang="zh-CN" sz="1400" dirty="0"/>
              <a:t>Note: use the </a:t>
            </a:r>
            <a:r>
              <a:rPr lang="en-GB" altLang="zh-CN" sz="1400" dirty="0" err="1"/>
              <a:t>DMRS</a:t>
            </a:r>
            <a:r>
              <a:rPr lang="en-GB" altLang="zh-CN" sz="1400" dirty="0"/>
              <a:t> for </a:t>
            </a:r>
            <a:r>
              <a:rPr lang="en-GB" altLang="zh-CN" sz="1400" dirty="0" smtClean="0"/>
              <a:t>served </a:t>
            </a:r>
            <a:r>
              <a:rPr lang="en-GB" altLang="zh-CN" sz="1400" dirty="0" err="1"/>
              <a:t>UE’s</a:t>
            </a:r>
            <a:r>
              <a:rPr lang="en-GB" altLang="zh-CN" sz="1400" dirty="0"/>
              <a:t> </a:t>
            </a:r>
            <a:r>
              <a:rPr lang="en-GB" altLang="zh-CN" sz="1400" dirty="0" err="1"/>
              <a:t>PUSCH</a:t>
            </a:r>
            <a:r>
              <a:rPr lang="en-GB" altLang="zh-CN" sz="1400" dirty="0"/>
              <a:t>.</a:t>
            </a:r>
            <a:endParaRPr lang="zh-CN" altLang="zh-CN" sz="1400" dirty="0"/>
          </a:p>
          <a:p>
            <a:pPr lvl="2"/>
            <a:r>
              <a:rPr lang="es-ES" altLang="zh-CN" sz="1400" dirty="0"/>
              <a:t>Reuse LTE interference profiles as starting point</a:t>
            </a:r>
            <a:endParaRPr lang="zh-CN" altLang="zh-CN" sz="1400" dirty="0"/>
          </a:p>
          <a:p>
            <a:pPr lvl="2"/>
            <a:r>
              <a:rPr lang="es-ES" altLang="zh-CN" sz="1400" dirty="0"/>
              <a:t>Focus on slot-based transmission </a:t>
            </a:r>
            <a:r>
              <a:rPr lang="en-GB" altLang="zh-CN" sz="1400" dirty="0"/>
              <a:t>and aligned </a:t>
            </a:r>
            <a:r>
              <a:rPr lang="en-GB" altLang="zh-CN" sz="1400" dirty="0" err="1"/>
              <a:t>SCS</a:t>
            </a:r>
            <a:r>
              <a:rPr lang="en-GB" altLang="zh-CN" sz="1400" dirty="0"/>
              <a:t> among cells</a:t>
            </a:r>
            <a:endParaRPr lang="zh-CN" altLang="zh-CN" sz="1400" dirty="0"/>
          </a:p>
          <a:p>
            <a:r>
              <a:rPr lang="en-US" altLang="zh-CN" sz="1600" b="1" dirty="0"/>
              <a:t>Status</a:t>
            </a:r>
            <a:r>
              <a:rPr lang="en-US" altLang="zh-CN" sz="1600" b="1" dirty="0" smtClean="0"/>
              <a:t>: Objective clear enough, controversial whether need to be included into </a:t>
            </a:r>
            <a:r>
              <a:rPr lang="en-US" altLang="zh-CN" sz="1600" b="1" dirty="0" err="1" smtClean="0"/>
              <a:t>Rel</a:t>
            </a:r>
            <a:r>
              <a:rPr lang="en-US" altLang="zh-CN" sz="1600" b="1" dirty="0" smtClean="0"/>
              <a:t>-18 WI</a:t>
            </a:r>
          </a:p>
          <a:p>
            <a:r>
              <a:rPr lang="en-US" altLang="zh-CN" sz="1600" b="1" dirty="0" smtClean="0"/>
              <a:t>Moderator suggests to include this objective into </a:t>
            </a:r>
            <a:r>
              <a:rPr lang="en-US" altLang="zh-CN" sz="1600" b="1" dirty="0" err="1" smtClean="0"/>
              <a:t>Rel</a:t>
            </a:r>
            <a:r>
              <a:rPr lang="en-US" altLang="zh-CN" sz="1600" b="1" dirty="0" smtClean="0"/>
              <a:t>-18 WI if </a:t>
            </a:r>
            <a:r>
              <a:rPr lang="en-US" altLang="zh-CN" sz="1600" b="1" dirty="0" err="1" smtClean="0"/>
              <a:t>RAN4</a:t>
            </a:r>
            <a:r>
              <a:rPr lang="en-US" altLang="zh-CN" sz="1600" b="1" dirty="0" smtClean="0"/>
              <a:t> workload manageable </a:t>
            </a:r>
            <a:endParaRPr lang="zh-CN" altLang="en-US" sz="1600" b="1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/>
              <a:t>Objective </a:t>
            </a:r>
            <a:r>
              <a:rPr lang="en-US" altLang="zh-CN" sz="2400" dirty="0" smtClean="0"/>
              <a:t>#6 </a:t>
            </a:r>
            <a:r>
              <a:rPr lang="en-US" altLang="zh-CN" sz="2400" dirty="0"/>
              <a:t>: BS advanced receiver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268489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600" b="1" dirty="0" smtClean="0"/>
              <a:t>Detailed Objectives:</a:t>
            </a:r>
          </a:p>
          <a:p>
            <a:pPr lvl="1"/>
            <a:r>
              <a:rPr lang="en-US" altLang="zh-CN" sz="1400" dirty="0"/>
              <a:t>Specify absolute physical layer throughput requirements with link adaption</a:t>
            </a:r>
            <a:endParaRPr lang="zh-CN" altLang="zh-CN" sz="1400" dirty="0"/>
          </a:p>
          <a:p>
            <a:pPr lvl="2"/>
            <a:r>
              <a:rPr lang="en-GB" altLang="zh-CN" sz="1400" dirty="0"/>
              <a:t>Note: </a:t>
            </a:r>
            <a:r>
              <a:rPr lang="en-GB" altLang="zh-CN" sz="1400" dirty="0" err="1"/>
              <a:t>Rel</a:t>
            </a:r>
            <a:r>
              <a:rPr lang="en-GB" altLang="zh-CN" sz="1400" dirty="0"/>
              <a:t>-17 </a:t>
            </a:r>
            <a:r>
              <a:rPr lang="en-GB" altLang="zh-CN" sz="1400" dirty="0" err="1"/>
              <a:t>RAN4</a:t>
            </a:r>
            <a:r>
              <a:rPr lang="en-GB" altLang="zh-CN" sz="1400" dirty="0"/>
              <a:t> study outcome is a starting point for this objective</a:t>
            </a:r>
            <a:endParaRPr lang="zh-CN" altLang="zh-CN" sz="1400" dirty="0"/>
          </a:p>
          <a:p>
            <a:r>
              <a:rPr lang="en-US" altLang="zh-CN" sz="1600" b="1" dirty="0"/>
              <a:t> Status: Objective stable enough, </a:t>
            </a:r>
            <a:r>
              <a:rPr lang="en-US" altLang="zh-CN" sz="1600" b="1" dirty="0" err="1"/>
              <a:t>FFS</a:t>
            </a:r>
            <a:r>
              <a:rPr lang="en-US" altLang="zh-CN" sz="1600" b="1" dirty="0"/>
              <a:t> for how handle this objective with two options</a:t>
            </a:r>
          </a:p>
          <a:p>
            <a:pPr lvl="1"/>
            <a:r>
              <a:rPr lang="en-US" altLang="zh-CN" sz="1200" dirty="0"/>
              <a:t>Option 1: Included this objective into  </a:t>
            </a:r>
            <a:r>
              <a:rPr lang="en-US" altLang="zh-CN" sz="1200" dirty="0" err="1"/>
              <a:t>RAN4</a:t>
            </a:r>
            <a:r>
              <a:rPr lang="en-US" altLang="zh-CN" sz="1200" dirty="0"/>
              <a:t> performance evolution WI </a:t>
            </a:r>
            <a:r>
              <a:rPr lang="en-US" altLang="zh-CN" sz="1200" dirty="0" smtClean="0"/>
              <a:t>(majority’s preference)</a:t>
            </a:r>
            <a:endParaRPr lang="zh-CN" altLang="zh-CN" sz="1200" dirty="0"/>
          </a:p>
          <a:p>
            <a:pPr lvl="1"/>
            <a:r>
              <a:rPr lang="en-US" altLang="zh-CN" sz="1200" dirty="0"/>
              <a:t>Option 2: Included into </a:t>
            </a:r>
            <a:r>
              <a:rPr lang="en-US" altLang="zh-CN" sz="1200" dirty="0" err="1"/>
              <a:t>RAN5</a:t>
            </a:r>
            <a:r>
              <a:rPr lang="en-US" altLang="zh-CN" sz="1200" dirty="0"/>
              <a:t>-led WI with </a:t>
            </a:r>
            <a:r>
              <a:rPr lang="en-US" altLang="zh-CN" sz="1200" dirty="0" err="1"/>
              <a:t>RAN4</a:t>
            </a:r>
            <a:r>
              <a:rPr lang="en-US" altLang="zh-CN" sz="1200" dirty="0"/>
              <a:t> responsible objective </a:t>
            </a:r>
            <a:endParaRPr lang="en-US" altLang="zh-CN" sz="1200" dirty="0" smtClean="0"/>
          </a:p>
          <a:p>
            <a:r>
              <a:rPr lang="en-US" altLang="zh-CN" sz="1600" b="1" dirty="0" smtClean="0"/>
              <a:t>Moderator suggests to follow the majority, include this objective into </a:t>
            </a:r>
            <a:r>
              <a:rPr lang="en-US" altLang="zh-CN" sz="1600" b="1" dirty="0" err="1" smtClean="0"/>
              <a:t>Rel</a:t>
            </a:r>
            <a:r>
              <a:rPr lang="en-US" altLang="zh-CN" sz="1600" b="1" dirty="0" smtClean="0"/>
              <a:t>-18 </a:t>
            </a:r>
            <a:r>
              <a:rPr lang="en-US" altLang="zh-CN" sz="1600" b="1" dirty="0" err="1" smtClean="0"/>
              <a:t>RAN4</a:t>
            </a:r>
            <a:r>
              <a:rPr lang="en-US" altLang="zh-CN" sz="1600" b="1" dirty="0" smtClean="0"/>
              <a:t> WI</a:t>
            </a:r>
            <a:endParaRPr lang="zh-CN" altLang="zh-CN" sz="1600" b="1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Objective #7: ATP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869215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600" b="1" dirty="0" smtClean="0"/>
              <a:t>Tentative objectives</a:t>
            </a:r>
            <a:r>
              <a:rPr lang="zh-CN" altLang="en-US" sz="1600" b="1" dirty="0" smtClean="0"/>
              <a:t>：</a:t>
            </a:r>
            <a:endParaRPr lang="en-US" altLang="zh-CN" sz="1600" b="1" dirty="0"/>
          </a:p>
          <a:p>
            <a:pPr lvl="1"/>
            <a:r>
              <a:rPr lang="en-GB" altLang="zh-CN" sz="1400" dirty="0" smtClean="0"/>
              <a:t>Evaluate </a:t>
            </a:r>
            <a:r>
              <a:rPr lang="en-GB" altLang="zh-CN" sz="1400" dirty="0"/>
              <a:t>and if identified specify </a:t>
            </a:r>
            <a:r>
              <a:rPr lang="es-ES" altLang="zh-CN" sz="1400" dirty="0"/>
              <a:t>neighboring</a:t>
            </a:r>
            <a:r>
              <a:rPr lang="en-US" altLang="zh-CN" sz="1400" dirty="0"/>
              <a:t> cell CRS-IC receiver for NR </a:t>
            </a:r>
            <a:r>
              <a:rPr lang="en-US" altLang="zh-CN" sz="1400" dirty="0" err="1"/>
              <a:t>PDSCH</a:t>
            </a:r>
            <a:r>
              <a:rPr lang="en-US" altLang="zh-CN" sz="1400" dirty="0"/>
              <a:t> in scenarios with overlapping spectrum for LTE and NR</a:t>
            </a:r>
            <a:endParaRPr lang="zh-CN" altLang="zh-CN" sz="1400" dirty="0"/>
          </a:p>
          <a:p>
            <a:pPr lvl="2"/>
            <a:r>
              <a:rPr lang="en-GB" altLang="zh-CN" sz="1400" dirty="0"/>
              <a:t>Phase I: Study the performance gain over </a:t>
            </a:r>
            <a:r>
              <a:rPr lang="en-GB" altLang="zh-CN" sz="1400" dirty="0" err="1"/>
              <a:t>LLR</a:t>
            </a:r>
            <a:r>
              <a:rPr lang="en-GB" altLang="zh-CN" sz="1400" dirty="0"/>
              <a:t> weighting receiver, impact on </a:t>
            </a:r>
            <a:r>
              <a:rPr lang="en-GB" altLang="zh-CN" sz="1400" dirty="0" err="1"/>
              <a:t>UE</a:t>
            </a:r>
            <a:r>
              <a:rPr lang="en-GB" altLang="zh-CN" sz="1400" dirty="0"/>
              <a:t> complexity, required signalling overhead, and potential impact on processing timelines </a:t>
            </a:r>
            <a:endParaRPr lang="zh-CN" altLang="zh-CN" sz="1400" dirty="0"/>
          </a:p>
          <a:p>
            <a:pPr lvl="3"/>
            <a:r>
              <a:rPr lang="en-GB" altLang="zh-CN" sz="1400" dirty="0"/>
              <a:t>Cover the two scenarios</a:t>
            </a:r>
            <a:endParaRPr lang="zh-CN" altLang="zh-CN" sz="1400" dirty="0"/>
          </a:p>
          <a:p>
            <a:pPr lvl="4"/>
            <a:r>
              <a:rPr lang="en-GB" altLang="zh-CN" sz="1400" dirty="0"/>
              <a:t>Scenario 1: Serving and interference cells are both operating in </a:t>
            </a:r>
            <a:r>
              <a:rPr lang="en-GB" altLang="zh-CN" sz="1400" dirty="0" err="1"/>
              <a:t>DSS</a:t>
            </a:r>
            <a:r>
              <a:rPr lang="en-GB" altLang="zh-CN" sz="1400" dirty="0"/>
              <a:t> (</a:t>
            </a:r>
            <a:r>
              <a:rPr lang="en-GB" altLang="zh-CN" sz="1400" dirty="0" err="1"/>
              <a:t>NR+LTE</a:t>
            </a:r>
            <a:r>
              <a:rPr lang="en-GB" altLang="zh-CN" sz="1400" dirty="0"/>
              <a:t>) mode</a:t>
            </a:r>
            <a:endParaRPr lang="zh-CN" altLang="zh-CN" sz="1400" dirty="0"/>
          </a:p>
          <a:p>
            <a:pPr lvl="4"/>
            <a:r>
              <a:rPr lang="en-GB" altLang="zh-CN" sz="1400" dirty="0"/>
              <a:t>Scenario 2: Serving cell is operating in NR mode and interference cell is operating in LTE mode</a:t>
            </a:r>
            <a:endParaRPr lang="zh-CN" altLang="zh-CN" sz="1400" dirty="0"/>
          </a:p>
          <a:p>
            <a:pPr lvl="3"/>
            <a:r>
              <a:rPr lang="en-GB" altLang="zh-CN" sz="1400" dirty="0"/>
              <a:t>Focused on synchronous network and </a:t>
            </a:r>
            <a:r>
              <a:rPr lang="en-GB" altLang="zh-CN" sz="1400" dirty="0" err="1"/>
              <a:t>15kHz</a:t>
            </a:r>
            <a:r>
              <a:rPr lang="en-GB" altLang="zh-CN" sz="1400" dirty="0"/>
              <a:t> </a:t>
            </a:r>
            <a:r>
              <a:rPr lang="en-GB" altLang="zh-CN" sz="1400" dirty="0" err="1"/>
              <a:t>SCS</a:t>
            </a:r>
            <a:endParaRPr lang="zh-CN" altLang="zh-CN" sz="1400" dirty="0"/>
          </a:p>
          <a:p>
            <a:pPr lvl="2"/>
            <a:r>
              <a:rPr lang="en-GB" altLang="zh-CN" sz="1400" dirty="0"/>
              <a:t>Phase II (if any pending on the conclusion for phase I): </a:t>
            </a:r>
            <a:endParaRPr lang="zh-CN" altLang="zh-CN" sz="1400" dirty="0"/>
          </a:p>
          <a:p>
            <a:pPr lvl="3"/>
            <a:r>
              <a:rPr lang="en-GB" altLang="zh-CN" sz="1400" dirty="0"/>
              <a:t>Specify </a:t>
            </a:r>
            <a:r>
              <a:rPr lang="en-GB" altLang="zh-CN" sz="1400" dirty="0" err="1"/>
              <a:t>PDSCH</a:t>
            </a:r>
            <a:r>
              <a:rPr lang="en-GB" altLang="zh-CN" sz="1400" dirty="0"/>
              <a:t> demodulation requirements with </a:t>
            </a:r>
            <a:r>
              <a:rPr lang="en-GB" altLang="zh-CN" sz="1400" dirty="0" err="1"/>
              <a:t>neighboring</a:t>
            </a:r>
            <a:r>
              <a:rPr lang="en-GB" altLang="zh-CN" sz="1400" dirty="0"/>
              <a:t> cell CRS-IC receiver for NR </a:t>
            </a:r>
            <a:r>
              <a:rPr lang="en-GB" altLang="zh-CN" sz="1400" dirty="0" err="1"/>
              <a:t>PDSCH</a:t>
            </a:r>
            <a:r>
              <a:rPr lang="en-GB" altLang="zh-CN" sz="1400" dirty="0"/>
              <a:t> in scenarios with overlapping spectrum for LTE and </a:t>
            </a:r>
            <a:r>
              <a:rPr lang="en-GB" altLang="zh-CN" sz="1400" dirty="0" smtClean="0"/>
              <a:t>NR</a:t>
            </a:r>
            <a:endParaRPr lang="en-US" altLang="zh-CN" sz="1600" b="1" dirty="0"/>
          </a:p>
          <a:p>
            <a:r>
              <a:rPr lang="en-US" altLang="zh-CN" sz="1600" b="1" dirty="0" smtClean="0"/>
              <a:t>Status: Controversial, </a:t>
            </a:r>
            <a:r>
              <a:rPr lang="en-GB" altLang="zh-CN" sz="1600" b="1" dirty="0"/>
              <a:t>majority supports to drop/deprioritize this objective. </a:t>
            </a:r>
            <a:endParaRPr lang="en-US" altLang="zh-CN" sz="1600" b="1" dirty="0" smtClean="0"/>
          </a:p>
          <a:p>
            <a:r>
              <a:rPr lang="en-US" altLang="zh-CN" sz="1600" b="1" dirty="0" smtClean="0"/>
              <a:t>Moderator suggests to deprioritize this objective </a:t>
            </a:r>
          </a:p>
          <a:p>
            <a:pPr marL="0" indent="0">
              <a:buNone/>
            </a:pPr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047086"/>
          </a:xfrm>
        </p:spPr>
        <p:txBody>
          <a:bodyPr/>
          <a:lstStyle/>
          <a:p>
            <a:r>
              <a:rPr lang="en-US" altLang="zh-CN" sz="2400" dirty="0"/>
              <a:t>Objective #9</a:t>
            </a:r>
            <a:r>
              <a:rPr lang="zh-CN" altLang="en-US" sz="2400" dirty="0"/>
              <a:t>：</a:t>
            </a:r>
            <a:r>
              <a:rPr lang="en-GB" altLang="zh-CN" sz="2400" dirty="0"/>
              <a:t>CRS-IC receiver for NR </a:t>
            </a:r>
            <a:r>
              <a:rPr lang="en-GB" altLang="zh-CN" sz="2400" dirty="0" err="1"/>
              <a:t>PDSCH</a:t>
            </a:r>
            <a:r>
              <a:rPr lang="en-GB" altLang="zh-CN" sz="2400" dirty="0"/>
              <a:t> in scenarios with overlapping spectrum for LTE and NR” in </a:t>
            </a:r>
            <a:r>
              <a:rPr lang="en-GB" altLang="zh-CN" sz="2400" dirty="0" err="1"/>
              <a:t>Rel</a:t>
            </a:r>
            <a:r>
              <a:rPr lang="en-GB" altLang="zh-CN" sz="2400" dirty="0"/>
              <a:t>-18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47865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908</Words>
  <Application>Microsoft Office PowerPoint</Application>
  <PresentationFormat>宽屏</PresentationFormat>
  <Paragraphs>82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宋体</vt:lpstr>
      <vt:lpstr>微软雅黑</vt:lpstr>
      <vt:lpstr>Arial</vt:lpstr>
      <vt:lpstr>Arial Black</vt:lpstr>
      <vt:lpstr>Calibri</vt:lpstr>
      <vt:lpstr>Times New Roman</vt:lpstr>
      <vt:lpstr>3gpp</vt:lpstr>
      <vt:lpstr>Moderator's summary for discussion [RAN95e-RAN4-R18Prep-04] Demod Enhancements</vt:lpstr>
      <vt:lpstr>Background</vt:lpstr>
      <vt:lpstr>General part</vt:lpstr>
      <vt:lpstr>Objective #1: Advanced receiver to cancel inter-user interference for MU-MIMO</vt:lpstr>
      <vt:lpstr>Objective #2 : Soft-IC receiver under SU-MIMO interference</vt:lpstr>
      <vt:lpstr>Objective #6 : BS advanced receiver</vt:lpstr>
      <vt:lpstr>Objective #7: ATP</vt:lpstr>
      <vt:lpstr>Objective #9：CRS-IC receiver for NR PDSCH in scenarios with overlapping spectrum for LTE and NR” in Rel-18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Haijie Qiu_Samsung</cp:lastModifiedBy>
  <cp:revision>694</cp:revision>
  <cp:lastPrinted>2016-09-15T08:31:00Z</cp:lastPrinted>
  <dcterms:created xsi:type="dcterms:W3CDTF">2009-11-27T05:15:00Z</dcterms:created>
  <dcterms:modified xsi:type="dcterms:W3CDTF">2022-02-11T14:19:42Z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