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18"/>
  </p:notesMasterIdLst>
  <p:handoutMasterIdLst>
    <p:handoutMasterId r:id="rId19"/>
  </p:handoutMasterIdLst>
  <p:sldIdLst>
    <p:sldId id="934" r:id="rId5"/>
    <p:sldId id="971" r:id="rId6"/>
    <p:sldId id="973" r:id="rId7"/>
    <p:sldId id="976" r:id="rId8"/>
    <p:sldId id="977" r:id="rId9"/>
    <p:sldId id="978" r:id="rId10"/>
    <p:sldId id="979" r:id="rId11"/>
    <p:sldId id="980" r:id="rId12"/>
    <p:sldId id="981" r:id="rId13"/>
    <p:sldId id="982" r:id="rId14"/>
    <p:sldId id="983" r:id="rId15"/>
    <p:sldId id="984" r:id="rId16"/>
    <p:sldId id="985" r:id="rId1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6FF99"/>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56" autoAdjust="0"/>
    <p:restoredTop sz="95801" autoAdjust="0"/>
  </p:normalViewPr>
  <p:slideViewPr>
    <p:cSldViewPr snapToGrid="0">
      <p:cViewPr varScale="1">
        <p:scale>
          <a:sx n="114" d="100"/>
          <a:sy n="114" d="100"/>
        </p:scale>
        <p:origin x="103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a:xfrm>
            <a:off x="914400" y="2130438"/>
            <a:ext cx="10363200" cy="1988556"/>
          </a:xfrm>
        </p:spPr>
        <p:txBody>
          <a:bodyPr/>
          <a:lstStyle/>
          <a:p>
            <a:r>
              <a:rPr lang="en-US" b="1" dirty="0"/>
              <a:t>Moderator summary for discussion [RAN95e-R18Prep-02]</a:t>
            </a:r>
            <a:br>
              <a:rPr lang="en-US" b="1" dirty="0"/>
            </a:br>
            <a:r>
              <a:rPr lang="en-US" b="1" dirty="0"/>
              <a:t>FR2 RF Enhancements</a:t>
            </a:r>
            <a:endParaRPr lang="en-US" b="1" dirty="0">
              <a:latin typeface="+mj-ea"/>
            </a:endParaRP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t>Moderator (NTT DOCOMO, INC.)</a:t>
            </a:r>
            <a:endParaRPr lang="en-US" dirty="0">
              <a:latin typeface="+mj-ea"/>
              <a:ea typeface="+mj-ea"/>
            </a:endParaRP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061551" cy="1692771"/>
          </a:xfrm>
          <a:prstGeom prst="rect">
            <a:avLst/>
          </a:prstGeom>
          <a:noFill/>
        </p:spPr>
        <p:txBody>
          <a:bodyPr wrap="square" rtlCol="0">
            <a:spAutoFit/>
          </a:bodyPr>
          <a:lstStyle/>
          <a:p>
            <a:r>
              <a:rPr lang="en-US" sz="1600" b="1" dirty="0">
                <a:latin typeface="+mj-ea"/>
                <a:ea typeface="+mj-ea"/>
              </a:rPr>
              <a:t>3GPP TSG-RAN Meeting #95-e</a:t>
            </a:r>
          </a:p>
          <a:p>
            <a:r>
              <a:rPr lang="en-US" sz="1600" b="1" dirty="0">
                <a:latin typeface="+mj-ea"/>
                <a:ea typeface="+mj-ea"/>
              </a:rPr>
              <a:t>Electronic Meeting, March 17 – 23, 2022</a:t>
            </a:r>
          </a:p>
          <a:p>
            <a:r>
              <a:rPr lang="en-US" sz="1600" b="1" dirty="0">
                <a:latin typeface="+mj-ea"/>
                <a:ea typeface="+mj-ea"/>
              </a:rPr>
              <a:t>(Pre-RAN#95e email discussion February 7 – 11, 2022)</a:t>
            </a:r>
          </a:p>
          <a:p>
            <a:r>
              <a:rPr lang="en-GB" altLang="zh-CN" sz="1600" b="1" dirty="0">
                <a:latin typeface="+mj-ea"/>
                <a:ea typeface="+mj-ea"/>
              </a:rPr>
              <a:t> </a:t>
            </a:r>
            <a:endParaRPr lang="zh-CN" altLang="zh-CN" sz="1600" dirty="0">
              <a:latin typeface="+mj-ea"/>
              <a:ea typeface="+mj-ea"/>
            </a:endParaRPr>
          </a:p>
          <a:p>
            <a:r>
              <a:rPr lang="en-US" sz="1600" b="1" dirty="0">
                <a:latin typeface="+mj-ea"/>
                <a:ea typeface="+mj-ea"/>
              </a:rPr>
              <a:t>Agenda Item: TBD</a:t>
            </a:r>
          </a:p>
          <a:p>
            <a:endParaRPr lang="en-US" dirty="0">
              <a:latin typeface="+mj-ea"/>
              <a:ea typeface="+mj-ea"/>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8002955" y="274551"/>
            <a:ext cx="2519149" cy="338554"/>
          </a:xfrm>
          <a:prstGeom prst="rect">
            <a:avLst/>
          </a:prstGeom>
          <a:noFill/>
        </p:spPr>
        <p:txBody>
          <a:bodyPr wrap="square" rtlCol="0">
            <a:spAutoFit/>
          </a:bodyPr>
          <a:lstStyle/>
          <a:p>
            <a:pPr algn="r"/>
            <a:r>
              <a:rPr lang="en-US" sz="1600" b="1" dirty="0">
                <a:latin typeface="+mj-ea"/>
                <a:ea typeface="+mj-ea"/>
              </a:rPr>
              <a:t> </a:t>
            </a:r>
            <a:r>
              <a:rPr lang="en-US" altLang="zh-CN" sz="1600" b="1" dirty="0">
                <a:latin typeface="+mj-ea"/>
                <a:ea typeface="+mj-ea"/>
              </a:rPr>
              <a:t>RP-220022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45133"/>
            <a:ext cx="11417182" cy="5209947"/>
          </a:xfrm>
        </p:spPr>
        <p:txBody>
          <a:bodyPr/>
          <a:lstStyle/>
          <a:p>
            <a:pPr>
              <a:spcBef>
                <a:spcPts val="0"/>
              </a:spcBef>
              <a:spcAft>
                <a:spcPts val="600"/>
              </a:spcAft>
            </a:pPr>
            <a:r>
              <a:rPr lang="en-US" altLang="zh-CN" sz="1100" dirty="0"/>
              <a:t>Objective(R4-2200287)</a:t>
            </a:r>
          </a:p>
          <a:p>
            <a:pPr lvl="1">
              <a:spcBef>
                <a:spcPts val="0"/>
              </a:spcBef>
              <a:spcAft>
                <a:spcPts val="600"/>
              </a:spcAft>
            </a:pPr>
            <a:r>
              <a:rPr lang="en-US" altLang="zh-CN" sz="1100" dirty="0"/>
              <a:t>1) maxUplinkDutyCycle-FR2 reporting, dynamic or semi-static, which would provide the network timely update to assist scheduling</a:t>
            </a:r>
          </a:p>
          <a:p>
            <a:pPr lvl="1">
              <a:spcBef>
                <a:spcPts val="0"/>
              </a:spcBef>
              <a:spcAft>
                <a:spcPts val="600"/>
              </a:spcAft>
            </a:pPr>
            <a:r>
              <a:rPr lang="en-US" altLang="zh-CN" sz="1100" dirty="0"/>
              <a:t>2) Better granularity of P-MPR reporting from UE</a:t>
            </a:r>
          </a:p>
          <a:p>
            <a:pPr lvl="1">
              <a:spcBef>
                <a:spcPts val="0"/>
              </a:spcBef>
              <a:spcAft>
                <a:spcPts val="600"/>
              </a:spcAft>
            </a:pPr>
            <a:r>
              <a:rPr lang="en-US" altLang="zh-CN" sz="1100" dirty="0"/>
              <a:t>3) Possible enhancements to R17 beam-specific P-MPR reporting</a:t>
            </a:r>
          </a:p>
          <a:p>
            <a:pPr>
              <a:spcBef>
                <a:spcPts val="0"/>
              </a:spcBef>
              <a:spcAft>
                <a:spcPts val="600"/>
              </a:spcAft>
            </a:pPr>
            <a:r>
              <a:rPr lang="en-US" altLang="zh-CN" sz="1100" dirty="0"/>
              <a:t>Justification</a:t>
            </a:r>
          </a:p>
          <a:p>
            <a:pPr lvl="1">
              <a:spcBef>
                <a:spcPts val="0"/>
              </a:spcBef>
              <a:spcAft>
                <a:spcPts val="600"/>
              </a:spcAft>
            </a:pPr>
            <a:r>
              <a:rPr lang="en-US" altLang="zh-CN" sz="1100" dirty="0"/>
              <a:t>1)In R15/16, maxUplinkDutyCycle-FR2 is reported as part of UE RF capability. Once reported, there is no further update. While dynamic max. UL duty cycle reporting was discussed in R15/R16, there was no consideration of the possible use of body proximity sensor (BPS) to detect if a human tissue is close-by and then decide if P-MPR is needed. With BPS, the use of dynamic maxUplinkDutyCycle-FR2 reporting is more targeted and useful. For instance, instead of incurring a large P-MPR, a UE at the cell edge can rely on a smaller duty cycle to transmit with a high power and still meet MPE requirements.</a:t>
            </a:r>
          </a:p>
          <a:p>
            <a:pPr lvl="1">
              <a:spcBef>
                <a:spcPts val="0"/>
              </a:spcBef>
              <a:spcAft>
                <a:spcPts val="600"/>
              </a:spcAft>
            </a:pPr>
            <a:r>
              <a:rPr lang="en-US" altLang="zh-CN" sz="1100" dirty="0"/>
              <a:t>2)Optional P-MPR reporting was added in R16 so UE can inform </a:t>
            </a:r>
            <a:r>
              <a:rPr lang="en-US" altLang="zh-CN" sz="1100" dirty="0" err="1"/>
              <a:t>gNB</a:t>
            </a:r>
            <a:r>
              <a:rPr lang="en-US" altLang="zh-CN" sz="1100" dirty="0"/>
              <a:t> of the required P-MPR values for MPE compliance, but the granularity (3dB per notch) can be further improved.</a:t>
            </a:r>
          </a:p>
          <a:p>
            <a:pPr lvl="1">
              <a:spcBef>
                <a:spcPts val="0"/>
              </a:spcBef>
              <a:spcAft>
                <a:spcPts val="600"/>
              </a:spcAft>
            </a:pPr>
            <a:r>
              <a:rPr lang="en-US" altLang="zh-CN" sz="1100" dirty="0"/>
              <a:t>3)</a:t>
            </a:r>
          </a:p>
          <a:p>
            <a:pPr lvl="2">
              <a:spcBef>
                <a:spcPts val="0"/>
              </a:spcBef>
              <a:spcAft>
                <a:spcPts val="600"/>
              </a:spcAft>
            </a:pPr>
            <a:r>
              <a:rPr lang="en-US" altLang="zh-CN" sz="1100" dirty="0"/>
              <a:t>A) based on RAN1 agreements, it is not guaranteed that the L1-RSRP of the associated SSBRI/CRI is always reported. In this case, the value of per-beam PMRP reporting is questionable.</a:t>
            </a:r>
          </a:p>
          <a:p>
            <a:pPr lvl="2">
              <a:spcBef>
                <a:spcPts val="0"/>
              </a:spcBef>
              <a:spcAft>
                <a:spcPts val="600"/>
              </a:spcAft>
            </a:pPr>
            <a:r>
              <a:rPr lang="en-US" altLang="zh-CN" sz="1100" dirty="0"/>
              <a:t>B) In RAN1 discussion, body proximity sensing capability is assumed when per-beam PMPR reporting is introduced. From UL performance perspective, for the same SSBRI/CRI, UE can have different strategy to report P-MPR depending on human body approximation. If there is no human target around, UE should select the beam with the best EIRP in UL or L1-RSRP in DL and the corresponding P-MPR is reported. When there is human body approximate, the beam with maximum (L1-RSRP-P-MPR) should be selected and reported. Obviously, reporting a single P-MPR per SSBRI/CRI are not sufficient for MPE and UL performance enhancement.</a:t>
            </a:r>
          </a:p>
          <a:p>
            <a:pPr>
              <a:spcBef>
                <a:spcPts val="0"/>
              </a:spcBef>
              <a:spcAft>
                <a:spcPts val="600"/>
              </a:spcAft>
            </a:pPr>
            <a:r>
              <a:rPr lang="en-US" altLang="zh-CN" sz="1100" dirty="0"/>
              <a:t>WI or SI</a:t>
            </a:r>
          </a:p>
          <a:p>
            <a:pPr lvl="1">
              <a:spcBef>
                <a:spcPts val="0"/>
              </a:spcBef>
              <a:spcAft>
                <a:spcPts val="600"/>
              </a:spcAft>
            </a:pPr>
            <a:r>
              <a:rPr lang="en-US" altLang="zh-CN" sz="1100" dirty="0"/>
              <a:t>Merged into FR2 RF enhancement WI</a:t>
            </a:r>
          </a:p>
          <a:p>
            <a:pPr>
              <a:spcBef>
                <a:spcPts val="0"/>
              </a:spcBef>
              <a:spcAft>
                <a:spcPts val="600"/>
              </a:spcAft>
            </a:pPr>
            <a:r>
              <a:rPr lang="en-US" altLang="zh-CN" sz="1100" dirty="0"/>
              <a:t>Impact to other WG(s)</a:t>
            </a:r>
          </a:p>
          <a:p>
            <a:pPr lvl="1">
              <a:spcBef>
                <a:spcPts val="0"/>
              </a:spcBef>
              <a:spcAft>
                <a:spcPts val="600"/>
              </a:spcAft>
            </a:pPr>
            <a:r>
              <a:rPr lang="en-US" altLang="zh-CN" sz="1100" dirty="0"/>
              <a:t>TBD</a:t>
            </a:r>
          </a:p>
          <a:p>
            <a:pPr lvl="1">
              <a:spcBef>
                <a:spcPts val="0"/>
              </a:spcBef>
              <a:spcAft>
                <a:spcPts val="600"/>
              </a:spcAft>
            </a:pPr>
            <a:endParaRPr lang="en-US" altLang="zh-CN" sz="1100" dirty="0"/>
          </a:p>
          <a:p>
            <a:pPr>
              <a:spcBef>
                <a:spcPts val="0"/>
              </a:spcBef>
              <a:spcAft>
                <a:spcPts val="600"/>
              </a:spcAft>
            </a:pPr>
            <a:endParaRPr lang="en-US" altLang="zh-CN" sz="11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rgbClr val="0000FF"/>
                </a:solidFill>
              </a:rPr>
              <a:t>Topic #4: Achieving better FR2 coverage and/or performance</a:t>
            </a:r>
            <a:br>
              <a:rPr lang="en-US" altLang="zh-CN" sz="2400" b="1" dirty="0">
                <a:solidFill>
                  <a:srgbClr val="0000FF"/>
                </a:solidFill>
              </a:rPr>
            </a:br>
            <a:endParaRPr lang="en-US" altLang="zh-CN" sz="2400" b="1" dirty="0">
              <a:solidFill>
                <a:srgbClr val="0000FF"/>
              </a:solidFill>
            </a:endParaRPr>
          </a:p>
        </p:txBody>
      </p:sp>
    </p:spTree>
    <p:extLst>
      <p:ext uri="{BB962C8B-B14F-4D97-AF65-F5344CB8AC3E}">
        <p14:creationId xmlns:p14="http://schemas.microsoft.com/office/powerpoint/2010/main" val="2317777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330960"/>
            <a:ext cx="11417182" cy="5024120"/>
          </a:xfrm>
        </p:spPr>
        <p:txBody>
          <a:bodyPr/>
          <a:lstStyle/>
          <a:p>
            <a:pPr>
              <a:spcBef>
                <a:spcPts val="0"/>
              </a:spcBef>
              <a:spcAft>
                <a:spcPts val="600"/>
              </a:spcAft>
            </a:pPr>
            <a:r>
              <a:rPr lang="en-US" altLang="zh-CN" sz="1600" dirty="0"/>
              <a:t>Based on the discussion in intermediate round and final round, the moderator suggests to drop the following objective from Rel-18 work.</a:t>
            </a:r>
          </a:p>
          <a:p>
            <a:pPr>
              <a:spcBef>
                <a:spcPts val="0"/>
              </a:spcBef>
              <a:spcAft>
                <a:spcPts val="600"/>
              </a:spcAft>
            </a:pPr>
            <a:endParaRPr lang="en-US" altLang="zh-CN" sz="1600" dirty="0"/>
          </a:p>
          <a:p>
            <a:pPr>
              <a:spcBef>
                <a:spcPts val="0"/>
              </a:spcBef>
              <a:spcAft>
                <a:spcPts val="600"/>
              </a:spcAft>
            </a:pPr>
            <a:r>
              <a:rPr lang="en-US" altLang="zh-CN" sz="1600" strike="sngStrike" dirty="0"/>
              <a:t>Objective:</a:t>
            </a:r>
          </a:p>
          <a:p>
            <a:pPr lvl="1">
              <a:spcBef>
                <a:spcPts val="0"/>
              </a:spcBef>
              <a:spcAft>
                <a:spcPts val="600"/>
              </a:spcAft>
            </a:pPr>
            <a:r>
              <a:rPr lang="en-US" altLang="zh-CN" sz="1600" strike="sngStrike" dirty="0"/>
              <a:t> Inter/intra-band DL/UL CA enhancement for FR2-2 and between FR2-1 and FR2-2 based on CBM/IBM</a:t>
            </a:r>
          </a:p>
          <a:p>
            <a:pPr lvl="1">
              <a:spcBef>
                <a:spcPts val="0"/>
              </a:spcBef>
              <a:spcAft>
                <a:spcPts val="600"/>
              </a:spcAft>
            </a:pPr>
            <a:r>
              <a:rPr lang="en-US" altLang="zh-CN" sz="1600" strike="sngStrike" dirty="0"/>
              <a:t> Inter-band and intra-band DL/UL CA/DC RF enhancement in FR2-2 depending on operators’ requests (RAN4)</a:t>
            </a:r>
          </a:p>
          <a:p>
            <a:pPr lvl="1">
              <a:spcBef>
                <a:spcPts val="0"/>
              </a:spcBef>
              <a:spcAft>
                <a:spcPts val="600"/>
              </a:spcAft>
            </a:pPr>
            <a:r>
              <a:rPr lang="en-US" altLang="zh-CN" sz="1600" strike="sngStrike" dirty="0"/>
              <a:t>Define RF requirements for support of FR2-2 inter-band DL CA based on CBM and/or IBM</a:t>
            </a:r>
          </a:p>
          <a:p>
            <a:pPr lvl="1">
              <a:spcBef>
                <a:spcPts val="0"/>
              </a:spcBef>
              <a:spcAft>
                <a:spcPts val="600"/>
              </a:spcAft>
            </a:pPr>
            <a:r>
              <a:rPr lang="en-US" altLang="zh-CN" sz="1600" strike="sngStrike" dirty="0"/>
              <a:t>Define RF requirements for support of CA/DC between FR2-1 and FR2-2 based on CBM/IBM</a:t>
            </a:r>
          </a:p>
          <a:p>
            <a:pPr>
              <a:spcBef>
                <a:spcPts val="0"/>
              </a:spcBef>
              <a:spcAft>
                <a:spcPts val="600"/>
              </a:spcAft>
            </a:pPr>
            <a:r>
              <a:rPr lang="en-US" altLang="zh-CN" sz="1600" strike="sngStrike" dirty="0"/>
              <a:t>NOTE: This work should be based on band combination proposals from operators. If there are no proposals then there is no need to discuss this further for the time being.</a:t>
            </a:r>
          </a:p>
          <a:p>
            <a:pPr lvl="1">
              <a:spcBef>
                <a:spcPts val="0"/>
              </a:spcBef>
              <a:spcAft>
                <a:spcPts val="600"/>
              </a:spcAft>
            </a:pPr>
            <a:endParaRPr lang="en-US" altLang="zh-CN" sz="1600" dirty="0"/>
          </a:p>
          <a:p>
            <a:pPr>
              <a:spcBef>
                <a:spcPts val="0"/>
              </a:spcBef>
              <a:spcAft>
                <a:spcPts val="600"/>
              </a:spcAft>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chemeClr val="tx1"/>
                </a:solidFill>
              </a:rPr>
              <a:t>Topic #4: Inter/intra-band DL/UL CA enhancement for FR2-2 and between FR2-1 and FR2-2 based on CBM/IBM</a:t>
            </a:r>
            <a:br>
              <a:rPr lang="en-US" altLang="zh-CN" sz="2400" b="1" dirty="0">
                <a:solidFill>
                  <a:schemeClr val="tx1"/>
                </a:solidFill>
              </a:rPr>
            </a:br>
            <a:endParaRPr lang="en-US" altLang="zh-CN" sz="2400" b="1" dirty="0">
              <a:solidFill>
                <a:schemeClr val="tx1"/>
              </a:solidFill>
            </a:endParaRPr>
          </a:p>
        </p:txBody>
      </p:sp>
    </p:spTree>
    <p:extLst>
      <p:ext uri="{BB962C8B-B14F-4D97-AF65-F5344CB8AC3E}">
        <p14:creationId xmlns:p14="http://schemas.microsoft.com/office/powerpoint/2010/main" val="1479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330960"/>
            <a:ext cx="11417182" cy="5024120"/>
          </a:xfrm>
        </p:spPr>
        <p:txBody>
          <a:bodyPr/>
          <a:lstStyle/>
          <a:p>
            <a:pPr>
              <a:spcBef>
                <a:spcPts val="0"/>
              </a:spcBef>
              <a:spcAft>
                <a:spcPts val="600"/>
              </a:spcAft>
            </a:pPr>
            <a:r>
              <a:rPr lang="en-US" altLang="zh-CN" sz="1100" dirty="0"/>
              <a:t>Based on the discussion in final round, the moderator suggests to drop the following objective from Rel-18 work.</a:t>
            </a:r>
          </a:p>
          <a:p>
            <a:pPr>
              <a:spcBef>
                <a:spcPts val="0"/>
              </a:spcBef>
              <a:spcAft>
                <a:spcPts val="600"/>
              </a:spcAft>
            </a:pPr>
            <a:endParaRPr lang="en-US" altLang="zh-CN" sz="1100" dirty="0"/>
          </a:p>
          <a:p>
            <a:pPr>
              <a:spcBef>
                <a:spcPts val="0"/>
              </a:spcBef>
              <a:spcAft>
                <a:spcPts val="600"/>
              </a:spcAft>
            </a:pPr>
            <a:r>
              <a:rPr lang="en-US" altLang="zh-CN" sz="1100" strike="sngStrike" dirty="0"/>
              <a:t>Objective:</a:t>
            </a:r>
          </a:p>
          <a:p>
            <a:pPr lvl="1">
              <a:spcBef>
                <a:spcPts val="0"/>
              </a:spcBef>
              <a:spcAft>
                <a:spcPts val="600"/>
              </a:spcAft>
            </a:pPr>
            <a:r>
              <a:rPr lang="en-US" altLang="zh-CN" sz="1100" strike="sngStrike" dirty="0"/>
              <a:t>UE antenna scaling </a:t>
            </a:r>
          </a:p>
          <a:p>
            <a:pPr lvl="2">
              <a:spcBef>
                <a:spcPts val="0"/>
              </a:spcBef>
              <a:spcAft>
                <a:spcPts val="600"/>
              </a:spcAft>
            </a:pPr>
            <a:r>
              <a:rPr lang="en-US" altLang="zh-CN" sz="1100" strike="sngStrike" dirty="0"/>
              <a:t>As a technique to reduce FR2-1/FR2-2 power consumption, study to enable/disable antenna elements &amp; RF chains (antenna scaling) by UE</a:t>
            </a:r>
          </a:p>
          <a:p>
            <a:pPr lvl="3">
              <a:spcBef>
                <a:spcPts val="0"/>
              </a:spcBef>
              <a:spcAft>
                <a:spcPts val="600"/>
              </a:spcAft>
            </a:pPr>
            <a:r>
              <a:rPr lang="en-US" altLang="zh-CN" sz="1100" strike="sngStrike" dirty="0"/>
              <a:t>Quantify the impact on network performance by the UE performing antenna scaling</a:t>
            </a:r>
          </a:p>
          <a:p>
            <a:pPr lvl="3">
              <a:spcBef>
                <a:spcPts val="0"/>
              </a:spcBef>
              <a:spcAft>
                <a:spcPts val="600"/>
              </a:spcAft>
            </a:pPr>
            <a:r>
              <a:rPr lang="en-US" altLang="zh-CN" sz="1100" strike="sngStrike" dirty="0" err="1"/>
              <a:t>dentify</a:t>
            </a:r>
            <a:r>
              <a:rPr lang="en-US" altLang="zh-CN" sz="1100" strike="sngStrike" dirty="0"/>
              <a:t> potential solutions to mitigate the impact of autonomous UE antenna scaling on NW performance</a:t>
            </a:r>
          </a:p>
          <a:p>
            <a:pPr lvl="3">
              <a:spcBef>
                <a:spcPts val="0"/>
              </a:spcBef>
              <a:spcAft>
                <a:spcPts val="600"/>
              </a:spcAft>
            </a:pPr>
            <a:r>
              <a:rPr lang="en-US" altLang="zh-CN" sz="1100" strike="sngStrike" dirty="0"/>
              <a:t>Identify the impact of UE antenna scaling on UE RF requirements (e.g. TPC, max input level) and the associated testability</a:t>
            </a:r>
          </a:p>
          <a:p>
            <a:pPr lvl="3">
              <a:spcBef>
                <a:spcPts val="0"/>
              </a:spcBef>
              <a:spcAft>
                <a:spcPts val="600"/>
              </a:spcAft>
            </a:pPr>
            <a:r>
              <a:rPr lang="en-US" altLang="zh-CN" sz="1100" strike="sngStrike" dirty="0" err="1"/>
              <a:t>dentify</a:t>
            </a:r>
            <a:r>
              <a:rPr lang="en-US" altLang="zh-CN" sz="1100" strike="sngStrike" dirty="0"/>
              <a:t> the potential impact on other WGs</a:t>
            </a:r>
          </a:p>
          <a:p>
            <a:pPr>
              <a:spcBef>
                <a:spcPts val="0"/>
              </a:spcBef>
              <a:spcAft>
                <a:spcPts val="600"/>
              </a:spcAft>
            </a:pPr>
            <a:r>
              <a:rPr lang="en-US" altLang="zh-CN" sz="1100" strike="sngStrike" dirty="0"/>
              <a:t>Justification:</a:t>
            </a:r>
          </a:p>
          <a:p>
            <a:pPr lvl="1">
              <a:spcBef>
                <a:spcPts val="0"/>
              </a:spcBef>
              <a:spcAft>
                <a:spcPts val="600"/>
              </a:spcAft>
            </a:pPr>
            <a:r>
              <a:rPr lang="en-US" altLang="zh-CN" sz="1100" strike="sngStrike" dirty="0"/>
              <a:t>Any UE implementation can enable and disable </a:t>
            </a:r>
            <a:r>
              <a:rPr lang="en-US" altLang="zh-CN" sz="1100" strike="sngStrike" dirty="0" err="1"/>
              <a:t>tx</a:t>
            </a:r>
            <a:r>
              <a:rPr lang="en-US" altLang="zh-CN" sz="1100" strike="sngStrike" dirty="0"/>
              <a:t>/</a:t>
            </a:r>
            <a:r>
              <a:rPr lang="en-US" altLang="zh-CN" sz="1100" strike="sngStrike" dirty="0" err="1"/>
              <a:t>rx</a:t>
            </a:r>
            <a:r>
              <a:rPr lang="en-US" altLang="zh-CN" sz="1100" strike="sngStrike" dirty="0"/>
              <a:t> chains driving the corresponding FR2 antenna elements transparently to the network, and we do observe this behavior in the field. The motivation for this study is rooted in the observation that when the UE performs this scaling autonomously, there is a delay until the network knows by receiving UE measurement report or PHR report. The cause for performance degradation is how fast the UE can inform the network of its scaling with such reports. Before the network receives such updates, the network would rely on previous reports and there is a mismatch between what the network assumes and what the UE uses, which leads to performance degradation. The major questions here are how much degradation in system performance does transparent antenna scaling involve, and how this degradation can be mitigated. </a:t>
            </a:r>
          </a:p>
          <a:p>
            <a:pPr>
              <a:spcBef>
                <a:spcPts val="0"/>
              </a:spcBef>
              <a:spcAft>
                <a:spcPts val="600"/>
              </a:spcAft>
            </a:pPr>
            <a:r>
              <a:rPr lang="en-US" altLang="zh-CN" sz="1100" strike="sngStrike" dirty="0"/>
              <a:t>SI or WI (or WI with study phase) if approved:</a:t>
            </a:r>
          </a:p>
          <a:p>
            <a:pPr lvl="1">
              <a:spcBef>
                <a:spcPts val="0"/>
              </a:spcBef>
              <a:spcAft>
                <a:spcPts val="600"/>
              </a:spcAft>
            </a:pPr>
            <a:r>
              <a:rPr lang="en-US" altLang="zh-CN" sz="1100" strike="sngStrike" dirty="0"/>
              <a:t>WI</a:t>
            </a:r>
          </a:p>
          <a:p>
            <a:pPr lvl="1">
              <a:spcBef>
                <a:spcPts val="0"/>
              </a:spcBef>
              <a:spcAft>
                <a:spcPts val="600"/>
              </a:spcAft>
            </a:pPr>
            <a:r>
              <a:rPr lang="en-US" altLang="zh-CN" sz="1100" strike="sngStrike" dirty="0"/>
              <a:t>Merged into UE RF FR2 enhancement WI including other objectives</a:t>
            </a:r>
          </a:p>
          <a:p>
            <a:pPr>
              <a:spcBef>
                <a:spcPts val="0"/>
              </a:spcBef>
              <a:spcAft>
                <a:spcPts val="600"/>
              </a:spcAft>
            </a:pPr>
            <a:r>
              <a:rPr lang="en-US" altLang="zh-CN" sz="1100" strike="sngStrike" dirty="0"/>
              <a:t>Potential impact to other WG(s):</a:t>
            </a:r>
          </a:p>
          <a:p>
            <a:pPr lvl="1">
              <a:spcBef>
                <a:spcPts val="0"/>
              </a:spcBef>
              <a:spcAft>
                <a:spcPts val="600"/>
              </a:spcAft>
            </a:pPr>
            <a:r>
              <a:rPr lang="en-US" altLang="zh-CN" sz="1100" strike="sngStrike" dirty="0"/>
              <a:t>Part of the study objective.</a:t>
            </a:r>
          </a:p>
          <a:p>
            <a:pPr lvl="1">
              <a:spcBef>
                <a:spcPts val="0"/>
              </a:spcBef>
              <a:spcAft>
                <a:spcPts val="600"/>
              </a:spcAft>
            </a:pPr>
            <a:endParaRPr lang="en-US" altLang="zh-CN" sz="1100" dirty="0"/>
          </a:p>
          <a:p>
            <a:pPr>
              <a:spcBef>
                <a:spcPts val="0"/>
              </a:spcBef>
              <a:spcAft>
                <a:spcPts val="600"/>
              </a:spcAft>
            </a:pPr>
            <a:endParaRPr lang="en-US" altLang="zh-CN" sz="11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chemeClr val="tx1"/>
                </a:solidFill>
              </a:rPr>
              <a:t>Topic #4: UE antenna scaling</a:t>
            </a:r>
            <a:br>
              <a:rPr lang="en-US" altLang="zh-CN" sz="2400" b="1" dirty="0">
                <a:solidFill>
                  <a:schemeClr val="tx1"/>
                </a:solidFill>
              </a:rPr>
            </a:br>
            <a:endParaRPr lang="en-US" altLang="zh-CN" sz="2400" b="1" dirty="0">
              <a:solidFill>
                <a:schemeClr val="tx1"/>
              </a:solidFill>
            </a:endParaRPr>
          </a:p>
        </p:txBody>
      </p:sp>
    </p:spTree>
    <p:extLst>
      <p:ext uri="{BB962C8B-B14F-4D97-AF65-F5344CB8AC3E}">
        <p14:creationId xmlns:p14="http://schemas.microsoft.com/office/powerpoint/2010/main" val="1751495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71120" y="1145133"/>
            <a:ext cx="4511040" cy="5024120"/>
          </a:xfrm>
        </p:spPr>
        <p:txBody>
          <a:bodyPr/>
          <a:lstStyle/>
          <a:p>
            <a:pPr>
              <a:spcBef>
                <a:spcPts val="0"/>
              </a:spcBef>
              <a:spcAft>
                <a:spcPts val="600"/>
              </a:spcAft>
            </a:pPr>
            <a:r>
              <a:rPr lang="en-US" altLang="zh-CN" sz="800" dirty="0"/>
              <a:t>Objective:</a:t>
            </a:r>
          </a:p>
          <a:p>
            <a:pPr lvl="1">
              <a:spcBef>
                <a:spcPts val="0"/>
              </a:spcBef>
              <a:spcAft>
                <a:spcPts val="600"/>
              </a:spcAft>
            </a:pPr>
            <a:r>
              <a:rPr lang="en-US" altLang="zh-CN" sz="800" dirty="0"/>
              <a:t>Introduce necessary requirement(s) for enhanced FR2 UEs with DL reception simultaneously with different QCL </a:t>
            </a:r>
            <a:r>
              <a:rPr lang="en-US" altLang="zh-CN" sz="800" dirty="0" err="1"/>
              <a:t>TypeD</a:t>
            </a:r>
            <a:r>
              <a:rPr lang="en-US" altLang="zh-CN" sz="800" dirty="0"/>
              <a:t> RSs on single component carrier with up to 4DL MIMO</a:t>
            </a:r>
          </a:p>
          <a:p>
            <a:pPr lvl="2">
              <a:spcBef>
                <a:spcPts val="0"/>
              </a:spcBef>
              <a:spcAft>
                <a:spcPts val="600"/>
              </a:spcAft>
            </a:pPr>
            <a:r>
              <a:rPr lang="en-US" altLang="zh-CN" sz="800" dirty="0"/>
              <a:t>Enhanced RF requirements:</a:t>
            </a:r>
          </a:p>
          <a:p>
            <a:pPr lvl="3">
              <a:spcBef>
                <a:spcPts val="0"/>
              </a:spcBef>
              <a:spcAft>
                <a:spcPts val="600"/>
              </a:spcAft>
            </a:pPr>
            <a:r>
              <a:rPr lang="en-US" altLang="zh-CN" sz="800" dirty="0"/>
              <a:t>Specify RF requirements, mainly spherical coverage requirements, for devices with simultaneous reception with different QCL </a:t>
            </a:r>
            <a:r>
              <a:rPr lang="en-US" altLang="zh-CN" sz="800" dirty="0" err="1"/>
              <a:t>TypeD</a:t>
            </a:r>
            <a:r>
              <a:rPr lang="en-US" altLang="zh-CN" sz="800" dirty="0"/>
              <a:t> RSs </a:t>
            </a:r>
          </a:p>
          <a:p>
            <a:pPr lvl="3">
              <a:spcBef>
                <a:spcPts val="0"/>
              </a:spcBef>
              <a:spcAft>
                <a:spcPts val="600"/>
              </a:spcAft>
            </a:pPr>
            <a:r>
              <a:rPr lang="en-US" altLang="zh-CN" sz="800" dirty="0"/>
              <a:t>[Note that the current requirement of 50%-</a:t>
            </a:r>
            <a:r>
              <a:rPr lang="en-US" altLang="zh-CN" sz="800" dirty="0" err="1"/>
              <a:t>ile</a:t>
            </a:r>
            <a:r>
              <a:rPr lang="en-US" altLang="zh-CN" sz="800" dirty="0"/>
              <a:t> spherical coverage is kept intact]</a:t>
            </a:r>
          </a:p>
          <a:p>
            <a:pPr lvl="2">
              <a:spcBef>
                <a:spcPts val="0"/>
              </a:spcBef>
              <a:spcAft>
                <a:spcPts val="600"/>
              </a:spcAft>
            </a:pPr>
            <a:r>
              <a:rPr lang="en-US" altLang="zh-CN" sz="800" dirty="0"/>
              <a:t>Enhanced RRM requirements</a:t>
            </a:r>
          </a:p>
          <a:p>
            <a:pPr lvl="3">
              <a:spcBef>
                <a:spcPts val="0"/>
              </a:spcBef>
              <a:spcAft>
                <a:spcPts val="600"/>
              </a:spcAft>
            </a:pPr>
            <a:r>
              <a:rPr lang="en-US" altLang="zh-CN" sz="800" dirty="0"/>
              <a:t>Specify RRM requirements for enhanced FR2 UEs with simultaneous DL reception with different QCL </a:t>
            </a:r>
            <a:r>
              <a:rPr lang="en-US" altLang="zh-CN" sz="800" dirty="0" err="1"/>
              <a:t>TypeD</a:t>
            </a:r>
            <a:r>
              <a:rPr lang="en-US" altLang="zh-CN" sz="800" dirty="0"/>
              <a:t> RSs on a single component carrier. At least following points can be candidates:</a:t>
            </a:r>
          </a:p>
          <a:p>
            <a:pPr lvl="3">
              <a:spcBef>
                <a:spcPts val="0"/>
              </a:spcBef>
              <a:spcAft>
                <a:spcPts val="600"/>
              </a:spcAft>
            </a:pPr>
            <a:r>
              <a:rPr lang="en-US" altLang="zh-CN" sz="800" dirty="0"/>
              <a:t>Delay/timing/interpretation/scheduling restriction</a:t>
            </a:r>
          </a:p>
          <a:p>
            <a:pPr lvl="2">
              <a:spcBef>
                <a:spcPts val="0"/>
              </a:spcBef>
              <a:spcAft>
                <a:spcPts val="600"/>
              </a:spcAft>
            </a:pPr>
            <a:r>
              <a:rPr lang="en-US" altLang="zh-CN" sz="800" dirty="0"/>
              <a:t>UE demodulation requirements:</a:t>
            </a:r>
          </a:p>
          <a:p>
            <a:pPr lvl="3">
              <a:spcBef>
                <a:spcPts val="0"/>
              </a:spcBef>
              <a:spcAft>
                <a:spcPts val="600"/>
              </a:spcAft>
            </a:pPr>
            <a:r>
              <a:rPr lang="en-US" altLang="zh-CN" sz="800" dirty="0"/>
              <a:t>Specify UE demodulation and CSI performance requirements for enhanced FR2 UEs with simultaneous DL reception with different QCL </a:t>
            </a:r>
            <a:r>
              <a:rPr lang="en-US" altLang="zh-CN" sz="800" dirty="0" err="1"/>
              <a:t>TypeD</a:t>
            </a:r>
            <a:r>
              <a:rPr lang="en-US" altLang="zh-CN" sz="800" dirty="0"/>
              <a:t> RSs on a single component carrier</a:t>
            </a:r>
          </a:p>
          <a:p>
            <a:pPr lvl="2">
              <a:spcBef>
                <a:spcPts val="0"/>
              </a:spcBef>
              <a:spcAft>
                <a:spcPts val="600"/>
              </a:spcAft>
            </a:pPr>
            <a:r>
              <a:rPr lang="en-US" altLang="zh-CN" sz="800" dirty="0"/>
              <a:t>Notes:</a:t>
            </a:r>
          </a:p>
          <a:p>
            <a:pPr lvl="3">
              <a:spcBef>
                <a:spcPts val="0"/>
              </a:spcBef>
              <a:spcAft>
                <a:spcPts val="600"/>
              </a:spcAft>
            </a:pPr>
            <a:r>
              <a:rPr lang="en-US" altLang="zh-CN" sz="800" dirty="0"/>
              <a:t>For the dual-TCI case, focus on handheld UEs supporting “simultaneousReceptionDiffTypeD-r16” UE capability, and for the 2- or 4-layer downlink MIMO reception, focus on UEs supporting the basic </a:t>
            </a:r>
            <a:r>
              <a:rPr lang="en-US" altLang="zh-CN" sz="800" dirty="0" err="1"/>
              <a:t>mTRP</a:t>
            </a:r>
            <a:r>
              <a:rPr lang="en-US" altLang="zh-CN" sz="800" dirty="0"/>
              <a:t> CSI reporting capability (FG 23-7-1 of NR </a:t>
            </a:r>
            <a:r>
              <a:rPr lang="en-US" altLang="zh-CN" sz="800" dirty="0" err="1"/>
              <a:t>FeMIMO</a:t>
            </a:r>
            <a:r>
              <a:rPr lang="en-US" altLang="zh-CN" sz="800" dirty="0"/>
              <a:t>).</a:t>
            </a:r>
          </a:p>
          <a:p>
            <a:pPr lvl="4">
              <a:spcBef>
                <a:spcPts val="0"/>
              </a:spcBef>
              <a:spcAft>
                <a:spcPts val="600"/>
              </a:spcAft>
            </a:pPr>
            <a:r>
              <a:rPr lang="en-US" altLang="zh-CN" sz="800" dirty="0"/>
              <a:t>stage 1: 2 layers downlink MIMO</a:t>
            </a:r>
          </a:p>
          <a:p>
            <a:pPr lvl="4">
              <a:spcBef>
                <a:spcPts val="0"/>
              </a:spcBef>
              <a:spcAft>
                <a:spcPts val="600"/>
              </a:spcAft>
            </a:pPr>
            <a:r>
              <a:rPr lang="en-US" altLang="zh-CN" sz="800" dirty="0"/>
              <a:t>stage 2: 4 layers downlink MIMO</a:t>
            </a:r>
          </a:p>
          <a:p>
            <a:pPr lvl="3">
              <a:spcBef>
                <a:spcPts val="0"/>
              </a:spcBef>
              <a:spcAft>
                <a:spcPts val="600"/>
              </a:spcAft>
            </a:pPr>
            <a:r>
              <a:rPr lang="en-US" altLang="zh-CN" sz="800" dirty="0"/>
              <a:t>FFS staged approach for 2 and 4 MIMO layers should be needed.</a:t>
            </a:r>
          </a:p>
          <a:p>
            <a:pPr>
              <a:spcBef>
                <a:spcPts val="0"/>
              </a:spcBef>
              <a:spcAft>
                <a:spcPts val="600"/>
              </a:spcAft>
            </a:pPr>
            <a:endParaRPr lang="en-US" altLang="zh-CN" sz="800" dirty="0"/>
          </a:p>
          <a:p>
            <a:pPr>
              <a:spcBef>
                <a:spcPts val="0"/>
              </a:spcBef>
              <a:spcAft>
                <a:spcPts val="600"/>
              </a:spcAft>
            </a:pPr>
            <a:endParaRPr lang="en-US" altLang="zh-CN" sz="8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t>Topic #14: Requirement for FR2 multi-Rx chain DL reception</a:t>
            </a:r>
            <a:br>
              <a:rPr lang="en-US" altLang="zh-CN" sz="2400" b="1" dirty="0"/>
            </a:br>
            <a:endParaRPr lang="en-US" altLang="zh-CN" sz="2400" b="1" dirty="0"/>
          </a:p>
        </p:txBody>
      </p:sp>
      <p:sp>
        <p:nvSpPr>
          <p:cNvPr id="4" name="Content Placeholder 2">
            <a:extLst>
              <a:ext uri="{FF2B5EF4-FFF2-40B4-BE49-F238E27FC236}">
                <a16:creationId xmlns:a16="http://schemas.microsoft.com/office/drawing/2014/main" id="{2FAF3F3C-2A05-47DC-8B7D-848AC8BC9267}"/>
              </a:ext>
            </a:extLst>
          </p:cNvPr>
          <p:cNvSpPr txBox="1">
            <a:spLocks/>
          </p:cNvSpPr>
          <p:nvPr/>
        </p:nvSpPr>
        <p:spPr bwMode="auto">
          <a:xfrm>
            <a:off x="4495800" y="1145133"/>
            <a:ext cx="7625080" cy="51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a:spcBef>
                <a:spcPts val="0"/>
              </a:spcBef>
              <a:spcAft>
                <a:spcPts val="600"/>
              </a:spcAft>
            </a:pPr>
            <a:r>
              <a:rPr lang="en-US" altLang="zh-CN" sz="800" kern="0" dirty="0"/>
              <a:t>Justification:</a:t>
            </a:r>
          </a:p>
          <a:p>
            <a:pPr lvl="1">
              <a:spcBef>
                <a:spcPts val="0"/>
              </a:spcBef>
              <a:spcAft>
                <a:spcPts val="600"/>
              </a:spcAft>
            </a:pPr>
            <a:r>
              <a:rPr lang="en-US" altLang="zh-CN" sz="800" kern="0" dirty="0"/>
              <a:t>The existing Rel-15 NR FR2 minimum UE requirements are defined with an assumption that UE is equipped with a single antenna panel and capable to perform DL reception using a single RX beam/chain reception. Furthermore, the UE performance requirements are limited for DL MIMO rank 1 and 2. In FR2, 4-layer MIMO reception requires beam reception from at least two directions. Although this is supported by the MIMO features since Rel-15, no performance requirements have yet been specified. This is important for high-rate MIMO in FR2, as well as for FR2 HST scenarios. </a:t>
            </a:r>
          </a:p>
          <a:p>
            <a:pPr lvl="1">
              <a:spcBef>
                <a:spcPts val="0"/>
              </a:spcBef>
              <a:spcAft>
                <a:spcPts val="600"/>
              </a:spcAft>
            </a:pPr>
            <a:r>
              <a:rPr lang="en-US" altLang="zh-CN" sz="800" kern="0" dirty="0"/>
              <a:t>During Rel-16 and Rel-17, the support of NR FR2 CA with IBM (Independent Beam Management) and CBM (Common Beam Management) with simultaneous DL reception on different component carriers from the co-located and non-col-located TRPs was defined. The IBM concept implies a UE is capable of DL simultaneous reception on different UE panels/chains using separate beams on different component carriers and requires improved UE baseband and RF capabilities (multiple baseband chains and support of multiple antenna panels). </a:t>
            </a:r>
          </a:p>
          <a:p>
            <a:pPr lvl="1">
              <a:spcBef>
                <a:spcPts val="0"/>
              </a:spcBef>
              <a:spcAft>
                <a:spcPts val="600"/>
              </a:spcAft>
            </a:pPr>
            <a:r>
              <a:rPr lang="en-US" altLang="zh-CN" sz="800" kern="0" dirty="0"/>
              <a:t>Several enhancements to enable efficient and robust DL multi-TRP/panel operation were introduced in the Rel-16 NR </a:t>
            </a:r>
            <a:r>
              <a:rPr lang="en-US" altLang="zh-CN" sz="800" kern="0" dirty="0" err="1"/>
              <a:t>eMIMO</a:t>
            </a:r>
            <a:r>
              <a:rPr lang="en-US" altLang="zh-CN" sz="800" kern="0" dirty="0"/>
              <a:t> WI. For instance, DL transmission schemes with simultaneous and non-simultaneous multi-beam reception from multiple TRPs/panels were introduced. The simultaneous reception may require support of simultaneous multi-panel operation with several independent RX beams/chains at the UE side. As part of this item, a new FR2 UE capability for simultaneous multi-beam reception was introduced (simultaneousReceptionDiffTypeD-r16). However, no RF, RRM or performance requirements were defined in Rel-16 and Rel-17 for FR2 UEs with simultaneousReceptionDiffTypeD-r16 capability.</a:t>
            </a:r>
          </a:p>
          <a:p>
            <a:pPr lvl="1">
              <a:spcBef>
                <a:spcPts val="0"/>
              </a:spcBef>
              <a:spcAft>
                <a:spcPts val="600"/>
              </a:spcAft>
            </a:pPr>
            <a:r>
              <a:rPr lang="en-US" altLang="zh-CN" sz="800" kern="0" dirty="0"/>
              <a:t>Enhanced NR FR2 UEs with multi-beam simultaneous reception and multiple RX chains can provide a meaningful performance improvement in FR2 improving both demodulation performance (4-layer DL MIMO), RRM performance and improve RF spherical coverage. This work item aims to introduce the requirements for UEs capable of multi-beam/chain simultaneous DL reception on a single component carrier to achieve improved RF, RRM and UE demodulation performance. </a:t>
            </a:r>
          </a:p>
          <a:p>
            <a:pPr lvl="1">
              <a:spcBef>
                <a:spcPts val="0"/>
              </a:spcBef>
              <a:spcAft>
                <a:spcPts val="600"/>
              </a:spcAft>
            </a:pPr>
            <a:r>
              <a:rPr lang="en-US" altLang="zh-CN" sz="800" kern="0" dirty="0"/>
              <a:t>Different implementation scenarios could be considered at the UE. Single-TCI reception on different beams has been supported since Rel-15 via the Type I codebook, requiring coherent reception at the UE from at least two directions, which could be achieved with either a single panel or multiple coherent panels. Alternatively, dual TCI operation can work with or without the assumption of coherence at the UE, and can be combined with the Rel-17 </a:t>
            </a:r>
            <a:r>
              <a:rPr lang="en-US" altLang="zh-CN" sz="800" kern="0" dirty="0" err="1"/>
              <a:t>mTRP</a:t>
            </a:r>
            <a:r>
              <a:rPr lang="en-US" altLang="zh-CN" sz="800" kern="0" dirty="0"/>
              <a:t> framework even if the base station is actually deployed as a single TRP. Dual TCI operation is therefore the most flexible assumption allowing a variety of actual implementations. </a:t>
            </a:r>
          </a:p>
          <a:p>
            <a:pPr lvl="1">
              <a:spcBef>
                <a:spcPts val="0"/>
              </a:spcBef>
              <a:spcAft>
                <a:spcPts val="600"/>
              </a:spcAft>
            </a:pPr>
            <a:r>
              <a:rPr lang="en-US" altLang="zh-CN" sz="800" kern="0" dirty="0"/>
              <a:t>This WI therefore provides the requirements for both single and dual TCI assumptions to specify requirements for reception of 4-layer downlink MIMO with simultaneous reception at the UE from two different directions.</a:t>
            </a:r>
          </a:p>
          <a:p>
            <a:pPr>
              <a:spcBef>
                <a:spcPts val="0"/>
              </a:spcBef>
              <a:spcAft>
                <a:spcPts val="600"/>
              </a:spcAft>
            </a:pPr>
            <a:r>
              <a:rPr lang="en-US" altLang="zh-CN" sz="800" kern="0" dirty="0"/>
              <a:t>SI or WI (or WI with study phase) if approved:</a:t>
            </a:r>
          </a:p>
          <a:p>
            <a:pPr lvl="1">
              <a:spcBef>
                <a:spcPts val="0"/>
              </a:spcBef>
              <a:spcAft>
                <a:spcPts val="600"/>
              </a:spcAft>
            </a:pPr>
            <a:r>
              <a:rPr lang="en-US" altLang="zh-CN" sz="800" kern="0" dirty="0"/>
              <a:t>[Dedicated WI]</a:t>
            </a:r>
          </a:p>
          <a:p>
            <a:pPr>
              <a:spcBef>
                <a:spcPts val="0"/>
              </a:spcBef>
              <a:spcAft>
                <a:spcPts val="600"/>
              </a:spcAft>
            </a:pPr>
            <a:r>
              <a:rPr lang="en-US" altLang="zh-CN" sz="800" kern="0" dirty="0"/>
              <a:t>Potential impact to other WG(s):</a:t>
            </a:r>
          </a:p>
          <a:p>
            <a:pPr lvl="1">
              <a:spcBef>
                <a:spcPts val="0"/>
              </a:spcBef>
              <a:spcAft>
                <a:spcPts val="600"/>
              </a:spcAft>
            </a:pPr>
            <a:r>
              <a:rPr lang="en-US" altLang="zh-CN" sz="800" kern="0" dirty="0"/>
              <a:t>No</a:t>
            </a:r>
          </a:p>
          <a:p>
            <a:pPr>
              <a:spcBef>
                <a:spcPts val="0"/>
              </a:spcBef>
              <a:spcAft>
                <a:spcPts val="600"/>
              </a:spcAft>
            </a:pPr>
            <a:r>
              <a:rPr lang="en-US" altLang="zh-CN" sz="800" kern="0" dirty="0"/>
              <a:t>NOTE:</a:t>
            </a:r>
          </a:p>
          <a:p>
            <a:pPr lvl="1">
              <a:spcBef>
                <a:spcPts val="0"/>
              </a:spcBef>
              <a:spcAft>
                <a:spcPts val="600"/>
              </a:spcAft>
            </a:pPr>
            <a:r>
              <a:rPr lang="en-US" altLang="zh-CN" sz="800" kern="0" dirty="0"/>
              <a:t>Further discuss merging the core part and test methods into single WI.</a:t>
            </a:r>
          </a:p>
          <a:p>
            <a:pPr lvl="1">
              <a:spcBef>
                <a:spcPts val="0"/>
              </a:spcBef>
              <a:spcAft>
                <a:spcPts val="600"/>
              </a:spcAft>
            </a:pPr>
            <a:r>
              <a:rPr lang="en-US" altLang="zh-CN" sz="800" kern="0" dirty="0"/>
              <a:t>FFS “Rx antenna model supporting 4 DL MIMO layers with dual TCI” should be included in Enhanced RF requirements in the objective.</a:t>
            </a:r>
          </a:p>
        </p:txBody>
      </p:sp>
    </p:spTree>
    <p:extLst>
      <p:ext uri="{BB962C8B-B14F-4D97-AF65-F5344CB8AC3E}">
        <p14:creationId xmlns:p14="http://schemas.microsoft.com/office/powerpoint/2010/main" val="3820845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070626"/>
            <a:ext cx="11417182" cy="5095171"/>
          </a:xfrm>
        </p:spPr>
        <p:txBody>
          <a:bodyPr/>
          <a:lstStyle/>
          <a:p>
            <a:pPr>
              <a:spcBef>
                <a:spcPts val="1200"/>
              </a:spcBef>
              <a:spcAft>
                <a:spcPts val="600"/>
              </a:spcAft>
            </a:pPr>
            <a:endParaRPr lang="en-US" altLang="zh-CN" sz="1400" b="1" dirty="0">
              <a:latin typeface="+mj-ea"/>
              <a:ea typeface="+mj-ea"/>
            </a:endParaRPr>
          </a:p>
          <a:p>
            <a:pPr>
              <a:spcBef>
                <a:spcPts val="1200"/>
              </a:spcBef>
              <a:spcAft>
                <a:spcPts val="600"/>
              </a:spcAft>
            </a:pPr>
            <a:r>
              <a:rPr lang="en-US" altLang="zh-CN" sz="1400" b="1" dirty="0">
                <a:latin typeface="+mj-ea"/>
                <a:ea typeface="+mj-ea"/>
              </a:rPr>
              <a:t>The e-mail discussion follows the guidance in RP-220003</a:t>
            </a:r>
          </a:p>
          <a:p>
            <a:pPr>
              <a:spcBef>
                <a:spcPts val="1200"/>
              </a:spcBef>
              <a:spcAft>
                <a:spcPts val="600"/>
              </a:spcAft>
            </a:pPr>
            <a:endParaRPr lang="en-US" altLang="zh-CN" sz="1400" b="1" dirty="0">
              <a:latin typeface="+mj-ea"/>
              <a:ea typeface="+mj-ea"/>
            </a:endParaRPr>
          </a:p>
          <a:p>
            <a:pPr>
              <a:spcBef>
                <a:spcPts val="1200"/>
              </a:spcBef>
              <a:spcAft>
                <a:spcPts val="600"/>
              </a:spcAft>
            </a:pPr>
            <a:r>
              <a:rPr lang="en-US" altLang="zh-CN" sz="1400" b="1" dirty="0">
                <a:latin typeface="+mj-ea"/>
                <a:ea typeface="+mj-ea"/>
              </a:rPr>
              <a:t>This e-mail thread treats topic#4 (UE FR2 requirement evolution) and topic#14 (Requirement for FR2 multi-Rx chain DL reception) described in the latest e-mail discussion summary (from October 2021) in RP-212682.</a:t>
            </a:r>
          </a:p>
          <a:p>
            <a:pPr>
              <a:spcBef>
                <a:spcPts val="1200"/>
              </a:spcBef>
              <a:spcAft>
                <a:spcPts val="600"/>
              </a:spcAft>
            </a:pPr>
            <a:endParaRPr lang="en-US" altLang="zh-CN" sz="1400" b="1" dirty="0">
              <a:latin typeface="+mj-ea"/>
              <a:ea typeface="+mj-ea"/>
            </a:endParaRPr>
          </a:p>
          <a:p>
            <a:pPr>
              <a:spcBef>
                <a:spcPts val="1200"/>
              </a:spcBef>
              <a:spcAft>
                <a:spcPts val="600"/>
              </a:spcAft>
            </a:pPr>
            <a:r>
              <a:rPr lang="en-US" altLang="zh-CN" sz="1400" b="1" dirty="0">
                <a:latin typeface="+mj-ea"/>
                <a:ea typeface="+mj-ea"/>
              </a:rPr>
              <a:t>For working areas with stabilized objectives and working areas which need more discussions, the outcome of final round is captured in the form of WID for Topic#4 and Topic#14 respectively.</a:t>
            </a:r>
          </a:p>
          <a:p>
            <a:pPr lvl="1">
              <a:spcBef>
                <a:spcPts val="1200"/>
              </a:spcBef>
              <a:spcAft>
                <a:spcPts val="600"/>
              </a:spcAft>
            </a:pPr>
            <a:r>
              <a:rPr lang="en-US" altLang="zh-CN" sz="1100" b="1" dirty="0">
                <a:latin typeface="+mj-ea"/>
                <a:ea typeface="+mj-ea"/>
              </a:rPr>
              <a:t>NOTE:</a:t>
            </a:r>
          </a:p>
          <a:p>
            <a:pPr lvl="2">
              <a:spcBef>
                <a:spcPts val="1200"/>
              </a:spcBef>
              <a:spcAft>
                <a:spcPts val="600"/>
              </a:spcAft>
            </a:pPr>
            <a:r>
              <a:rPr lang="en-US" altLang="zh-CN" sz="1100" b="1" dirty="0">
                <a:latin typeface="+mj-ea"/>
                <a:ea typeface="+mj-ea"/>
              </a:rPr>
              <a:t>This is just the reference for future discussion, and can be further revised in RAN#95.</a:t>
            </a:r>
          </a:p>
          <a:p>
            <a:pPr lvl="2">
              <a:spcBef>
                <a:spcPts val="1200"/>
              </a:spcBef>
              <a:spcAft>
                <a:spcPts val="600"/>
              </a:spcAft>
            </a:pPr>
            <a:r>
              <a:rPr lang="en-US" altLang="zh-CN" sz="1100" b="1" dirty="0">
                <a:latin typeface="+mj-ea"/>
                <a:ea typeface="+mj-ea"/>
              </a:rPr>
              <a:t>Leaving blank for the rapporteur and supporting companies</a:t>
            </a:r>
          </a:p>
          <a:p>
            <a:pPr lvl="2">
              <a:spcBef>
                <a:spcPts val="1200"/>
              </a:spcBef>
              <a:spcAft>
                <a:spcPts val="600"/>
              </a:spcAft>
            </a:pPr>
            <a:r>
              <a:rPr lang="en-US" altLang="zh-CN" sz="1100" b="1" dirty="0">
                <a:latin typeface="+mj-ea"/>
                <a:ea typeface="+mj-ea"/>
              </a:rPr>
              <a:t>Objectives in Topic#4 are captured into WI for RF requirement enhancement for NR frequency range 2 (FR2) (RP-220056), and objectives in Topic#14 are captured into WI for requirement for FR2 multi-Rx chain DL reception (RP-220057). But WI structure such as separating dedicated WI for some objectives can be further discussed in RAN#95.</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263641" cy="450794"/>
          </a:xfrm>
        </p:spPr>
        <p:txBody>
          <a:bodyPr/>
          <a:lstStyle/>
          <a:p>
            <a:r>
              <a:rPr lang="en-US" b="1" dirty="0"/>
              <a:t>General</a:t>
            </a:r>
            <a:endParaRPr lang="ru-RU" dirty="0"/>
          </a:p>
        </p:txBody>
      </p:sp>
    </p:spTree>
    <p:extLst>
      <p:ext uri="{BB962C8B-B14F-4D97-AF65-F5344CB8AC3E}">
        <p14:creationId xmlns:p14="http://schemas.microsoft.com/office/powerpoint/2010/main" val="3705983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18250"/>
            <a:ext cx="11417182" cy="5095171"/>
          </a:xfrm>
        </p:spPr>
        <p:txBody>
          <a:bodyPr/>
          <a:lstStyle/>
          <a:p>
            <a:pPr>
              <a:spcBef>
                <a:spcPts val="0"/>
              </a:spcBef>
              <a:spcAft>
                <a:spcPts val="600"/>
              </a:spcAft>
            </a:pPr>
            <a:r>
              <a:rPr lang="zh-CN" altLang="zh-CN" sz="1400" b="1" dirty="0">
                <a:latin typeface="+mj-ea"/>
                <a:ea typeface="+mj-ea"/>
              </a:rPr>
              <a:t>Topic #4: UE FR2 requirement evolution</a:t>
            </a:r>
            <a:endParaRPr lang="en-US" altLang="zh-CN" sz="1400" b="1" dirty="0">
              <a:latin typeface="+mj-ea"/>
              <a:ea typeface="+mj-ea"/>
            </a:endParaRPr>
          </a:p>
          <a:p>
            <a:pPr lvl="1">
              <a:spcBef>
                <a:spcPts val="0"/>
              </a:spcBef>
              <a:spcAft>
                <a:spcPts val="600"/>
              </a:spcAft>
            </a:pPr>
            <a:r>
              <a:rPr lang="en-US" altLang="zh-CN" sz="1200" b="1" dirty="0">
                <a:latin typeface="+mj-ea"/>
                <a:ea typeface="+mj-ea"/>
              </a:rPr>
              <a:t>For the following topics, the moderator considers as </a:t>
            </a:r>
            <a:r>
              <a:rPr lang="en-US" altLang="zh-CN" sz="1200" b="1" dirty="0">
                <a:solidFill>
                  <a:srgbClr val="FF0000"/>
                </a:solidFill>
                <a:latin typeface="+mj-ea"/>
                <a:ea typeface="+mj-ea"/>
              </a:rPr>
              <a:t>working areas with more stabilized objectives:</a:t>
            </a:r>
          </a:p>
          <a:p>
            <a:pPr lvl="2">
              <a:spcBef>
                <a:spcPts val="0"/>
              </a:spcBef>
              <a:spcAft>
                <a:spcPts val="600"/>
              </a:spcAft>
            </a:pPr>
            <a:r>
              <a:rPr lang="en-US" altLang="zh-CN" sz="1100" dirty="0">
                <a:latin typeface="+mj-ea"/>
                <a:ea typeface="+mj-ea"/>
              </a:rPr>
              <a:t>UL 256QAM</a:t>
            </a:r>
          </a:p>
          <a:p>
            <a:pPr lvl="2">
              <a:spcBef>
                <a:spcPts val="0"/>
              </a:spcBef>
              <a:spcAft>
                <a:spcPts val="600"/>
              </a:spcAft>
            </a:pPr>
            <a:r>
              <a:rPr lang="en-US" altLang="zh-CN" sz="1100" dirty="0">
                <a:latin typeface="+mj-ea"/>
                <a:ea typeface="+mj-ea"/>
              </a:rPr>
              <a:t>RF enhancement in FR2-1 for 39GHz band</a:t>
            </a:r>
          </a:p>
          <a:p>
            <a:pPr lvl="2">
              <a:spcBef>
                <a:spcPts val="0"/>
              </a:spcBef>
              <a:spcAft>
                <a:spcPts val="600"/>
              </a:spcAft>
            </a:pPr>
            <a:r>
              <a:rPr lang="en-US" altLang="zh-CN" sz="1100" dirty="0">
                <a:latin typeface="+mj-ea"/>
                <a:ea typeface="+mj-ea"/>
              </a:rPr>
              <a:t>Inter-band and intra-band DL/UL CA/DC RF enhancement in FR2-1</a:t>
            </a:r>
          </a:p>
          <a:p>
            <a:pPr lvl="1">
              <a:spcBef>
                <a:spcPts val="0"/>
              </a:spcBef>
              <a:spcAft>
                <a:spcPts val="600"/>
              </a:spcAft>
            </a:pPr>
            <a:r>
              <a:rPr lang="en-US" altLang="zh-CN" sz="1200" b="1" dirty="0">
                <a:latin typeface="+mj-ea"/>
                <a:ea typeface="+mj-ea"/>
              </a:rPr>
              <a:t>For the following topics, the moderator considers as </a:t>
            </a:r>
            <a:r>
              <a:rPr lang="en-US" altLang="zh-CN" sz="1200" b="1" dirty="0">
                <a:solidFill>
                  <a:srgbClr val="0000FF"/>
                </a:solidFill>
                <a:latin typeface="+mj-ea"/>
                <a:ea typeface="+mj-ea"/>
              </a:rPr>
              <a:t>working areas which need more discussions:</a:t>
            </a:r>
          </a:p>
          <a:p>
            <a:pPr lvl="2">
              <a:spcBef>
                <a:spcPts val="0"/>
              </a:spcBef>
              <a:spcAft>
                <a:spcPts val="600"/>
              </a:spcAft>
            </a:pPr>
            <a:r>
              <a:rPr lang="en-US" altLang="zh-CN" sz="1100" dirty="0">
                <a:latin typeface="+mj-ea"/>
                <a:ea typeface="+mj-ea"/>
              </a:rPr>
              <a:t>Enhanced switching time (ON/ON transient time)</a:t>
            </a:r>
          </a:p>
          <a:p>
            <a:pPr lvl="2">
              <a:spcBef>
                <a:spcPts val="0"/>
              </a:spcBef>
              <a:spcAft>
                <a:spcPts val="600"/>
              </a:spcAft>
            </a:pPr>
            <a:r>
              <a:rPr lang="en-US" altLang="zh-CN" sz="1100" dirty="0">
                <a:latin typeface="+mj-ea"/>
                <a:ea typeface="+mj-ea"/>
              </a:rPr>
              <a:t>Beam correspondence requirements for RRC_INACTIVE and initial access</a:t>
            </a:r>
          </a:p>
          <a:p>
            <a:pPr lvl="2">
              <a:spcBef>
                <a:spcPts val="0"/>
              </a:spcBef>
              <a:spcAft>
                <a:spcPts val="600"/>
              </a:spcAft>
            </a:pPr>
            <a:r>
              <a:rPr lang="en-US" altLang="zh-CN" sz="1100" dirty="0">
                <a:latin typeface="+mj-ea"/>
                <a:ea typeface="+mj-ea"/>
              </a:rPr>
              <a:t>Power-control tolerance</a:t>
            </a:r>
          </a:p>
          <a:p>
            <a:pPr lvl="2">
              <a:spcBef>
                <a:spcPts val="0"/>
              </a:spcBef>
              <a:spcAft>
                <a:spcPts val="600"/>
              </a:spcAft>
            </a:pPr>
            <a:r>
              <a:rPr lang="en-US" altLang="zh-CN" sz="1100" dirty="0">
                <a:latin typeface="+mj-ea"/>
                <a:ea typeface="+mj-ea"/>
              </a:rPr>
              <a:t>Achieving better FR2 coverage and/or performance</a:t>
            </a:r>
          </a:p>
          <a:p>
            <a:pPr lvl="1">
              <a:spcBef>
                <a:spcPts val="0"/>
              </a:spcBef>
              <a:spcAft>
                <a:spcPts val="600"/>
              </a:spcAft>
            </a:pPr>
            <a:r>
              <a:rPr lang="en-US" altLang="zh-CN" sz="1200" b="1" dirty="0">
                <a:latin typeface="+mj-ea"/>
                <a:ea typeface="+mj-ea"/>
              </a:rPr>
              <a:t>For the following topics, the moderator suggests to drop from Rel-18 work area:</a:t>
            </a:r>
          </a:p>
          <a:p>
            <a:pPr lvl="2">
              <a:spcBef>
                <a:spcPts val="0"/>
              </a:spcBef>
              <a:spcAft>
                <a:spcPts val="600"/>
              </a:spcAft>
            </a:pPr>
            <a:r>
              <a:rPr lang="en-US" altLang="zh-CN" sz="1100" dirty="0">
                <a:latin typeface="+mj-ea"/>
                <a:ea typeface="+mj-ea"/>
              </a:rPr>
              <a:t>Inter/intra-band DL/UL CA enhancement for FR2-2 and between FR2-1 and FR2-2 based on CBM/IBM</a:t>
            </a:r>
          </a:p>
          <a:p>
            <a:pPr lvl="2">
              <a:spcBef>
                <a:spcPts val="0"/>
              </a:spcBef>
              <a:spcAft>
                <a:spcPts val="600"/>
              </a:spcAft>
            </a:pPr>
            <a:r>
              <a:rPr lang="en-US" altLang="zh-CN" sz="1100" dirty="0">
                <a:latin typeface="+mj-ea"/>
                <a:ea typeface="+mj-ea"/>
              </a:rPr>
              <a:t>UE antenna scaling</a:t>
            </a:r>
            <a:endParaRPr lang="zh-CN" altLang="zh-CN" sz="1100" dirty="0">
              <a:latin typeface="+mj-ea"/>
              <a:ea typeface="+mj-ea"/>
            </a:endParaRPr>
          </a:p>
          <a:p>
            <a:pPr>
              <a:spcBef>
                <a:spcPts val="0"/>
              </a:spcBef>
              <a:spcAft>
                <a:spcPts val="600"/>
              </a:spcAft>
            </a:pPr>
            <a:endParaRPr lang="en-US" altLang="zh-CN" sz="1400" b="1" dirty="0">
              <a:latin typeface="+mj-ea"/>
              <a:ea typeface="+mj-ea"/>
            </a:endParaRPr>
          </a:p>
          <a:p>
            <a:pPr>
              <a:spcBef>
                <a:spcPts val="0"/>
              </a:spcBef>
              <a:spcAft>
                <a:spcPts val="600"/>
              </a:spcAft>
            </a:pPr>
            <a:r>
              <a:rPr lang="zh-CN" altLang="zh-CN" sz="1400" b="1" dirty="0">
                <a:latin typeface="+mj-ea"/>
                <a:ea typeface="+mj-ea"/>
              </a:rPr>
              <a:t>Topic #14: Requirement for FR2 multi-Rx chain DL reception</a:t>
            </a:r>
            <a:endParaRPr lang="en-US" altLang="zh-CN" sz="1400" b="1" dirty="0">
              <a:latin typeface="+mj-ea"/>
              <a:ea typeface="+mj-ea"/>
            </a:endParaRPr>
          </a:p>
          <a:p>
            <a:pPr lvl="1">
              <a:spcBef>
                <a:spcPts val="0"/>
              </a:spcBef>
              <a:spcAft>
                <a:spcPts val="600"/>
              </a:spcAft>
            </a:pPr>
            <a:r>
              <a:rPr lang="en-US" altLang="zh-CN" sz="1200" b="1" dirty="0">
                <a:latin typeface="+mj-ea"/>
                <a:ea typeface="+mj-ea"/>
              </a:rPr>
              <a:t>For the following topics, the moderator considers as </a:t>
            </a:r>
            <a:r>
              <a:rPr lang="en-US" altLang="zh-CN" sz="1200" b="1" dirty="0">
                <a:solidFill>
                  <a:srgbClr val="FF0000"/>
                </a:solidFill>
                <a:latin typeface="+mj-ea"/>
                <a:ea typeface="+mj-ea"/>
              </a:rPr>
              <a:t>working areas with more stabilized objectives:</a:t>
            </a:r>
          </a:p>
          <a:p>
            <a:pPr lvl="2">
              <a:spcBef>
                <a:spcPts val="0"/>
              </a:spcBef>
              <a:spcAft>
                <a:spcPts val="600"/>
              </a:spcAft>
            </a:pPr>
            <a:r>
              <a:rPr lang="en-US" altLang="zh-CN" sz="1100" dirty="0">
                <a:latin typeface="+mj-ea"/>
                <a:ea typeface="+mj-ea"/>
              </a:rPr>
              <a:t>Requirement for FR2 multi-Rx chain DL reception</a:t>
            </a:r>
            <a:endParaRPr lang="zh-CN" altLang="zh-CN" sz="1100" dirty="0">
              <a:latin typeface="+mj-ea"/>
              <a:ea typeface="+mj-ea"/>
            </a:endParaRP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263641" cy="450794"/>
          </a:xfrm>
        </p:spPr>
        <p:txBody>
          <a:bodyPr/>
          <a:lstStyle/>
          <a:p>
            <a:r>
              <a:rPr lang="en-US" altLang="zh-CN" b="1" dirty="0"/>
              <a:t>List of Topics</a:t>
            </a:r>
            <a:r>
              <a:rPr lang="en-US" altLang="zh-CN" dirty="0"/>
              <a:t> </a:t>
            </a:r>
            <a:endParaRPr lang="ru-RU" dirty="0"/>
          </a:p>
        </p:txBody>
      </p:sp>
    </p:spTree>
    <p:extLst>
      <p:ext uri="{BB962C8B-B14F-4D97-AF65-F5344CB8AC3E}">
        <p14:creationId xmlns:p14="http://schemas.microsoft.com/office/powerpoint/2010/main" val="25047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45133"/>
            <a:ext cx="11417182" cy="5209947"/>
          </a:xfrm>
        </p:spPr>
        <p:txBody>
          <a:bodyPr/>
          <a:lstStyle/>
          <a:p>
            <a:pPr>
              <a:spcBef>
                <a:spcPts val="0"/>
              </a:spcBef>
              <a:spcAft>
                <a:spcPts val="600"/>
              </a:spcAft>
            </a:pPr>
            <a:r>
              <a:rPr lang="en-US" altLang="zh-CN" sz="1200" dirty="0"/>
              <a:t>Objective:</a:t>
            </a:r>
          </a:p>
          <a:p>
            <a:pPr lvl="1">
              <a:spcBef>
                <a:spcPts val="0"/>
              </a:spcBef>
              <a:spcAft>
                <a:spcPts val="600"/>
              </a:spcAft>
            </a:pPr>
            <a:r>
              <a:rPr lang="en-US" altLang="zh-CN" sz="1200" dirty="0"/>
              <a:t>Investigate and [if feasible], enable UL 256QAM for FR2 (RAN4)</a:t>
            </a:r>
          </a:p>
          <a:p>
            <a:pPr lvl="2">
              <a:spcBef>
                <a:spcPts val="0"/>
              </a:spcBef>
              <a:spcAft>
                <a:spcPts val="600"/>
              </a:spcAft>
            </a:pPr>
            <a:r>
              <a:rPr lang="en-US" altLang="zh-CN" sz="1200" dirty="0"/>
              <a:t>Study the gain, operating SNR, phase noise model and implementation aspects</a:t>
            </a:r>
          </a:p>
          <a:p>
            <a:pPr lvl="2">
              <a:spcBef>
                <a:spcPts val="0"/>
              </a:spcBef>
              <a:spcAft>
                <a:spcPts val="600"/>
              </a:spcAft>
            </a:pPr>
            <a:r>
              <a:rPr lang="en-US" altLang="zh-CN" sz="1200" dirty="0"/>
              <a:t>Specify the UE RF requirements</a:t>
            </a:r>
          </a:p>
          <a:p>
            <a:pPr lvl="2">
              <a:spcBef>
                <a:spcPts val="0"/>
              </a:spcBef>
              <a:spcAft>
                <a:spcPts val="600"/>
              </a:spcAft>
            </a:pPr>
            <a:r>
              <a:rPr lang="en-US" altLang="zh-CN" sz="1200" dirty="0"/>
              <a:t>Specify the BS demodulation performance</a:t>
            </a:r>
          </a:p>
          <a:p>
            <a:pPr lvl="2">
              <a:spcBef>
                <a:spcPts val="0"/>
              </a:spcBef>
              <a:spcAft>
                <a:spcPts val="600"/>
              </a:spcAft>
            </a:pPr>
            <a:r>
              <a:rPr lang="en-US" altLang="zh-CN" sz="1200" dirty="0"/>
              <a:t>Targeted power classes are PC1 and PC5 device types of UE are CPE/FWA [only].</a:t>
            </a:r>
          </a:p>
          <a:p>
            <a:pPr>
              <a:spcBef>
                <a:spcPts val="0"/>
              </a:spcBef>
              <a:spcAft>
                <a:spcPts val="600"/>
              </a:spcAft>
            </a:pPr>
            <a:r>
              <a:rPr lang="en-US" altLang="zh-CN" sz="1200" dirty="0"/>
              <a:t>Justification:</a:t>
            </a:r>
          </a:p>
          <a:p>
            <a:pPr lvl="1">
              <a:spcBef>
                <a:spcPts val="0"/>
              </a:spcBef>
              <a:spcAft>
                <a:spcPts val="600"/>
              </a:spcAft>
            </a:pPr>
            <a:r>
              <a:rPr lang="en-US" altLang="zh-CN" sz="1200" dirty="0"/>
              <a:t>The improved throughput and accompanying capacity increase achieved from UL 256QAM could be extremely useful for research and marketing purposes. Especially in some industry use case, e.g., the machine transmits the photograph with super high resolution to the cloud, which needs Gbps data rate. In such case, the need for 256QAM can be seen. And in such scenario thanks to lower path loss, the possibility to use 256QAM would be higher. However, the actual performance gain and implementation aspects need to be studied.</a:t>
            </a:r>
          </a:p>
          <a:p>
            <a:pPr>
              <a:spcBef>
                <a:spcPts val="0"/>
              </a:spcBef>
              <a:spcAft>
                <a:spcPts val="600"/>
              </a:spcAft>
            </a:pPr>
            <a:r>
              <a:rPr lang="en-US" altLang="zh-CN" sz="1200" dirty="0"/>
              <a:t>SI or WI (or WI with study phase) if approved:</a:t>
            </a:r>
          </a:p>
          <a:p>
            <a:pPr lvl="1">
              <a:spcBef>
                <a:spcPts val="0"/>
              </a:spcBef>
              <a:spcAft>
                <a:spcPts val="600"/>
              </a:spcAft>
            </a:pPr>
            <a:r>
              <a:rPr lang="en-US" altLang="zh-CN" sz="1200" dirty="0"/>
              <a:t>WI with study phase. FFS option 1 or 2</a:t>
            </a:r>
          </a:p>
          <a:p>
            <a:pPr lvl="2">
              <a:spcBef>
                <a:spcPts val="0"/>
              </a:spcBef>
              <a:spcAft>
                <a:spcPts val="600"/>
              </a:spcAft>
            </a:pPr>
            <a:r>
              <a:rPr lang="en-US" altLang="zh-CN" sz="1200" dirty="0"/>
              <a:t>Option 1: Merged into FR2 RF enhancement WI with study phase</a:t>
            </a:r>
          </a:p>
          <a:p>
            <a:pPr lvl="2">
              <a:spcBef>
                <a:spcPts val="0"/>
              </a:spcBef>
              <a:spcAft>
                <a:spcPts val="600"/>
              </a:spcAft>
            </a:pPr>
            <a:r>
              <a:rPr lang="en-US" altLang="zh-CN" sz="1200" dirty="0"/>
              <a:t>Option 2: dedicated WI with study phase</a:t>
            </a:r>
          </a:p>
          <a:p>
            <a:pPr>
              <a:spcBef>
                <a:spcPts val="0"/>
              </a:spcBef>
              <a:spcAft>
                <a:spcPts val="600"/>
              </a:spcAft>
            </a:pPr>
            <a:r>
              <a:rPr lang="en-US" altLang="zh-CN" sz="1200" dirty="0"/>
              <a:t>Potential impact to other WG(s):</a:t>
            </a:r>
          </a:p>
          <a:p>
            <a:pPr lvl="1">
              <a:spcBef>
                <a:spcPts val="0"/>
              </a:spcBef>
              <a:spcAft>
                <a:spcPts val="600"/>
              </a:spcAft>
            </a:pPr>
            <a:r>
              <a:rPr lang="en-US" altLang="zh-CN" sz="1200" dirty="0"/>
              <a:t>No.</a:t>
            </a:r>
            <a:endParaRPr lang="zh-CN"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263641" cy="741342"/>
          </a:xfrm>
        </p:spPr>
        <p:txBody>
          <a:bodyPr/>
          <a:lstStyle/>
          <a:p>
            <a:pPr>
              <a:spcBef>
                <a:spcPts val="0"/>
              </a:spcBef>
              <a:spcAft>
                <a:spcPts val="600"/>
              </a:spcAft>
            </a:pPr>
            <a:r>
              <a:rPr lang="en-US" altLang="zh-CN" sz="2400" b="1" dirty="0"/>
              <a:t>Topic #4: UL 256QAM</a:t>
            </a:r>
          </a:p>
        </p:txBody>
      </p:sp>
    </p:spTree>
    <p:extLst>
      <p:ext uri="{BB962C8B-B14F-4D97-AF65-F5344CB8AC3E}">
        <p14:creationId xmlns:p14="http://schemas.microsoft.com/office/powerpoint/2010/main" val="1302915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45133"/>
            <a:ext cx="11417182" cy="5209947"/>
          </a:xfrm>
        </p:spPr>
        <p:txBody>
          <a:bodyPr/>
          <a:lstStyle/>
          <a:p>
            <a:pPr>
              <a:spcBef>
                <a:spcPts val="0"/>
              </a:spcBef>
              <a:spcAft>
                <a:spcPts val="600"/>
              </a:spcAft>
            </a:pPr>
            <a:r>
              <a:rPr lang="en-US" altLang="zh-CN" sz="1200" dirty="0"/>
              <a:t>Objective:</a:t>
            </a:r>
          </a:p>
          <a:p>
            <a:pPr lvl="1">
              <a:spcBef>
                <a:spcPts val="0"/>
              </a:spcBef>
              <a:spcAft>
                <a:spcPts val="600"/>
              </a:spcAft>
            </a:pPr>
            <a:r>
              <a:rPr lang="en-US" altLang="zh-CN" sz="1200" dirty="0"/>
              <a:t>RF enhancement in FR2-1 for PC2(Vehicular UE) n259 [and n260] (39GHz) band (RAN4)</a:t>
            </a:r>
          </a:p>
          <a:p>
            <a:pPr lvl="1">
              <a:spcBef>
                <a:spcPts val="0"/>
              </a:spcBef>
              <a:spcAft>
                <a:spcPts val="600"/>
              </a:spcAft>
            </a:pPr>
            <a:r>
              <a:rPr lang="en-US" altLang="zh-CN" sz="1200" dirty="0"/>
              <a:t>Vehicular UE requirements for power class 2 in n259 [and n260] (39GHz). </a:t>
            </a:r>
          </a:p>
          <a:p>
            <a:pPr lvl="1">
              <a:spcBef>
                <a:spcPts val="0"/>
              </a:spcBef>
              <a:spcAft>
                <a:spcPts val="600"/>
              </a:spcAft>
            </a:pPr>
            <a:r>
              <a:rPr lang="en-US" altLang="zh-CN" sz="1200" dirty="0"/>
              <a:t>[Vehicular UE requirements for inter-band UL [and DL] CA with IBM</a:t>
            </a:r>
          </a:p>
          <a:p>
            <a:pPr lvl="1">
              <a:spcBef>
                <a:spcPts val="0"/>
              </a:spcBef>
              <a:spcAft>
                <a:spcPts val="600"/>
              </a:spcAft>
            </a:pPr>
            <a:r>
              <a:rPr lang="en-US" altLang="zh-CN" sz="1200" dirty="0"/>
              <a:t>n257+n259</a:t>
            </a:r>
          </a:p>
          <a:p>
            <a:pPr lvl="1">
              <a:spcBef>
                <a:spcPts val="0"/>
              </a:spcBef>
              <a:spcAft>
                <a:spcPts val="600"/>
              </a:spcAft>
            </a:pPr>
            <a:r>
              <a:rPr lang="en-US" altLang="zh-CN" sz="1200" dirty="0"/>
              <a:t>n260+n261]</a:t>
            </a:r>
          </a:p>
          <a:p>
            <a:pPr lvl="1">
              <a:spcBef>
                <a:spcPts val="0"/>
              </a:spcBef>
              <a:spcAft>
                <a:spcPts val="600"/>
              </a:spcAft>
            </a:pPr>
            <a:r>
              <a:rPr lang="en-US" altLang="zh-CN" sz="1200" dirty="0"/>
              <a:t>NOTE: FFS CA parts should be included based on the outcome of Rel-17 discussion.</a:t>
            </a:r>
          </a:p>
          <a:p>
            <a:pPr>
              <a:spcBef>
                <a:spcPts val="0"/>
              </a:spcBef>
              <a:spcAft>
                <a:spcPts val="600"/>
              </a:spcAft>
            </a:pPr>
            <a:r>
              <a:rPr lang="en-US" altLang="zh-CN" sz="1200" dirty="0"/>
              <a:t>Justification:</a:t>
            </a:r>
          </a:p>
          <a:p>
            <a:pPr lvl="1">
              <a:spcBef>
                <a:spcPts val="0"/>
              </a:spcBef>
              <a:spcAft>
                <a:spcPts val="600"/>
              </a:spcAft>
            </a:pPr>
            <a:r>
              <a:rPr lang="en-US" altLang="zh-CN" sz="1200" dirty="0"/>
              <a:t>the vehicular UE can be the potential use case for FR2. Regarding the 39GHz, n260(above 37GHz(37-40GHz)) is in planning from government around 2025~2026. Considering that the completion of Rel-18 is the end of 2023, Rel-19 is late to meet this schedule in advance.</a:t>
            </a:r>
          </a:p>
          <a:p>
            <a:pPr>
              <a:spcBef>
                <a:spcPts val="0"/>
              </a:spcBef>
              <a:spcAft>
                <a:spcPts val="600"/>
              </a:spcAft>
            </a:pPr>
            <a:r>
              <a:rPr lang="en-US" altLang="zh-CN" sz="1200" dirty="0"/>
              <a:t>SI or WI (or WI with study phase) if approved:</a:t>
            </a:r>
          </a:p>
          <a:p>
            <a:pPr lvl="1">
              <a:spcBef>
                <a:spcPts val="0"/>
              </a:spcBef>
              <a:spcAft>
                <a:spcPts val="600"/>
              </a:spcAft>
            </a:pPr>
            <a:r>
              <a:rPr lang="en-US" altLang="zh-CN" sz="1200" dirty="0"/>
              <a:t>WI</a:t>
            </a:r>
          </a:p>
          <a:p>
            <a:pPr lvl="1">
              <a:spcBef>
                <a:spcPts val="0"/>
              </a:spcBef>
              <a:spcAft>
                <a:spcPts val="600"/>
              </a:spcAft>
            </a:pPr>
            <a:r>
              <a:rPr lang="en-US" altLang="zh-CN" sz="1200" dirty="0"/>
              <a:t>FFS Dedicated WI or merged into UE RF FR2 enhancement WI including other objectives</a:t>
            </a:r>
          </a:p>
          <a:p>
            <a:pPr>
              <a:spcBef>
                <a:spcPts val="0"/>
              </a:spcBef>
              <a:spcAft>
                <a:spcPts val="600"/>
              </a:spcAft>
            </a:pPr>
            <a:r>
              <a:rPr lang="en-US" altLang="zh-CN" sz="1200" dirty="0"/>
              <a:t>Potential impact to other WG(s):</a:t>
            </a:r>
          </a:p>
          <a:p>
            <a:pPr lvl="1">
              <a:spcBef>
                <a:spcPts val="0"/>
              </a:spcBef>
              <a:spcAft>
                <a:spcPts val="600"/>
              </a:spcAft>
            </a:pPr>
            <a:r>
              <a:rPr lang="en-US" altLang="zh-CN" sz="1200" dirty="0"/>
              <a:t>No</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263641" cy="741342"/>
          </a:xfrm>
        </p:spPr>
        <p:txBody>
          <a:bodyPr/>
          <a:lstStyle/>
          <a:p>
            <a:pPr>
              <a:spcBef>
                <a:spcPts val="0"/>
              </a:spcBef>
              <a:spcAft>
                <a:spcPts val="600"/>
              </a:spcAft>
            </a:pPr>
            <a:r>
              <a:rPr lang="en-US" altLang="zh-CN" sz="2400" b="1" dirty="0"/>
              <a:t>Topic #4: RF enhancement in FR2-1 for 39GHz band</a:t>
            </a:r>
          </a:p>
        </p:txBody>
      </p:sp>
    </p:spTree>
    <p:extLst>
      <p:ext uri="{BB962C8B-B14F-4D97-AF65-F5344CB8AC3E}">
        <p14:creationId xmlns:p14="http://schemas.microsoft.com/office/powerpoint/2010/main" val="541600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305560"/>
            <a:ext cx="11417182" cy="5049520"/>
          </a:xfrm>
        </p:spPr>
        <p:txBody>
          <a:bodyPr/>
          <a:lstStyle/>
          <a:p>
            <a:pPr>
              <a:spcBef>
                <a:spcPts val="0"/>
              </a:spcBef>
              <a:spcAft>
                <a:spcPts val="600"/>
              </a:spcAft>
            </a:pPr>
            <a:r>
              <a:rPr lang="en-US" altLang="zh-CN" sz="1000" dirty="0"/>
              <a:t>Objective:</a:t>
            </a:r>
          </a:p>
          <a:p>
            <a:pPr lvl="1">
              <a:spcBef>
                <a:spcPts val="0"/>
              </a:spcBef>
              <a:spcAft>
                <a:spcPts val="600"/>
              </a:spcAft>
            </a:pPr>
            <a:r>
              <a:rPr lang="en-US" altLang="zh-CN" sz="1000" dirty="0"/>
              <a:t>Inter-band and intra-band DL/UL CA/DC RF enhancement in FR2-1 depending on </a:t>
            </a:r>
            <a:r>
              <a:rPr lang="en-US" altLang="zh-CN" sz="1000" dirty="0" err="1"/>
              <a:t>operators’requests</a:t>
            </a:r>
            <a:r>
              <a:rPr lang="en-US" altLang="zh-CN" sz="1000" dirty="0"/>
              <a:t> (RAN4)</a:t>
            </a:r>
          </a:p>
          <a:p>
            <a:pPr lvl="2">
              <a:spcBef>
                <a:spcPts val="0"/>
              </a:spcBef>
              <a:spcAft>
                <a:spcPts val="600"/>
              </a:spcAft>
            </a:pPr>
            <a:r>
              <a:rPr lang="en-US" altLang="zh-CN" sz="1000" dirty="0"/>
              <a:t>[Study and if feasible,] define RF requirement(s) for support of inter-band UL CA for same frequency group and different frequency groups in FR2-1 based on CBM</a:t>
            </a:r>
          </a:p>
          <a:p>
            <a:pPr lvl="3">
              <a:spcBef>
                <a:spcPts val="0"/>
              </a:spcBef>
              <a:spcAft>
                <a:spcPts val="600"/>
              </a:spcAft>
            </a:pPr>
            <a:r>
              <a:rPr lang="en-US" altLang="zh-CN" sz="1000" dirty="0"/>
              <a:t>Take the capability alignment between UL and DL CA into account, e.g., only consider the case where DL CBM is available</a:t>
            </a:r>
          </a:p>
          <a:p>
            <a:pPr>
              <a:spcBef>
                <a:spcPts val="0"/>
              </a:spcBef>
              <a:spcAft>
                <a:spcPts val="600"/>
              </a:spcAft>
            </a:pPr>
            <a:r>
              <a:rPr lang="en-US" altLang="zh-CN" sz="1000" dirty="0"/>
              <a:t>Justification:</a:t>
            </a:r>
          </a:p>
          <a:p>
            <a:pPr lvl="1">
              <a:spcBef>
                <a:spcPts val="0"/>
              </a:spcBef>
              <a:spcAft>
                <a:spcPts val="600"/>
              </a:spcAft>
            </a:pPr>
            <a:r>
              <a:rPr lang="en-US" altLang="zh-CN" sz="1000" dirty="0"/>
              <a:t>CA is important feature for all 3GPP RATs</a:t>
            </a:r>
          </a:p>
          <a:p>
            <a:pPr>
              <a:spcBef>
                <a:spcPts val="0"/>
              </a:spcBef>
              <a:spcAft>
                <a:spcPts val="600"/>
              </a:spcAft>
            </a:pPr>
            <a:r>
              <a:rPr lang="en-US" altLang="zh-CN" sz="1000" dirty="0"/>
              <a:t>SI or WI (or WI with study phase) if approved:</a:t>
            </a:r>
          </a:p>
          <a:p>
            <a:pPr lvl="1">
              <a:spcBef>
                <a:spcPts val="0"/>
              </a:spcBef>
              <a:spcAft>
                <a:spcPts val="600"/>
              </a:spcAft>
            </a:pPr>
            <a:r>
              <a:rPr lang="en-US" altLang="zh-CN" sz="1000" dirty="0"/>
              <a:t>WI</a:t>
            </a:r>
          </a:p>
          <a:p>
            <a:pPr lvl="1">
              <a:spcBef>
                <a:spcPts val="0"/>
              </a:spcBef>
              <a:spcAft>
                <a:spcPts val="600"/>
              </a:spcAft>
            </a:pPr>
            <a:r>
              <a:rPr lang="en-US" altLang="zh-CN" sz="1000" dirty="0"/>
              <a:t>Merged into UE RF FR2 enhancement WI including other objectives</a:t>
            </a:r>
          </a:p>
          <a:p>
            <a:pPr>
              <a:spcBef>
                <a:spcPts val="0"/>
              </a:spcBef>
              <a:spcAft>
                <a:spcPts val="600"/>
              </a:spcAft>
            </a:pPr>
            <a:r>
              <a:rPr lang="en-US" altLang="zh-CN" sz="1000" dirty="0"/>
              <a:t>Potential impact to other WG(s):</a:t>
            </a:r>
          </a:p>
          <a:p>
            <a:pPr lvl="1">
              <a:spcBef>
                <a:spcPts val="0"/>
              </a:spcBef>
              <a:spcAft>
                <a:spcPts val="600"/>
              </a:spcAft>
            </a:pPr>
            <a:r>
              <a:rPr lang="en-US" altLang="zh-CN" sz="1000" dirty="0"/>
              <a:t>FFS</a:t>
            </a:r>
          </a:p>
          <a:p>
            <a:pPr hangingPunct="0">
              <a:spcAft>
                <a:spcPts val="600"/>
              </a:spcAft>
            </a:pPr>
            <a:r>
              <a:rPr lang="en-US" altLang="ja-JP" sz="1000" dirty="0">
                <a:effectLst/>
                <a:latin typeface="Microsoft YaHei" panose="020B0503020204020204" pitchFamily="34" charset="-122"/>
                <a:ea typeface="Microsoft YaHei" panose="020B0503020204020204" pitchFamily="34" charset="-122"/>
              </a:rPr>
              <a:t>NOTE:</a:t>
            </a:r>
            <a:endParaRPr lang="ja-JP" altLang="ja-JP" sz="1000" dirty="0">
              <a:effectLst/>
              <a:latin typeface="Microsoft YaHei" panose="020B0503020204020204" pitchFamily="34" charset="-122"/>
              <a:ea typeface="Microsoft YaHei" panose="020B0503020204020204" pitchFamily="34" charset="-122"/>
            </a:endParaRPr>
          </a:p>
          <a:p>
            <a:pPr lvl="1" algn="just">
              <a:spcAft>
                <a:spcPts val="600"/>
              </a:spcAft>
            </a:pPr>
            <a:r>
              <a:rPr lang="en-US" altLang="ja-JP" sz="1000" dirty="0">
                <a:effectLst/>
                <a:latin typeface="Microsoft YaHei" panose="020B0503020204020204" pitchFamily="34" charset="-122"/>
                <a:ea typeface="Microsoft YaHei" panose="020B0503020204020204" pitchFamily="34" charset="-122"/>
              </a:rPr>
              <a:t>If there are no band combination request, the objective of inter-band UL CA for same frequency group and different frequency groups in FR2-1 based on CBM should be deprioritized.</a:t>
            </a:r>
            <a:endParaRPr lang="ja-JP" altLang="ja-JP" sz="1000" dirty="0">
              <a:effectLst/>
              <a:latin typeface="Microsoft YaHei" panose="020B0503020204020204" pitchFamily="34" charset="-122"/>
              <a:ea typeface="Microsoft YaHei" panose="020B0503020204020204" pitchFamily="34" charset="-122"/>
            </a:endParaRPr>
          </a:p>
          <a:p>
            <a:pPr lvl="1" algn="just">
              <a:spcAft>
                <a:spcPts val="600"/>
              </a:spcAft>
            </a:pPr>
            <a:r>
              <a:rPr lang="en-US" altLang="ja-JP" sz="1000" dirty="0">
                <a:effectLst/>
                <a:latin typeface="Microsoft YaHei" panose="020B0503020204020204" pitchFamily="34" charset="-122"/>
                <a:ea typeface="Microsoft YaHei" panose="020B0503020204020204" pitchFamily="34" charset="-122"/>
              </a:rPr>
              <a:t>FSS to include CA within same frequency group in Rel-18 work.</a:t>
            </a:r>
            <a:endParaRPr lang="ja-JP" altLang="ja-JP" sz="1000" dirty="0">
              <a:effectLst/>
              <a:latin typeface="Microsoft YaHei" panose="020B0503020204020204" pitchFamily="34" charset="-122"/>
              <a:ea typeface="Microsoft YaHei" panose="020B0503020204020204" pitchFamily="34" charset="-122"/>
            </a:endParaRPr>
          </a:p>
          <a:p>
            <a:pPr lvl="1">
              <a:spcAft>
                <a:spcPts val="600"/>
              </a:spcAft>
            </a:pPr>
            <a:r>
              <a:rPr lang="en-US" altLang="ja-JP" sz="1000" dirty="0">
                <a:effectLst/>
                <a:latin typeface="Microsoft YaHei" panose="020B0503020204020204" pitchFamily="34" charset="-122"/>
                <a:ea typeface="Microsoft YaHei" panose="020B0503020204020204" pitchFamily="34" charset="-122"/>
              </a:rPr>
              <a:t>Further discuss handling of Rel-17 leftover based on the outcome of Rel-17 discussion.</a:t>
            </a:r>
            <a:r>
              <a:rPr lang="en-US" altLang="ja-JP" sz="1000" dirty="0">
                <a:latin typeface="Microsoft YaHei" panose="020B0503020204020204" pitchFamily="34" charset="-122"/>
                <a:ea typeface="Microsoft YaHei" panose="020B0503020204020204" pitchFamily="34" charset="-122"/>
              </a:rPr>
              <a:t> </a:t>
            </a:r>
            <a:r>
              <a:rPr lang="en-US" altLang="ja-JP" sz="1000" dirty="0">
                <a:effectLst/>
                <a:latin typeface="Microsoft YaHei" panose="020B0503020204020204" pitchFamily="34" charset="-122"/>
                <a:ea typeface="Microsoft YaHei" panose="020B0503020204020204" pitchFamily="34" charset="-122"/>
              </a:rPr>
              <a:t>Rel-17 leftover should be added in Rel-18 work item if not finished in Rel-17. Potential leftovers are:</a:t>
            </a:r>
            <a:endParaRPr lang="ja-JP" altLang="ja-JP" sz="1000" dirty="0">
              <a:effectLst/>
              <a:latin typeface="Microsoft YaHei" panose="020B0503020204020204" pitchFamily="34" charset="-122"/>
              <a:ea typeface="Microsoft YaHei" panose="020B0503020204020204" pitchFamily="34" charset="-122"/>
            </a:endParaRPr>
          </a:p>
          <a:p>
            <a:pPr marL="1142980" lvl="2" indent="-285750">
              <a:spcAft>
                <a:spcPts val="600"/>
              </a:spcAft>
              <a:buFont typeface="Wingdings" panose="05000000000000000000" pitchFamily="2" charset="2"/>
              <a:buChar char=""/>
            </a:pPr>
            <a:r>
              <a:rPr lang="en-US" altLang="ja-JP" sz="1000" dirty="0">
                <a:effectLst/>
                <a:latin typeface="Microsoft YaHei" panose="020B0503020204020204" pitchFamily="34" charset="-122"/>
                <a:ea typeface="Microsoft YaHei" panose="020B0503020204020204" pitchFamily="34" charset="-122"/>
              </a:rPr>
              <a:t>[DL CA with IBM for same frequency group]</a:t>
            </a:r>
            <a:endParaRPr lang="ja-JP" altLang="ja-JP" sz="1000" dirty="0">
              <a:effectLst/>
              <a:latin typeface="Microsoft YaHei" panose="020B0503020204020204" pitchFamily="34" charset="-122"/>
              <a:ea typeface="Microsoft YaHei" panose="020B0503020204020204" pitchFamily="34" charset="-122"/>
            </a:endParaRPr>
          </a:p>
          <a:p>
            <a:pPr marL="1142980" lvl="2" indent="-285750">
              <a:spcAft>
                <a:spcPts val="600"/>
              </a:spcAft>
              <a:buFont typeface="Wingdings" panose="05000000000000000000" pitchFamily="2" charset="2"/>
              <a:buChar char=""/>
            </a:pPr>
            <a:r>
              <a:rPr lang="en-US" altLang="ja-JP" sz="1000" dirty="0">
                <a:effectLst/>
                <a:latin typeface="Microsoft YaHei" panose="020B0503020204020204" pitchFamily="34" charset="-122"/>
                <a:ea typeface="Microsoft YaHei" panose="020B0503020204020204" pitchFamily="34" charset="-122"/>
              </a:rPr>
              <a:t>DL CA with CBM for [same frequency group] and different frequency groups</a:t>
            </a:r>
            <a:endParaRPr lang="ja-JP" altLang="ja-JP" sz="1000" dirty="0">
              <a:effectLst/>
              <a:latin typeface="Microsoft YaHei" panose="020B0503020204020204" pitchFamily="34" charset="-122"/>
              <a:ea typeface="Microsoft YaHei" panose="020B0503020204020204" pitchFamily="34" charset="-122"/>
            </a:endParaRPr>
          </a:p>
          <a:p>
            <a:pPr marL="1142980" lvl="2" indent="-285750">
              <a:spcAft>
                <a:spcPts val="600"/>
              </a:spcAft>
              <a:buFont typeface="Wingdings" panose="05000000000000000000" pitchFamily="2" charset="2"/>
              <a:buChar char=""/>
            </a:pPr>
            <a:r>
              <a:rPr lang="en-US" altLang="ja-JP" sz="1000" dirty="0">
                <a:effectLst/>
                <a:latin typeface="Microsoft YaHei" panose="020B0503020204020204" pitchFamily="34" charset="-122"/>
                <a:ea typeface="Microsoft YaHei" panose="020B0503020204020204" pitchFamily="34" charset="-122"/>
              </a:rPr>
              <a:t>UL CA with IBM for different frequency groups</a:t>
            </a:r>
            <a:endParaRPr lang="en-US" altLang="ja-JP" sz="1000" dirty="0">
              <a:latin typeface="Microsoft YaHei" panose="020B0503020204020204" pitchFamily="34" charset="-122"/>
              <a:ea typeface="Microsoft YaHei" panose="020B0503020204020204" pitchFamily="34" charset="-122"/>
            </a:endParaRPr>
          </a:p>
          <a:p>
            <a:pPr marL="1600158" lvl="3" indent="-285750">
              <a:spcAft>
                <a:spcPts val="600"/>
              </a:spcAft>
              <a:buFont typeface="Wingdings" panose="05000000000000000000" pitchFamily="2" charset="2"/>
              <a:buChar char=""/>
            </a:pPr>
            <a:r>
              <a:rPr lang="en-US" altLang="ja-JP" sz="1000" dirty="0">
                <a:effectLst/>
                <a:latin typeface="Microsoft YaHei" panose="020B0503020204020204" pitchFamily="34" charset="-122"/>
                <a:ea typeface="Microsoft YaHei" panose="020B0503020204020204" pitchFamily="34" charset="-122"/>
              </a:rPr>
              <a:t>For Rel-17 leftover topics, potential impact to WG2 unless Rel17 WI completes certain features which need new UE capabilities.</a:t>
            </a:r>
            <a:endParaRPr lang="ja-JP" altLang="ja-JP" sz="1000" dirty="0">
              <a:effectLst/>
              <a:latin typeface="Microsoft YaHei" panose="020B0503020204020204" pitchFamily="34" charset="-122"/>
              <a:ea typeface="Microsoft YaHei" panose="020B0503020204020204" pitchFamily="34" charset="-122"/>
            </a:endParaRPr>
          </a:p>
          <a:p>
            <a:pPr>
              <a:spcBef>
                <a:spcPts val="0"/>
              </a:spcBef>
              <a:spcAft>
                <a:spcPts val="600"/>
              </a:spcAft>
            </a:pPr>
            <a:endParaRPr lang="en-US" altLang="zh-CN" sz="10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t>Topic #4: Inter-band and intra-band DL/UL CA/DC RF enhancement in FR2-1</a:t>
            </a:r>
          </a:p>
        </p:txBody>
      </p:sp>
    </p:spTree>
    <p:extLst>
      <p:ext uri="{BB962C8B-B14F-4D97-AF65-F5344CB8AC3E}">
        <p14:creationId xmlns:p14="http://schemas.microsoft.com/office/powerpoint/2010/main" val="59859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336040"/>
            <a:ext cx="11417182" cy="5019040"/>
          </a:xfrm>
        </p:spPr>
        <p:txBody>
          <a:bodyPr/>
          <a:lstStyle/>
          <a:p>
            <a:pPr>
              <a:spcBef>
                <a:spcPts val="0"/>
              </a:spcBef>
              <a:spcAft>
                <a:spcPts val="600"/>
              </a:spcAft>
            </a:pPr>
            <a:r>
              <a:rPr lang="en-US" altLang="zh-CN" sz="1400" dirty="0"/>
              <a:t>Objective:</a:t>
            </a:r>
          </a:p>
          <a:p>
            <a:pPr lvl="1">
              <a:spcBef>
                <a:spcPts val="0"/>
              </a:spcBef>
              <a:spcAft>
                <a:spcPts val="600"/>
              </a:spcAft>
            </a:pPr>
            <a:r>
              <a:rPr lang="en-US" altLang="zh-CN" sz="1400" dirty="0"/>
              <a:t>Enhanced switching time (ON/ON transient time)</a:t>
            </a:r>
          </a:p>
          <a:p>
            <a:pPr lvl="2">
              <a:spcBef>
                <a:spcPts val="0"/>
              </a:spcBef>
              <a:spcAft>
                <a:spcPts val="600"/>
              </a:spcAft>
            </a:pPr>
            <a:r>
              <a:rPr lang="en-US" altLang="zh-CN" sz="1400" dirty="0"/>
              <a:t>Investigate (gain) and if possible, enhance [FR2-1] and FR2-2 switching time (ON/ON transient time)</a:t>
            </a:r>
          </a:p>
          <a:p>
            <a:pPr>
              <a:spcBef>
                <a:spcPts val="0"/>
              </a:spcBef>
              <a:spcAft>
                <a:spcPts val="600"/>
              </a:spcAft>
            </a:pPr>
            <a:r>
              <a:rPr lang="en-US" altLang="zh-CN" sz="1400" dirty="0"/>
              <a:t>Justification:</a:t>
            </a:r>
          </a:p>
          <a:p>
            <a:pPr lvl="1">
              <a:spcBef>
                <a:spcPts val="0"/>
              </a:spcBef>
              <a:spcAft>
                <a:spcPts val="600"/>
              </a:spcAft>
            </a:pPr>
            <a:r>
              <a:rPr lang="en-US" altLang="zh-CN" sz="1400" dirty="0"/>
              <a:t>Enhanced switching time (ON/ON transient time) would be beneficial from network point of view. ON/ON transient time has a significant impact on UL performance, especially for high SCS (480/960kHz) scenarios in FR2-2 and [FR2-1]. Improved UE capabilities to support up to 1us ON/ON transient period can be considered for FR2, similar to FR1.</a:t>
            </a:r>
          </a:p>
          <a:p>
            <a:pPr>
              <a:spcBef>
                <a:spcPts val="0"/>
              </a:spcBef>
              <a:spcAft>
                <a:spcPts val="600"/>
              </a:spcAft>
            </a:pPr>
            <a:r>
              <a:rPr lang="en-US" altLang="zh-CN" sz="1400" dirty="0"/>
              <a:t>SI or WI (or WI with study phase) if approved:</a:t>
            </a:r>
          </a:p>
          <a:p>
            <a:pPr lvl="1">
              <a:spcBef>
                <a:spcPts val="0"/>
              </a:spcBef>
              <a:spcAft>
                <a:spcPts val="600"/>
              </a:spcAft>
            </a:pPr>
            <a:r>
              <a:rPr lang="en-US" altLang="zh-CN" sz="1400" dirty="0"/>
              <a:t>WI with study phase</a:t>
            </a:r>
          </a:p>
          <a:p>
            <a:pPr lvl="1">
              <a:spcBef>
                <a:spcPts val="0"/>
              </a:spcBef>
              <a:spcAft>
                <a:spcPts val="600"/>
              </a:spcAft>
            </a:pPr>
            <a:r>
              <a:rPr lang="en-US" altLang="zh-CN" sz="1400" dirty="0"/>
              <a:t>Merged into UE RF FR2 enhancement WI including other objectives</a:t>
            </a:r>
          </a:p>
          <a:p>
            <a:pPr>
              <a:spcBef>
                <a:spcPts val="0"/>
              </a:spcBef>
              <a:spcAft>
                <a:spcPts val="600"/>
              </a:spcAft>
            </a:pPr>
            <a:r>
              <a:rPr lang="en-US" altLang="zh-CN" sz="1400" dirty="0"/>
              <a:t>Potential impact to other WG(s):</a:t>
            </a:r>
          </a:p>
          <a:p>
            <a:pPr lvl="1">
              <a:spcBef>
                <a:spcPts val="0"/>
              </a:spcBef>
              <a:spcAft>
                <a:spcPts val="600"/>
              </a:spcAft>
            </a:pPr>
            <a:r>
              <a:rPr lang="en-US" altLang="zh-CN" sz="1400" dirty="0"/>
              <a:t>No</a:t>
            </a:r>
          </a:p>
          <a:p>
            <a:pPr>
              <a:spcBef>
                <a:spcPts val="0"/>
              </a:spcBef>
              <a:spcAft>
                <a:spcPts val="600"/>
              </a:spcAft>
            </a:pPr>
            <a:r>
              <a:rPr lang="en-US" altLang="zh-CN" sz="1400" dirty="0"/>
              <a:t>NOTE:</a:t>
            </a:r>
          </a:p>
          <a:p>
            <a:pPr lvl="1">
              <a:spcBef>
                <a:spcPts val="0"/>
              </a:spcBef>
              <a:spcAft>
                <a:spcPts val="600"/>
              </a:spcAft>
            </a:pPr>
            <a:r>
              <a:rPr lang="en-US" altLang="zh-CN" sz="1400" dirty="0"/>
              <a:t>Further discuss based on the outcome of Rel-17 discussion.</a:t>
            </a:r>
          </a:p>
          <a:p>
            <a:pPr lvl="1">
              <a:spcBef>
                <a:spcPts val="0"/>
              </a:spcBef>
              <a:spcAft>
                <a:spcPts val="600"/>
              </a:spcAft>
            </a:pPr>
            <a:r>
              <a:rPr lang="en-US" altLang="zh-CN" sz="1400" dirty="0"/>
              <a:t>Consider the conclusions in FR1 transient period capability discussion as much as possible</a:t>
            </a:r>
          </a:p>
          <a:p>
            <a:pPr>
              <a:spcBef>
                <a:spcPts val="0"/>
              </a:spcBef>
              <a:spcAft>
                <a:spcPts val="600"/>
              </a:spcAft>
            </a:pPr>
            <a:endParaRPr lang="en-US" altLang="zh-CN" sz="14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rgbClr val="0000FF"/>
                </a:solidFill>
              </a:rPr>
              <a:t>Topic #4: Enhanced switching time (ON/ON transient time)</a:t>
            </a:r>
          </a:p>
        </p:txBody>
      </p:sp>
    </p:spTree>
    <p:extLst>
      <p:ext uri="{BB962C8B-B14F-4D97-AF65-F5344CB8AC3E}">
        <p14:creationId xmlns:p14="http://schemas.microsoft.com/office/powerpoint/2010/main" val="3034873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45133"/>
            <a:ext cx="11417182" cy="5209947"/>
          </a:xfrm>
        </p:spPr>
        <p:txBody>
          <a:bodyPr/>
          <a:lstStyle/>
          <a:p>
            <a:pPr>
              <a:spcBef>
                <a:spcPts val="0"/>
              </a:spcBef>
              <a:spcAft>
                <a:spcPts val="600"/>
              </a:spcAft>
            </a:pPr>
            <a:r>
              <a:rPr lang="en-US" altLang="zh-CN" sz="1050" dirty="0"/>
              <a:t>Objective:</a:t>
            </a:r>
          </a:p>
          <a:p>
            <a:pPr lvl="1">
              <a:spcBef>
                <a:spcPts val="0"/>
              </a:spcBef>
              <a:spcAft>
                <a:spcPts val="600"/>
              </a:spcAft>
            </a:pPr>
            <a:r>
              <a:rPr lang="en-US" altLang="zh-CN" sz="1050" dirty="0"/>
              <a:t>[Study the need and how to specify beam correspondence requirements[/verification] for RRC_INACTIVE and initial access]</a:t>
            </a:r>
          </a:p>
          <a:p>
            <a:pPr lvl="1">
              <a:spcBef>
                <a:spcPts val="0"/>
              </a:spcBef>
              <a:spcAft>
                <a:spcPts val="600"/>
              </a:spcAft>
            </a:pPr>
            <a:r>
              <a:rPr lang="en-US" altLang="zh-CN" sz="1050" dirty="0"/>
              <a:t>Specify UE beam correspondence requirements for initial access and RRC_INACTIVE state, for the UE support SSB-based without UL beam sweeping [RAN4 RF]</a:t>
            </a:r>
          </a:p>
          <a:p>
            <a:pPr lvl="1">
              <a:spcBef>
                <a:spcPts val="0"/>
              </a:spcBef>
              <a:spcAft>
                <a:spcPts val="600"/>
              </a:spcAft>
            </a:pPr>
            <a:r>
              <a:rPr lang="en-US" altLang="zh-CN" sz="1050" dirty="0"/>
              <a:t>For RRC_INACTIVE at least [necessary] requirements for Random Access SDT and Configured Grant SDT</a:t>
            </a:r>
          </a:p>
          <a:p>
            <a:pPr lvl="2">
              <a:spcBef>
                <a:spcPts val="0"/>
              </a:spcBef>
              <a:spcAft>
                <a:spcPts val="600"/>
              </a:spcAft>
            </a:pPr>
            <a:r>
              <a:rPr lang="en-US" altLang="zh-CN" sz="1050" dirty="0"/>
              <a:t>It's not precluded for other transmission within RRC_INACTIVE state</a:t>
            </a:r>
          </a:p>
          <a:p>
            <a:pPr lvl="2">
              <a:spcBef>
                <a:spcPts val="0"/>
              </a:spcBef>
              <a:spcAft>
                <a:spcPts val="600"/>
              </a:spcAft>
            </a:pPr>
            <a:r>
              <a:rPr lang="en-US" altLang="zh-CN" sz="1050" dirty="0"/>
              <a:t>For initial access, [necessary] requirements verification of beam correspondence requirements based on msg1 spherical coverage (at least) </a:t>
            </a:r>
          </a:p>
          <a:p>
            <a:pPr lvl="1">
              <a:spcBef>
                <a:spcPts val="0"/>
              </a:spcBef>
              <a:spcAft>
                <a:spcPts val="600"/>
              </a:spcAft>
            </a:pPr>
            <a:r>
              <a:rPr lang="en-US" altLang="zh-CN" sz="1050" dirty="0"/>
              <a:t>Study the potential impact on testability aspects (i.e., test time).</a:t>
            </a:r>
          </a:p>
          <a:p>
            <a:pPr>
              <a:spcBef>
                <a:spcPts val="0"/>
              </a:spcBef>
              <a:spcAft>
                <a:spcPts val="600"/>
              </a:spcAft>
            </a:pPr>
            <a:r>
              <a:rPr lang="en-US" altLang="zh-CN" sz="1050" dirty="0"/>
              <a:t>Justification:</a:t>
            </a:r>
          </a:p>
          <a:p>
            <a:pPr lvl="1">
              <a:spcBef>
                <a:spcPts val="0"/>
              </a:spcBef>
              <a:spcAft>
                <a:spcPts val="600"/>
              </a:spcAft>
            </a:pPr>
            <a:r>
              <a:rPr lang="en-US" altLang="zh-CN" sz="1050" dirty="0"/>
              <a:t>UE beam correspondence functionality for RRCCONNECTED, RRCINACTIVE and initial access in IDLE is specified in the RAN1 and RAN2 specifications already in Release 15 but no FR2 UE beam correspondence requirements have been defined for RRCINACTIVE and initial access in IDLE yet. The current UE beam correspondence requirements are only defined for RRCCONNECTED. Without UE beam correspondence requirements for RRC_INACTIVE and initial access it is not possible to ensure good UE RACH and msg1 performance and UL coverage in FR2 deployments due to varying UE performances.</a:t>
            </a:r>
          </a:p>
          <a:p>
            <a:pPr lvl="1">
              <a:spcBef>
                <a:spcPts val="0"/>
              </a:spcBef>
              <a:spcAft>
                <a:spcPts val="600"/>
              </a:spcAft>
            </a:pPr>
            <a:r>
              <a:rPr lang="en-US" altLang="zh-CN" sz="1050" dirty="0"/>
              <a:t>Rel-15 RRCINACTIVE and Rel-17 small data transmission (SDT) have a large potential in UE power efficiency, latency and </a:t>
            </a:r>
            <a:r>
              <a:rPr lang="en-US" altLang="zh-CN" sz="1050" dirty="0" err="1"/>
              <a:t>signalling</a:t>
            </a:r>
            <a:r>
              <a:rPr lang="en-US" altLang="zh-CN" sz="1050" dirty="0"/>
              <a:t> overhead reduction. RRCINACTIVE allows for reduced latency and UE power saving, while SDT further enhances this for small data sessions. Considering that UE power savings are especially important for successful FR2 operations and good end-user experience, it would be important that the networks could efficiently utilize RRCINACTIVE and Small Data Transmissions for FR2 as well. Without well performing UE beam correspondence support wide usage of RRCINACTIVE and Small Data Transmission may not be feasible in practical FR2 deployments.</a:t>
            </a:r>
          </a:p>
          <a:p>
            <a:pPr lvl="1">
              <a:spcBef>
                <a:spcPts val="0"/>
              </a:spcBef>
              <a:spcAft>
                <a:spcPts val="600"/>
              </a:spcAft>
            </a:pPr>
            <a:r>
              <a:rPr lang="en-US" altLang="zh-CN" sz="1050" dirty="0"/>
              <a:t>To enable efficient use of RRCINACTIVE and Small Data Transmission in FR2 deployments to save UE power with reasonable latencies we see it important to develop FR2 UE beam correspondence requirements for RRCINACTIVE in Rel-18.</a:t>
            </a:r>
          </a:p>
          <a:p>
            <a:pPr>
              <a:spcBef>
                <a:spcPts val="0"/>
              </a:spcBef>
              <a:spcAft>
                <a:spcPts val="600"/>
              </a:spcAft>
            </a:pPr>
            <a:r>
              <a:rPr lang="en-US" altLang="zh-CN" sz="1050" dirty="0"/>
              <a:t>SI or WI (or WI with study phase) if approved:</a:t>
            </a:r>
          </a:p>
          <a:p>
            <a:pPr lvl="1">
              <a:spcBef>
                <a:spcPts val="0"/>
              </a:spcBef>
              <a:spcAft>
                <a:spcPts val="600"/>
              </a:spcAft>
            </a:pPr>
            <a:r>
              <a:rPr lang="en-US" altLang="zh-CN" sz="1050" dirty="0"/>
              <a:t>WI with study phase</a:t>
            </a:r>
          </a:p>
          <a:p>
            <a:pPr lvl="1">
              <a:spcBef>
                <a:spcPts val="0"/>
              </a:spcBef>
              <a:spcAft>
                <a:spcPts val="600"/>
              </a:spcAft>
            </a:pPr>
            <a:r>
              <a:rPr lang="en-US" altLang="zh-CN" sz="1050" dirty="0"/>
              <a:t>Merged into UE RF FR2 enhancement WI including other objectives</a:t>
            </a:r>
          </a:p>
          <a:p>
            <a:pPr>
              <a:spcBef>
                <a:spcPts val="0"/>
              </a:spcBef>
              <a:spcAft>
                <a:spcPts val="600"/>
              </a:spcAft>
            </a:pPr>
            <a:r>
              <a:rPr lang="en-US" altLang="zh-CN" sz="1050" dirty="0"/>
              <a:t>Potential impact to other WG(s):</a:t>
            </a:r>
          </a:p>
          <a:p>
            <a:pPr lvl="1">
              <a:spcBef>
                <a:spcPts val="0"/>
              </a:spcBef>
              <a:spcAft>
                <a:spcPts val="600"/>
              </a:spcAft>
            </a:pPr>
            <a:r>
              <a:rPr lang="en-US" altLang="zh-CN" sz="1050" dirty="0"/>
              <a:t>No impact to RAN1 and RAN2. Additional test cases may be defined for the RAN5 test specifications.</a:t>
            </a:r>
          </a:p>
          <a:p>
            <a:pPr lvl="1">
              <a:spcBef>
                <a:spcPts val="0"/>
              </a:spcBef>
              <a:spcAft>
                <a:spcPts val="600"/>
              </a:spcAft>
            </a:pPr>
            <a:endParaRPr lang="en-US" altLang="zh-CN" sz="1050" dirty="0"/>
          </a:p>
          <a:p>
            <a:pPr>
              <a:spcBef>
                <a:spcPts val="0"/>
              </a:spcBef>
              <a:spcAft>
                <a:spcPts val="600"/>
              </a:spcAft>
            </a:pPr>
            <a:endParaRPr lang="en-US" altLang="zh-CN" sz="105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rgbClr val="0000FF"/>
                </a:solidFill>
              </a:rPr>
              <a:t>Topic #4: Beam correspondence requirements for RRC_INACTIVE and initial access</a:t>
            </a:r>
          </a:p>
        </p:txBody>
      </p:sp>
    </p:spTree>
    <p:extLst>
      <p:ext uri="{BB962C8B-B14F-4D97-AF65-F5344CB8AC3E}">
        <p14:creationId xmlns:p14="http://schemas.microsoft.com/office/powerpoint/2010/main" val="9694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145133"/>
            <a:ext cx="11417182" cy="5209947"/>
          </a:xfrm>
        </p:spPr>
        <p:txBody>
          <a:bodyPr/>
          <a:lstStyle/>
          <a:p>
            <a:pPr>
              <a:spcBef>
                <a:spcPts val="0"/>
              </a:spcBef>
              <a:spcAft>
                <a:spcPts val="600"/>
              </a:spcAft>
            </a:pPr>
            <a:r>
              <a:rPr lang="en-US" altLang="zh-CN" sz="1800" dirty="0"/>
              <a:t>Objective:</a:t>
            </a:r>
          </a:p>
          <a:p>
            <a:pPr lvl="1">
              <a:spcBef>
                <a:spcPts val="0"/>
              </a:spcBef>
              <a:spcAft>
                <a:spcPts val="600"/>
              </a:spcAft>
            </a:pPr>
            <a:r>
              <a:rPr lang="en-US" altLang="zh-CN" sz="1800" dirty="0"/>
              <a:t>Power-control tolerance</a:t>
            </a:r>
          </a:p>
          <a:p>
            <a:pPr lvl="2">
              <a:spcBef>
                <a:spcPts val="0"/>
              </a:spcBef>
              <a:spcAft>
                <a:spcPts val="600"/>
              </a:spcAft>
            </a:pPr>
            <a:r>
              <a:rPr lang="en-US" altLang="zh-CN" sz="1800" dirty="0"/>
              <a:t>Investigate and if feasible, improve both absolute and relative tolerances for power control in FR2 to enhance performance: [this includes the consideration of replacing OL TPC by setting Tx power to </a:t>
            </a:r>
            <a:r>
              <a:rPr lang="en-US" altLang="zh-CN" sz="1800" dirty="0" err="1"/>
              <a:t>Pcmax</a:t>
            </a:r>
            <a:r>
              <a:rPr lang="en-US" altLang="zh-CN" sz="1800" dirty="0"/>
              <a:t> for PRACH transmissions.]</a:t>
            </a:r>
          </a:p>
          <a:p>
            <a:pPr>
              <a:spcBef>
                <a:spcPts val="0"/>
              </a:spcBef>
              <a:spcAft>
                <a:spcPts val="600"/>
              </a:spcAft>
            </a:pPr>
            <a:r>
              <a:rPr lang="en-US" altLang="zh-CN" sz="1800" dirty="0"/>
              <a:t>Justification:</a:t>
            </a:r>
          </a:p>
          <a:p>
            <a:pPr lvl="1">
              <a:spcBef>
                <a:spcPts val="0"/>
              </a:spcBef>
              <a:spcAft>
                <a:spcPts val="600"/>
              </a:spcAft>
            </a:pPr>
            <a:r>
              <a:rPr lang="en-US" altLang="zh-CN" sz="1800" dirty="0"/>
              <a:t>There is potential to improve them to enhance performance. Several procedures reply on pathloss are impacted by the power control tolerance.</a:t>
            </a:r>
          </a:p>
          <a:p>
            <a:pPr>
              <a:spcBef>
                <a:spcPts val="0"/>
              </a:spcBef>
              <a:spcAft>
                <a:spcPts val="600"/>
              </a:spcAft>
            </a:pPr>
            <a:r>
              <a:rPr lang="en-US" altLang="zh-CN" sz="1800" dirty="0"/>
              <a:t>SI or WI (or WI with study phase) if approved:</a:t>
            </a:r>
          </a:p>
          <a:p>
            <a:pPr lvl="1">
              <a:spcBef>
                <a:spcPts val="0"/>
              </a:spcBef>
              <a:spcAft>
                <a:spcPts val="600"/>
              </a:spcAft>
            </a:pPr>
            <a:r>
              <a:rPr lang="en-US" altLang="zh-CN" sz="1800" dirty="0"/>
              <a:t>WI</a:t>
            </a:r>
          </a:p>
          <a:p>
            <a:pPr lvl="1">
              <a:spcBef>
                <a:spcPts val="0"/>
              </a:spcBef>
              <a:spcAft>
                <a:spcPts val="600"/>
              </a:spcAft>
            </a:pPr>
            <a:r>
              <a:rPr lang="en-US" altLang="zh-CN" sz="1800" dirty="0"/>
              <a:t>Merged into UE RF FR2 enhancement WI including other objectives</a:t>
            </a:r>
          </a:p>
          <a:p>
            <a:pPr>
              <a:spcBef>
                <a:spcPts val="0"/>
              </a:spcBef>
              <a:spcAft>
                <a:spcPts val="600"/>
              </a:spcAft>
            </a:pPr>
            <a:r>
              <a:rPr lang="en-US" altLang="zh-CN" sz="1800" dirty="0"/>
              <a:t> Potential impact to other WG(s):</a:t>
            </a:r>
          </a:p>
          <a:p>
            <a:pPr lvl="1">
              <a:spcBef>
                <a:spcPts val="0"/>
              </a:spcBef>
              <a:spcAft>
                <a:spcPts val="600"/>
              </a:spcAft>
            </a:pPr>
            <a:r>
              <a:rPr lang="en-US" altLang="zh-CN" sz="1800" dirty="0"/>
              <a:t>No RAN1 and RAN2 impact. RAN5 may needs to take into account improved tolerances.</a:t>
            </a:r>
          </a:p>
          <a:p>
            <a:pPr lvl="1">
              <a:spcBef>
                <a:spcPts val="0"/>
              </a:spcBef>
              <a:spcAft>
                <a:spcPts val="600"/>
              </a:spcAft>
            </a:pPr>
            <a:endParaRPr lang="en-US" altLang="zh-CN" sz="1800" dirty="0"/>
          </a:p>
          <a:p>
            <a:pPr>
              <a:spcBef>
                <a:spcPts val="0"/>
              </a:spcBef>
              <a:spcAft>
                <a:spcPts val="600"/>
              </a:spcAft>
            </a:pPr>
            <a:endParaRPr lang="en-US" altLang="zh-CN" sz="18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403791"/>
            <a:ext cx="9478948" cy="741342"/>
          </a:xfrm>
        </p:spPr>
        <p:txBody>
          <a:bodyPr/>
          <a:lstStyle/>
          <a:p>
            <a:pPr>
              <a:spcBef>
                <a:spcPts val="0"/>
              </a:spcBef>
              <a:spcAft>
                <a:spcPts val="600"/>
              </a:spcAft>
            </a:pPr>
            <a:r>
              <a:rPr lang="en-US" altLang="zh-CN" sz="2400" b="1" dirty="0">
                <a:solidFill>
                  <a:srgbClr val="0000FF"/>
                </a:solidFill>
              </a:rPr>
              <a:t>Topic #4: Power-control tolerance</a:t>
            </a:r>
          </a:p>
        </p:txBody>
      </p:sp>
    </p:spTree>
    <p:extLst>
      <p:ext uri="{BB962C8B-B14F-4D97-AF65-F5344CB8AC3E}">
        <p14:creationId xmlns:p14="http://schemas.microsoft.com/office/powerpoint/2010/main" val="30756473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schemas.openxmlformats.org/package/2006/metadata/core-properties"/>
    <ds:schemaRef ds:uri="23d77754-4ccc-4c57-9291-cab09e81894a"/>
    <ds:schemaRef ds:uri="http://www.w3.org/XML/1998/namespace"/>
    <ds:schemaRef ds:uri="http://purl.org/dc/elements/1.1/"/>
    <ds:schemaRef ds:uri="http://schemas.microsoft.com/office/infopath/2007/PartnerControls"/>
    <ds:schemaRef ds:uri="a915fe38-2618-47b6-8303-829fb71466d5"/>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336403</TotalTime>
  <Words>3440</Words>
  <Application>Microsoft Office PowerPoint</Application>
  <PresentationFormat>ワイド画面</PresentationFormat>
  <Paragraphs>200</Paragraphs>
  <Slides>13</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13</vt:i4>
      </vt:variant>
    </vt:vector>
  </HeadingPairs>
  <TitlesOfParts>
    <vt:vector size="21" baseType="lpstr">
      <vt:lpstr>微软雅黑</vt:lpstr>
      <vt:lpstr>微软雅黑</vt:lpstr>
      <vt:lpstr>Arial</vt:lpstr>
      <vt:lpstr>Arial Black</vt:lpstr>
      <vt:lpstr>Calibri</vt:lpstr>
      <vt:lpstr>Times New Roman</vt:lpstr>
      <vt:lpstr>Wingdings</vt:lpstr>
      <vt:lpstr>3gpp</vt:lpstr>
      <vt:lpstr>Moderator summary for discussion [RAN95e-R18Prep-02] FR2 RF Enhancements</vt:lpstr>
      <vt:lpstr>General</vt:lpstr>
      <vt:lpstr>List of Topics </vt:lpstr>
      <vt:lpstr>Topic #4: UL 256QAM</vt:lpstr>
      <vt:lpstr>Topic #4: RF enhancement in FR2-1 for 39GHz band</vt:lpstr>
      <vt:lpstr>Topic #4: Inter-band and intra-band DL/UL CA/DC RF enhancement in FR2-1</vt:lpstr>
      <vt:lpstr>Topic #4: Enhanced switching time (ON/ON transient time)</vt:lpstr>
      <vt:lpstr>Topic #4: Beam correspondence requirements for RRC_INACTIVE and initial access</vt:lpstr>
      <vt:lpstr>Topic #4: Power-control tolerance</vt:lpstr>
      <vt:lpstr>Topic #4: Achieving better FR2 coverage and/or performance </vt:lpstr>
      <vt:lpstr>Topic #4: Inter/intra-band DL/UL CA enhancement for FR2-2 and between FR2-1 and FR2-2 based on CBM/IBM </vt:lpstr>
      <vt:lpstr>Topic #4: UE antenna scaling </vt:lpstr>
      <vt:lpstr>Topic #14: Requirement for FR2 multi-Rx chain DL reception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DOCOMO, Yuta Oguma</cp:lastModifiedBy>
  <cp:revision>803</cp:revision>
  <cp:lastPrinted>2016-09-15T08:31:35Z</cp:lastPrinted>
  <dcterms:created xsi:type="dcterms:W3CDTF">2009-11-27T05:15:11Z</dcterms:created>
  <dcterms:modified xsi:type="dcterms:W3CDTF">2022-02-13T16:10:03Z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(3)Tzvt7MCnysq9mGVpMM7bVovqjgeGq1unoJoZmvrnpUBDyIA78vxhL0NLx5s06XVD1/kvSlL4
xVVRkvZCjrSa+NAiex97wMfQd4MX1ouj2OXFglekYzd8tsMLUhavGYHEPGO/70iACcDez91a
J4msV8VpRPvSU5g0iyl5rDx5WTQT8aE/fJDAAUVqxBn2bpQs7TbiCTJxwMn90VFJex/Tt0V+
S+7L9Rw3xrAWdhViye</vt:lpwstr>
  </property>
  <property fmtid="{D5CDD505-2E9C-101B-9397-08002B2CF9AE}" pid="16" name="_2015_ms_pID_7253431">
    <vt:lpwstr>FIAbgOTP7Jcmgw8eXuOQAKR3vm5rkYJT5qxTJ28P9Bqh1cQGkfanXH
iCO727tETXrhMAXftfYuD6+0WO9hPUAe/eg/GXBokOJEIVk20AyybuX6qM+9qosyQB9SCV7K
4LZA5ZEpC286pod6t8ZKQTbtc9RO26a6pxyAdrd580uyeECdX7KtPsvccwlOtqNVsoFqus2t
BBdlWzcj/DZ4IPdzXDxlGLlghCDNn6E9Cql9</vt:lpwstr>
  </property>
  <property fmtid="{D5CDD505-2E9C-101B-9397-08002B2CF9AE}" pid="17" name="_2015_ms_pID_7253432">
    <vt:lpwstr>8w==</vt:lpwstr>
  </property>
</Properties>
</file>