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8"/>
  </p:notesMasterIdLst>
  <p:handoutMasterIdLst>
    <p:handoutMasterId r:id="rId39"/>
  </p:handoutMasterIdLst>
  <p:sldIdLst>
    <p:sldId id="362" r:id="rId5"/>
    <p:sldId id="925" r:id="rId6"/>
    <p:sldId id="926" r:id="rId7"/>
    <p:sldId id="966" r:id="rId8"/>
    <p:sldId id="375" r:id="rId9"/>
    <p:sldId id="927" r:id="rId10"/>
    <p:sldId id="986" r:id="rId11"/>
    <p:sldId id="929" r:id="rId12"/>
    <p:sldId id="973" r:id="rId13"/>
    <p:sldId id="915" r:id="rId14"/>
    <p:sldId id="974" r:id="rId15"/>
    <p:sldId id="961" r:id="rId16"/>
    <p:sldId id="964" r:id="rId17"/>
    <p:sldId id="962" r:id="rId18"/>
    <p:sldId id="963" r:id="rId19"/>
    <p:sldId id="917" r:id="rId20"/>
    <p:sldId id="931" r:id="rId21"/>
    <p:sldId id="932" r:id="rId22"/>
    <p:sldId id="903" r:id="rId23"/>
    <p:sldId id="405" r:id="rId24"/>
    <p:sldId id="910" r:id="rId25"/>
    <p:sldId id="388" r:id="rId26"/>
    <p:sldId id="265" r:id="rId27"/>
    <p:sldId id="935" r:id="rId28"/>
    <p:sldId id="904" r:id="rId29"/>
    <p:sldId id="975" r:id="rId30"/>
    <p:sldId id="977" r:id="rId31"/>
    <p:sldId id="983" r:id="rId32"/>
    <p:sldId id="984" r:id="rId33"/>
    <p:sldId id="982" r:id="rId34"/>
    <p:sldId id="985" r:id="rId35"/>
    <p:sldId id="987" r:id="rId36"/>
    <p:sldId id="408" r:id="rId37"/>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1E72FD-7FEC-4D8F-B68E-0A1436D47B1B}" v="67" dt="2022-03-21T07:58:10.6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95380" autoAdjust="0"/>
  </p:normalViewPr>
  <p:slideViewPr>
    <p:cSldViewPr snapToGrid="0" showGuides="1">
      <p:cViewPr varScale="1">
        <p:scale>
          <a:sx n="92" d="100"/>
          <a:sy n="92" d="100"/>
        </p:scale>
        <p:origin x="96" y="2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EDF75726-1D32-4C0D-A5F9-A8209AFF2CB5}"/>
    <pc:docChg chg="modMainMaster">
      <pc:chgData name="Issam Toufik" userId="910a7b8e-d50d-42b5-8a90-c9aaeb763a91" providerId="ADAL" clId="{EDF75726-1D32-4C0D-A5F9-A8209AFF2CB5}" dt="2022-03-21T11:09:13.668" v="12" actId="20577"/>
      <pc:docMkLst>
        <pc:docMk/>
      </pc:docMkLst>
      <pc:sldMasterChg chg="modSldLayout">
        <pc:chgData name="Issam Toufik" userId="910a7b8e-d50d-42b5-8a90-c9aaeb763a91" providerId="ADAL" clId="{EDF75726-1D32-4C0D-A5F9-A8209AFF2CB5}" dt="2022-03-21T11:09:13.668" v="12" actId="20577"/>
        <pc:sldMasterMkLst>
          <pc:docMk/>
          <pc:sldMasterMk cId="0" sldId="2147485146"/>
        </pc:sldMasterMkLst>
        <pc:sldLayoutChg chg="modSp mod">
          <pc:chgData name="Issam Toufik" userId="910a7b8e-d50d-42b5-8a90-c9aaeb763a91" providerId="ADAL" clId="{EDF75726-1D32-4C0D-A5F9-A8209AFF2CB5}" dt="2022-03-21T11:08:51.592" v="3" actId="20577"/>
          <pc:sldLayoutMkLst>
            <pc:docMk/>
            <pc:sldMasterMk cId="0" sldId="2147485146"/>
            <pc:sldLayoutMk cId="2685061498" sldId="2147485354"/>
          </pc:sldLayoutMkLst>
          <pc:spChg chg="mod">
            <ac:chgData name="Issam Toufik" userId="910a7b8e-d50d-42b5-8a90-c9aaeb763a91" providerId="ADAL" clId="{EDF75726-1D32-4C0D-A5F9-A8209AFF2CB5}" dt="2022-03-21T11:08:51.592" v="3"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EDF75726-1D32-4C0D-A5F9-A8209AFF2CB5}" dt="2022-03-21T11:09:13.668" v="12" actId="20577"/>
          <pc:sldLayoutMkLst>
            <pc:docMk/>
            <pc:sldMasterMk cId="0" sldId="2147485146"/>
            <pc:sldLayoutMk cId="1780556474" sldId="2147485357"/>
          </pc:sldLayoutMkLst>
          <pc:spChg chg="mod">
            <ac:chgData name="Issam Toufik" userId="910a7b8e-d50d-42b5-8a90-c9aaeb763a91" providerId="ADAL" clId="{EDF75726-1D32-4C0D-A5F9-A8209AFF2CB5}" dt="2022-03-21T11:09:13.668" v="12"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EDF75726-1D32-4C0D-A5F9-A8209AFF2CB5}" dt="2022-03-21T11:08:57.009" v="4"/>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docChgLst>
    <pc:chgData name="Issam Toufik" userId="910a7b8e-d50d-42b5-8a90-c9aaeb763a91" providerId="ADAL" clId="{B04A6743-244E-486F-B2F1-CE951B3E603A}"/>
    <pc:docChg chg="modSld">
      <pc:chgData name="Issam Toufik" userId="910a7b8e-d50d-42b5-8a90-c9aaeb763a91" providerId="ADAL" clId="{B04A6743-244E-486F-B2F1-CE951B3E603A}" dt="2022-03-21T11:09:45.793" v="1" actId="20577"/>
      <pc:docMkLst>
        <pc:docMk/>
      </pc:docMkLst>
      <pc:sldChg chg="modSp mod">
        <pc:chgData name="Issam Toufik" userId="910a7b8e-d50d-42b5-8a90-c9aaeb763a91" providerId="ADAL" clId="{B04A6743-244E-486F-B2F1-CE951B3E603A}" dt="2022-03-21T11:09:45.793" v="1" actId="20577"/>
        <pc:sldMkLst>
          <pc:docMk/>
          <pc:sldMk cId="0" sldId="362"/>
        </pc:sldMkLst>
        <pc:spChg chg="mod">
          <ac:chgData name="Issam Toufik" userId="910a7b8e-d50d-42b5-8a90-c9aaeb763a91" providerId="ADAL" clId="{B04A6743-244E-486F-B2F1-CE951B3E603A}" dt="2022-03-21T11:09:45.793" v="1" actId="20577"/>
          <ac:spMkLst>
            <pc:docMk/>
            <pc:sldMk cId="0" sldId="362"/>
            <ac:spMk id="20482" creationId="{7DC4DE7F-DCEA-4804-9910-D86AC58F773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numRef>
              <c:f>CRs!$B$2:$J$2</c:f>
              <c:numCache>
                <c:formatCode>General</c:formatCode>
                <c:ptCount val="9"/>
                <c:pt idx="0">
                  <c:v>2013</c:v>
                </c:pt>
                <c:pt idx="1">
                  <c:v>2014</c:v>
                </c:pt>
                <c:pt idx="2">
                  <c:v>2015</c:v>
                </c:pt>
                <c:pt idx="3">
                  <c:v>2016</c:v>
                </c:pt>
                <c:pt idx="4">
                  <c:v>2017</c:v>
                </c:pt>
                <c:pt idx="5">
                  <c:v>2018</c:v>
                </c:pt>
                <c:pt idx="6">
                  <c:v>2019</c:v>
                </c:pt>
                <c:pt idx="7">
                  <c:v>2020</c:v>
                </c:pt>
                <c:pt idx="8">
                  <c:v>2021</c:v>
                </c:pt>
              </c:numCache>
            </c:num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15649</c:v>
                </c:pt>
              </c:numCache>
            </c:numRef>
          </c:val>
          <c:smooth val="0"/>
          <c:extLst>
            <c:ext xmlns:c16="http://schemas.microsoft.com/office/drawing/2014/chart" uri="{C3380CC4-5D6E-409C-BE32-E72D297353CC}">
              <c16:uniqueId val="{00000002-70A8-4A8A-903C-0DC30AFDBCEE}"/>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TSG95e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14</c:v>
                </c:pt>
              </c:numCache>
            </c:numRef>
          </c:val>
          <c:extLst>
            <c:ext xmlns:c16="http://schemas.microsoft.com/office/drawing/2014/chart" uri="{C3380CC4-5D6E-409C-BE32-E72D297353CC}">
              <c16:uniqueId val="{00000000-C11A-44BA-ADA9-9BC2313FEECC}"/>
            </c:ext>
          </c:extLst>
        </c:ser>
        <c:ser>
          <c:idx val="1"/>
          <c:order val="1"/>
          <c:tx>
            <c:strRef>
              <c:f>agreedCRs!$B$18</c:f>
              <c:strCache>
                <c:ptCount val="1"/>
                <c:pt idx="0">
                  <c:v>SA2</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220</c:v>
                </c:pt>
              </c:numCache>
            </c:numRef>
          </c:val>
          <c:extLst>
            <c:ext xmlns:c16="http://schemas.microsoft.com/office/drawing/2014/chart" uri="{C3380CC4-5D6E-409C-BE32-E72D297353CC}">
              <c16:uniqueId val="{00000001-C11A-44BA-ADA9-9BC2313FEECC}"/>
            </c:ext>
          </c:extLst>
        </c:ser>
        <c:ser>
          <c:idx val="2"/>
          <c:order val="2"/>
          <c:tx>
            <c:strRef>
              <c:f>agreedCRs!$B$19</c:f>
              <c:strCache>
                <c:ptCount val="1"/>
                <c:pt idx="0">
                  <c:v>SA3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82</c:v>
                </c:pt>
              </c:numCache>
            </c:numRef>
          </c:val>
          <c:extLst>
            <c:ext xmlns:c16="http://schemas.microsoft.com/office/drawing/2014/chart" uri="{C3380CC4-5D6E-409C-BE32-E72D297353CC}">
              <c16:uniqueId val="{00000002-C11A-44BA-ADA9-9BC2313FEECC}"/>
            </c:ext>
          </c:extLst>
        </c:ser>
        <c:ser>
          <c:idx val="3"/>
          <c:order val="3"/>
          <c:tx>
            <c:strRef>
              <c:f>agreedCRs!$B$20</c:f>
              <c:strCache>
                <c:ptCount val="1"/>
                <c:pt idx="0">
                  <c:v>SA3-LI</c:v>
                </c:pt>
              </c:strCache>
            </c:strRef>
          </c:tx>
          <c:spPr>
            <a:solidFill>
              <a:srgbClr val="FFFF9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41</c:v>
                </c:pt>
              </c:numCache>
            </c:numRef>
          </c:val>
          <c:extLst>
            <c:ext xmlns:c16="http://schemas.microsoft.com/office/drawing/2014/chart" uri="{C3380CC4-5D6E-409C-BE32-E72D297353CC}">
              <c16:uniqueId val="{00000003-C11A-44BA-ADA9-9BC2313FEECC}"/>
            </c:ext>
          </c:extLst>
        </c:ser>
        <c:ser>
          <c:idx val="4"/>
          <c:order val="4"/>
          <c:tx>
            <c:strRef>
              <c:f>agreedCRs!$B$21</c:f>
              <c:strCache>
                <c:ptCount val="1"/>
                <c:pt idx="0">
                  <c:v>SA4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13</c:v>
                </c:pt>
              </c:numCache>
            </c:numRef>
          </c:val>
          <c:extLst>
            <c:ext xmlns:c16="http://schemas.microsoft.com/office/drawing/2014/chart" uri="{C3380CC4-5D6E-409C-BE32-E72D297353CC}">
              <c16:uniqueId val="{00000004-C11A-44BA-ADA9-9BC2313FEECC}"/>
            </c:ext>
          </c:extLst>
        </c:ser>
        <c:ser>
          <c:idx val="5"/>
          <c:order val="5"/>
          <c:tx>
            <c:strRef>
              <c:f>agreedCRs!$B$22</c:f>
              <c:strCache>
                <c:ptCount val="1"/>
                <c:pt idx="0">
                  <c:v>SA5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127</c:v>
                </c:pt>
              </c:numCache>
            </c:numRef>
          </c:val>
          <c:extLst>
            <c:ext xmlns:c16="http://schemas.microsoft.com/office/drawing/2014/chart" uri="{C3380CC4-5D6E-409C-BE32-E72D297353CC}">
              <c16:uniqueId val="{00000005-C11A-44BA-ADA9-9BC2313FEECC}"/>
            </c:ext>
          </c:extLst>
        </c:ser>
        <c:ser>
          <c:idx val="6"/>
          <c:order val="6"/>
          <c:tx>
            <c:strRef>
              <c:f>agreedCRs!$B$23</c:f>
              <c:strCache>
                <c:ptCount val="1"/>
                <c:pt idx="0">
                  <c:v>SA6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54</c:v>
                </c:pt>
              </c:numCache>
            </c:numRef>
          </c:val>
          <c:extLst>
            <c:ext xmlns:c16="http://schemas.microsoft.com/office/drawing/2014/chart" uri="{C3380CC4-5D6E-409C-BE32-E72D297353CC}">
              <c16:uniqueId val="{00000006-C11A-44BA-ADA9-9BC2313FEEC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specs'!$C$6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specs'!$C$7:$C$16</c:f>
              <c:numCache>
                <c:formatCode>General</c:formatCode>
                <c:ptCount val="10"/>
                <c:pt idx="0">
                  <c:v>1</c:v>
                </c:pt>
                <c:pt idx="1">
                  <c:v>1</c:v>
                </c:pt>
                <c:pt idx="2">
                  <c:v>1</c:v>
                </c:pt>
                <c:pt idx="3">
                  <c:v>6</c:v>
                </c:pt>
                <c:pt idx="4">
                  <c:v>8</c:v>
                </c:pt>
                <c:pt idx="5">
                  <c:v>9</c:v>
                </c:pt>
                <c:pt idx="6">
                  <c:v>36</c:v>
                </c:pt>
                <c:pt idx="7">
                  <c:v>99</c:v>
                </c:pt>
                <c:pt idx="8">
                  <c:v>64</c:v>
                </c:pt>
                <c:pt idx="9">
                  <c:v>0</c:v>
                </c:pt>
              </c:numCache>
            </c:numRef>
          </c:val>
          <c:extLst>
            <c:ext xmlns:c16="http://schemas.microsoft.com/office/drawing/2014/chart" uri="{C3380CC4-5D6E-409C-BE32-E72D297353CC}">
              <c16:uniqueId val="{00000000-552A-4DFD-8527-10198BF527B7}"/>
            </c:ext>
          </c:extLst>
        </c:ser>
        <c:ser>
          <c:idx val="1"/>
          <c:order val="1"/>
          <c:tx>
            <c:strRef>
              <c:f>'affected specs'!$D$6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specs'!$D$7:$D$16</c:f>
              <c:numCache>
                <c:formatCode>General</c:formatCode>
                <c:ptCount val="10"/>
                <c:pt idx="0">
                  <c:v>0</c:v>
                </c:pt>
                <c:pt idx="1">
                  <c:v>0</c:v>
                </c:pt>
                <c:pt idx="2">
                  <c:v>0</c:v>
                </c:pt>
                <c:pt idx="3">
                  <c:v>6</c:v>
                </c:pt>
                <c:pt idx="4">
                  <c:v>9</c:v>
                </c:pt>
                <c:pt idx="5">
                  <c:v>9</c:v>
                </c:pt>
                <c:pt idx="6">
                  <c:v>24</c:v>
                </c:pt>
                <c:pt idx="7">
                  <c:v>83</c:v>
                </c:pt>
                <c:pt idx="8">
                  <c:v>97</c:v>
                </c:pt>
                <c:pt idx="9">
                  <c:v>0</c:v>
                </c:pt>
              </c:numCache>
            </c:numRef>
          </c:val>
          <c:extLst>
            <c:ext xmlns:c16="http://schemas.microsoft.com/office/drawing/2014/chart" uri="{C3380CC4-5D6E-409C-BE32-E72D297353CC}">
              <c16:uniqueId val="{00000001-552A-4DFD-8527-10198BF527B7}"/>
            </c:ext>
          </c:extLst>
        </c:ser>
        <c:ser>
          <c:idx val="2"/>
          <c:order val="2"/>
          <c:tx>
            <c:strRef>
              <c:f>'affected specs'!$E$6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specs'!$E$7:$E$16</c:f>
              <c:numCache>
                <c:formatCode>General</c:formatCode>
                <c:ptCount val="10"/>
                <c:pt idx="0">
                  <c:v>0</c:v>
                </c:pt>
                <c:pt idx="1">
                  <c:v>0</c:v>
                </c:pt>
                <c:pt idx="2">
                  <c:v>0</c:v>
                </c:pt>
                <c:pt idx="3">
                  <c:v>0</c:v>
                </c:pt>
                <c:pt idx="4">
                  <c:v>0</c:v>
                </c:pt>
                <c:pt idx="5">
                  <c:v>4</c:v>
                </c:pt>
                <c:pt idx="6">
                  <c:v>19</c:v>
                </c:pt>
                <c:pt idx="7">
                  <c:v>71</c:v>
                </c:pt>
                <c:pt idx="8">
                  <c:v>96</c:v>
                </c:pt>
                <c:pt idx="9">
                  <c:v>0</c:v>
                </c:pt>
              </c:numCache>
            </c:numRef>
          </c:val>
          <c:extLst>
            <c:ext xmlns:c16="http://schemas.microsoft.com/office/drawing/2014/chart" uri="{C3380CC4-5D6E-409C-BE32-E72D297353CC}">
              <c16:uniqueId val="{00000002-552A-4DFD-8527-10198BF527B7}"/>
            </c:ext>
          </c:extLst>
        </c:ser>
        <c:ser>
          <c:idx val="3"/>
          <c:order val="3"/>
          <c:tx>
            <c:strRef>
              <c:f>'affected specs'!$F$6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specs'!$F$7:$F$16</c:f>
              <c:numCache>
                <c:formatCode>General</c:formatCode>
                <c:ptCount val="10"/>
                <c:pt idx="0">
                  <c:v>0</c:v>
                </c:pt>
                <c:pt idx="1">
                  <c:v>0</c:v>
                </c:pt>
                <c:pt idx="2">
                  <c:v>0</c:v>
                </c:pt>
                <c:pt idx="3">
                  <c:v>0</c:v>
                </c:pt>
                <c:pt idx="4">
                  <c:v>1</c:v>
                </c:pt>
                <c:pt idx="5">
                  <c:v>2</c:v>
                </c:pt>
                <c:pt idx="6">
                  <c:v>14</c:v>
                </c:pt>
                <c:pt idx="7">
                  <c:v>52</c:v>
                </c:pt>
                <c:pt idx="8">
                  <c:v>95</c:v>
                </c:pt>
                <c:pt idx="9">
                  <c:v>0</c:v>
                </c:pt>
              </c:numCache>
            </c:numRef>
          </c:val>
          <c:extLst>
            <c:ext xmlns:c16="http://schemas.microsoft.com/office/drawing/2014/chart" uri="{C3380CC4-5D6E-409C-BE32-E72D297353CC}">
              <c16:uniqueId val="{00000003-552A-4DFD-8527-10198BF527B7}"/>
            </c:ext>
          </c:extLst>
        </c:ser>
        <c:ser>
          <c:idx val="4"/>
          <c:order val="4"/>
          <c:tx>
            <c:strRef>
              <c:f>'affected specs'!$G$6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specs'!$G$7:$G$16</c:f>
              <c:numCache>
                <c:formatCode>General</c:formatCode>
                <c:ptCount val="10"/>
                <c:pt idx="4">
                  <c:v>3</c:v>
                </c:pt>
                <c:pt idx="5">
                  <c:v>6</c:v>
                </c:pt>
                <c:pt idx="6">
                  <c:v>14</c:v>
                </c:pt>
                <c:pt idx="7">
                  <c:v>46</c:v>
                </c:pt>
                <c:pt idx="8">
                  <c:v>110</c:v>
                </c:pt>
                <c:pt idx="9">
                  <c:v>0</c:v>
                </c:pt>
              </c:numCache>
            </c:numRef>
          </c:val>
          <c:extLst>
            <c:ext xmlns:c16="http://schemas.microsoft.com/office/drawing/2014/chart" uri="{C3380CC4-5D6E-409C-BE32-E72D297353CC}">
              <c16:uniqueId val="{00000004-552A-4DFD-8527-10198BF527B7}"/>
            </c:ext>
          </c:extLst>
        </c:ser>
        <c:ser>
          <c:idx val="5"/>
          <c:order val="5"/>
          <c:tx>
            <c:strRef>
              <c:f>'affected specs'!$H$6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specs'!$H$7:$H$16</c:f>
              <c:numCache>
                <c:formatCode>General</c:formatCode>
                <c:ptCount val="10"/>
                <c:pt idx="5">
                  <c:v>2</c:v>
                </c:pt>
                <c:pt idx="6">
                  <c:v>10</c:v>
                </c:pt>
                <c:pt idx="7">
                  <c:v>50</c:v>
                </c:pt>
                <c:pt idx="8">
                  <c:v>138</c:v>
                </c:pt>
              </c:numCache>
            </c:numRef>
          </c:val>
          <c:extLst>
            <c:ext xmlns:c16="http://schemas.microsoft.com/office/drawing/2014/chart" uri="{C3380CC4-5D6E-409C-BE32-E72D297353CC}">
              <c16:uniqueId val="{00000005-552A-4DFD-8527-10198BF527B7}"/>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specs'!$Q$6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specs'!$Q$7:$Q$16</c:f>
              <c:numCache>
                <c:formatCode>General</c:formatCode>
                <c:ptCount val="10"/>
                <c:pt idx="0">
                  <c:v>0</c:v>
                </c:pt>
                <c:pt idx="1">
                  <c:v>0</c:v>
                </c:pt>
                <c:pt idx="2">
                  <c:v>0</c:v>
                </c:pt>
                <c:pt idx="3">
                  <c:v>1</c:v>
                </c:pt>
                <c:pt idx="4">
                  <c:v>5</c:v>
                </c:pt>
                <c:pt idx="5">
                  <c:v>11</c:v>
                </c:pt>
                <c:pt idx="6">
                  <c:v>48</c:v>
                </c:pt>
                <c:pt idx="7">
                  <c:v>96</c:v>
                </c:pt>
                <c:pt idx="8">
                  <c:v>17</c:v>
                </c:pt>
                <c:pt idx="9">
                  <c:v>0</c:v>
                </c:pt>
              </c:numCache>
            </c:numRef>
          </c:val>
          <c:extLst>
            <c:ext xmlns:c16="http://schemas.microsoft.com/office/drawing/2014/chart" uri="{C3380CC4-5D6E-409C-BE32-E72D297353CC}">
              <c16:uniqueId val="{00000000-3B08-4687-B804-11A79C681FAF}"/>
            </c:ext>
          </c:extLst>
        </c:ser>
        <c:ser>
          <c:idx val="1"/>
          <c:order val="1"/>
          <c:tx>
            <c:strRef>
              <c:f>'affected specs'!$R$6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specs'!$R$7:$R$16</c:f>
              <c:numCache>
                <c:formatCode>General</c:formatCode>
                <c:ptCount val="10"/>
                <c:pt idx="0">
                  <c:v>0</c:v>
                </c:pt>
                <c:pt idx="1">
                  <c:v>5</c:v>
                </c:pt>
                <c:pt idx="2">
                  <c:v>5</c:v>
                </c:pt>
                <c:pt idx="3">
                  <c:v>5</c:v>
                </c:pt>
                <c:pt idx="4">
                  <c:v>8</c:v>
                </c:pt>
                <c:pt idx="5">
                  <c:v>24</c:v>
                </c:pt>
                <c:pt idx="6">
                  <c:v>42</c:v>
                </c:pt>
                <c:pt idx="7">
                  <c:v>95</c:v>
                </c:pt>
                <c:pt idx="8">
                  <c:v>21</c:v>
                </c:pt>
                <c:pt idx="9">
                  <c:v>0</c:v>
                </c:pt>
              </c:numCache>
            </c:numRef>
          </c:val>
          <c:extLst>
            <c:ext xmlns:c16="http://schemas.microsoft.com/office/drawing/2014/chart" uri="{C3380CC4-5D6E-409C-BE32-E72D297353CC}">
              <c16:uniqueId val="{00000001-3B08-4687-B804-11A79C681FAF}"/>
            </c:ext>
          </c:extLst>
        </c:ser>
        <c:ser>
          <c:idx val="2"/>
          <c:order val="2"/>
          <c:tx>
            <c:strRef>
              <c:f>'affected specs'!$S$6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specs'!$S$7:$S$16</c:f>
              <c:numCache>
                <c:formatCode>General</c:formatCode>
                <c:ptCount val="10"/>
                <c:pt idx="0">
                  <c:v>0</c:v>
                </c:pt>
                <c:pt idx="1">
                  <c:v>1</c:v>
                </c:pt>
                <c:pt idx="2">
                  <c:v>1</c:v>
                </c:pt>
                <c:pt idx="3">
                  <c:v>1</c:v>
                </c:pt>
                <c:pt idx="4">
                  <c:v>2</c:v>
                </c:pt>
                <c:pt idx="5">
                  <c:v>9</c:v>
                </c:pt>
                <c:pt idx="6">
                  <c:v>58</c:v>
                </c:pt>
                <c:pt idx="7">
                  <c:v>97</c:v>
                </c:pt>
                <c:pt idx="8">
                  <c:v>24</c:v>
                </c:pt>
                <c:pt idx="9">
                  <c:v>0</c:v>
                </c:pt>
              </c:numCache>
            </c:numRef>
          </c:val>
          <c:extLst>
            <c:ext xmlns:c16="http://schemas.microsoft.com/office/drawing/2014/chart" uri="{C3380CC4-5D6E-409C-BE32-E72D297353CC}">
              <c16:uniqueId val="{00000002-3B08-4687-B804-11A79C681FAF}"/>
            </c:ext>
          </c:extLst>
        </c:ser>
        <c:ser>
          <c:idx val="3"/>
          <c:order val="3"/>
          <c:tx>
            <c:strRef>
              <c:f>'affected specs'!$T$6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specs'!$T$7:$T$16</c:f>
              <c:numCache>
                <c:formatCode>General</c:formatCode>
                <c:ptCount val="10"/>
                <c:pt idx="0">
                  <c:v>0</c:v>
                </c:pt>
                <c:pt idx="1">
                  <c:v>1</c:v>
                </c:pt>
                <c:pt idx="2">
                  <c:v>1</c:v>
                </c:pt>
                <c:pt idx="3">
                  <c:v>1</c:v>
                </c:pt>
                <c:pt idx="4">
                  <c:v>4</c:v>
                </c:pt>
                <c:pt idx="5">
                  <c:v>5</c:v>
                </c:pt>
                <c:pt idx="6">
                  <c:v>45</c:v>
                </c:pt>
                <c:pt idx="7">
                  <c:v>92</c:v>
                </c:pt>
                <c:pt idx="8">
                  <c:v>31</c:v>
                </c:pt>
                <c:pt idx="9">
                  <c:v>0</c:v>
                </c:pt>
              </c:numCache>
            </c:numRef>
          </c:val>
          <c:extLst>
            <c:ext xmlns:c16="http://schemas.microsoft.com/office/drawing/2014/chart" uri="{C3380CC4-5D6E-409C-BE32-E72D297353CC}">
              <c16:uniqueId val="{00000003-3B08-4687-B804-11A79C681FAF}"/>
            </c:ext>
          </c:extLst>
        </c:ser>
        <c:ser>
          <c:idx val="4"/>
          <c:order val="4"/>
          <c:tx>
            <c:strRef>
              <c:f>'affected specs'!$U$6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specs'!$U$7:$U$16</c:f>
              <c:numCache>
                <c:formatCode>General</c:formatCode>
                <c:ptCount val="10"/>
                <c:pt idx="1">
                  <c:v>1</c:v>
                </c:pt>
                <c:pt idx="2">
                  <c:v>1</c:v>
                </c:pt>
                <c:pt idx="3">
                  <c:v>1</c:v>
                </c:pt>
                <c:pt idx="4">
                  <c:v>5</c:v>
                </c:pt>
                <c:pt idx="5">
                  <c:v>12</c:v>
                </c:pt>
                <c:pt idx="6">
                  <c:v>50</c:v>
                </c:pt>
                <c:pt idx="7">
                  <c:v>94</c:v>
                </c:pt>
                <c:pt idx="8">
                  <c:v>32</c:v>
                </c:pt>
                <c:pt idx="9">
                  <c:v>0</c:v>
                </c:pt>
              </c:numCache>
            </c:numRef>
          </c:val>
          <c:extLst>
            <c:ext xmlns:c16="http://schemas.microsoft.com/office/drawing/2014/chart" uri="{C3380CC4-5D6E-409C-BE32-E72D297353CC}">
              <c16:uniqueId val="{00000004-3B08-4687-B804-11A79C681FAF}"/>
            </c:ext>
          </c:extLst>
        </c:ser>
        <c:ser>
          <c:idx val="5"/>
          <c:order val="5"/>
          <c:tx>
            <c:strRef>
              <c:f>'affected specs'!$V$6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specs'!$V$7:$V$16</c:f>
              <c:numCache>
                <c:formatCode>General</c:formatCode>
                <c:ptCount val="10"/>
                <c:pt idx="4">
                  <c:v>2</c:v>
                </c:pt>
                <c:pt idx="5">
                  <c:v>4</c:v>
                </c:pt>
                <c:pt idx="6">
                  <c:v>37</c:v>
                </c:pt>
                <c:pt idx="7">
                  <c:v>71</c:v>
                </c:pt>
                <c:pt idx="8">
                  <c:v>91</c:v>
                </c:pt>
              </c:numCache>
            </c:numRef>
          </c:val>
          <c:extLst>
            <c:ext xmlns:c16="http://schemas.microsoft.com/office/drawing/2014/chart" uri="{C3380CC4-5D6E-409C-BE32-E72D297353CC}">
              <c16:uniqueId val="{00000005-3B08-4687-B804-11A79C681FAF}"/>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specs'!$J$6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specs'!$J$7:$J$16</c:f>
              <c:numCache>
                <c:formatCode>General</c:formatCode>
                <c:ptCount val="10"/>
                <c:pt idx="0">
                  <c:v>0</c:v>
                </c:pt>
                <c:pt idx="1">
                  <c:v>0</c:v>
                </c:pt>
                <c:pt idx="2">
                  <c:v>1</c:v>
                </c:pt>
                <c:pt idx="3">
                  <c:v>1</c:v>
                </c:pt>
                <c:pt idx="4">
                  <c:v>1</c:v>
                </c:pt>
                <c:pt idx="5">
                  <c:v>1</c:v>
                </c:pt>
                <c:pt idx="6">
                  <c:v>11</c:v>
                </c:pt>
                <c:pt idx="7">
                  <c:v>65</c:v>
                </c:pt>
                <c:pt idx="8">
                  <c:v>33</c:v>
                </c:pt>
                <c:pt idx="9">
                  <c:v>3</c:v>
                </c:pt>
              </c:numCache>
            </c:numRef>
          </c:val>
          <c:extLst>
            <c:ext xmlns:c16="http://schemas.microsoft.com/office/drawing/2014/chart" uri="{C3380CC4-5D6E-409C-BE32-E72D297353CC}">
              <c16:uniqueId val="{00000000-5043-4B40-BA89-140F9554A845}"/>
            </c:ext>
          </c:extLst>
        </c:ser>
        <c:ser>
          <c:idx val="1"/>
          <c:order val="1"/>
          <c:tx>
            <c:strRef>
              <c:f>'affected specs'!$K$6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specs'!$K$7:$K$16</c:f>
              <c:numCache>
                <c:formatCode>General</c:formatCode>
                <c:ptCount val="10"/>
                <c:pt idx="0">
                  <c:v>0</c:v>
                </c:pt>
                <c:pt idx="1">
                  <c:v>0</c:v>
                </c:pt>
                <c:pt idx="2">
                  <c:v>1</c:v>
                </c:pt>
                <c:pt idx="3">
                  <c:v>1</c:v>
                </c:pt>
                <c:pt idx="4">
                  <c:v>4</c:v>
                </c:pt>
                <c:pt idx="5">
                  <c:v>5</c:v>
                </c:pt>
                <c:pt idx="6">
                  <c:v>10</c:v>
                </c:pt>
                <c:pt idx="7">
                  <c:v>50</c:v>
                </c:pt>
                <c:pt idx="8">
                  <c:v>57</c:v>
                </c:pt>
                <c:pt idx="9">
                  <c:v>4</c:v>
                </c:pt>
              </c:numCache>
            </c:numRef>
          </c:val>
          <c:extLst>
            <c:ext xmlns:c16="http://schemas.microsoft.com/office/drawing/2014/chart" uri="{C3380CC4-5D6E-409C-BE32-E72D297353CC}">
              <c16:uniqueId val="{00000001-5043-4B40-BA89-140F9554A845}"/>
            </c:ext>
          </c:extLst>
        </c:ser>
        <c:ser>
          <c:idx val="2"/>
          <c:order val="2"/>
          <c:tx>
            <c:strRef>
              <c:f>'affected specs'!$L$6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specs'!$L$7:$L$16</c:f>
              <c:numCache>
                <c:formatCode>General</c:formatCode>
                <c:ptCount val="10"/>
                <c:pt idx="0">
                  <c:v>0</c:v>
                </c:pt>
                <c:pt idx="1">
                  <c:v>0</c:v>
                </c:pt>
                <c:pt idx="2">
                  <c:v>1</c:v>
                </c:pt>
                <c:pt idx="3">
                  <c:v>1</c:v>
                </c:pt>
                <c:pt idx="4">
                  <c:v>2</c:v>
                </c:pt>
                <c:pt idx="5">
                  <c:v>3</c:v>
                </c:pt>
                <c:pt idx="6">
                  <c:v>8</c:v>
                </c:pt>
                <c:pt idx="7">
                  <c:v>46</c:v>
                </c:pt>
                <c:pt idx="8">
                  <c:v>66</c:v>
                </c:pt>
                <c:pt idx="9">
                  <c:v>4</c:v>
                </c:pt>
              </c:numCache>
            </c:numRef>
          </c:val>
          <c:extLst>
            <c:ext xmlns:c16="http://schemas.microsoft.com/office/drawing/2014/chart" uri="{C3380CC4-5D6E-409C-BE32-E72D297353CC}">
              <c16:uniqueId val="{00000002-5043-4B40-BA89-140F9554A845}"/>
            </c:ext>
          </c:extLst>
        </c:ser>
        <c:ser>
          <c:idx val="3"/>
          <c:order val="3"/>
          <c:tx>
            <c:strRef>
              <c:f>'affected specs'!$M$6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specs'!$M$7:$M$16</c:f>
              <c:numCache>
                <c:formatCode>General</c:formatCode>
                <c:ptCount val="10"/>
                <c:pt idx="0">
                  <c:v>0</c:v>
                </c:pt>
                <c:pt idx="1">
                  <c:v>0</c:v>
                </c:pt>
                <c:pt idx="2">
                  <c:v>0</c:v>
                </c:pt>
                <c:pt idx="3">
                  <c:v>3</c:v>
                </c:pt>
                <c:pt idx="4">
                  <c:v>3</c:v>
                </c:pt>
                <c:pt idx="5">
                  <c:v>3</c:v>
                </c:pt>
                <c:pt idx="6">
                  <c:v>9</c:v>
                </c:pt>
                <c:pt idx="7">
                  <c:v>38</c:v>
                </c:pt>
                <c:pt idx="8">
                  <c:v>65</c:v>
                </c:pt>
                <c:pt idx="9">
                  <c:v>12</c:v>
                </c:pt>
              </c:numCache>
            </c:numRef>
          </c:val>
          <c:extLst>
            <c:ext xmlns:c16="http://schemas.microsoft.com/office/drawing/2014/chart" uri="{C3380CC4-5D6E-409C-BE32-E72D297353CC}">
              <c16:uniqueId val="{00000003-5043-4B40-BA89-140F9554A845}"/>
            </c:ext>
          </c:extLst>
        </c:ser>
        <c:ser>
          <c:idx val="4"/>
          <c:order val="4"/>
          <c:tx>
            <c:strRef>
              <c:f>'affected specs'!$N$6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specs'!$N$7:$N$16</c:f>
              <c:numCache>
                <c:formatCode>General</c:formatCode>
                <c:ptCount val="10"/>
                <c:pt idx="3">
                  <c:v>4</c:v>
                </c:pt>
                <c:pt idx="4">
                  <c:v>4</c:v>
                </c:pt>
                <c:pt idx="5">
                  <c:v>6</c:v>
                </c:pt>
                <c:pt idx="6">
                  <c:v>12</c:v>
                </c:pt>
                <c:pt idx="7">
                  <c:v>47</c:v>
                </c:pt>
                <c:pt idx="8">
                  <c:v>94</c:v>
                </c:pt>
                <c:pt idx="9">
                  <c:v>23</c:v>
                </c:pt>
              </c:numCache>
            </c:numRef>
          </c:val>
          <c:extLst>
            <c:ext xmlns:c16="http://schemas.microsoft.com/office/drawing/2014/chart" uri="{C3380CC4-5D6E-409C-BE32-E72D297353CC}">
              <c16:uniqueId val="{00000004-5043-4B40-BA89-140F9554A845}"/>
            </c:ext>
          </c:extLst>
        </c:ser>
        <c:ser>
          <c:idx val="5"/>
          <c:order val="5"/>
          <c:tx>
            <c:strRef>
              <c:f>'affected specs'!$O$6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specs'!$O$7:$O$16</c:f>
              <c:numCache>
                <c:formatCode>General</c:formatCode>
                <c:ptCount val="10"/>
                <c:pt idx="2">
                  <c:v>1</c:v>
                </c:pt>
                <c:pt idx="6">
                  <c:v>3</c:v>
                </c:pt>
                <c:pt idx="7">
                  <c:v>21</c:v>
                </c:pt>
                <c:pt idx="8">
                  <c:v>69</c:v>
                </c:pt>
                <c:pt idx="9">
                  <c:v>9</c:v>
                </c:pt>
              </c:numCache>
            </c:numRef>
          </c:val>
          <c:extLst>
            <c:ext xmlns:c16="http://schemas.microsoft.com/office/drawing/2014/chart" uri="{C3380CC4-5D6E-409C-BE32-E72D297353CC}">
              <c16:uniqueId val="{00000005-5043-4B40-BA89-140F9554A845}"/>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707D-4A0A-9B92-F48A466F61D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707D-4A0A-9B92-F48A466F61D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707D-4A0A-9B92-F48A466F61D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707D-4A0A-9B92-F48A466F61D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707D-4A0A-9B92-F48A466F61DA}"/>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707D-4A0A-9B92-F48A466F61DA}"/>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707D-4A0A-9B92-F48A466F61DA}"/>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707D-4A0A-9B92-F48A466F61DA}"/>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07D-4A0A-9B92-F48A466F61DA}"/>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1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07D-4A0A-9B92-F48A466F61DA}"/>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07D-4A0A-9B92-F48A466F61DA}"/>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07D-4A0A-9B92-F48A466F61DA}"/>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07D-4A0A-9B92-F48A466F61DA}"/>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07D-4A0A-9B92-F48A466F61DA}"/>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707D-4A0A-9B92-F48A466F61DA}"/>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07D-4A0A-9B92-F48A466F61D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442</c:v>
                </c:pt>
                <c:pt idx="1">
                  <c:v>62</c:v>
                </c:pt>
                <c:pt idx="2">
                  <c:v>29</c:v>
                </c:pt>
                <c:pt idx="3">
                  <c:v>10</c:v>
                </c:pt>
                <c:pt idx="4">
                  <c:v>149</c:v>
                </c:pt>
                <c:pt idx="5">
                  <c:v>26</c:v>
                </c:pt>
                <c:pt idx="6">
                  <c:v>55</c:v>
                </c:pt>
              </c:numCache>
            </c:numRef>
          </c:val>
          <c:extLst>
            <c:ext xmlns:c16="http://schemas.microsoft.com/office/drawing/2014/chart" uri="{C3380CC4-5D6E-409C-BE32-E72D297353CC}">
              <c16:uniqueId val="{00000010-707D-4A0A-9B92-F48A466F61DA}"/>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773</c:v>
                </c:pt>
              </c:numCache>
            </c:numRef>
          </c:val>
          <c:extLst>
            <c:ext xmlns:c16="http://schemas.microsoft.com/office/drawing/2014/chart" uri="{C3380CC4-5D6E-409C-BE32-E72D297353CC}">
              <c16:uniqueId val="{00000000-FD6A-4EDA-B7E7-9F413A509310}"/>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r>
              <a:rPr lang="en-GB"/>
              <a:t>Approved CRs - 2021</a:t>
            </a:r>
          </a:p>
        </c:rich>
      </c:tx>
      <c:overlay val="0"/>
      <c:spPr>
        <a:noFill/>
        <a:ln>
          <a:noFill/>
        </a:ln>
        <a:effectLst/>
      </c:spPr>
      <c:txPr>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endParaRPr lang="en-US"/>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'CR by WG FF'!$Y$3:$AP$3</c:f>
              <c:strCache>
                <c:ptCount val="18"/>
                <c:pt idx="0">
                  <c:v>CT1</c:v>
                </c:pt>
                <c:pt idx="1">
                  <c:v>CT3</c:v>
                </c:pt>
                <c:pt idx="2">
                  <c:v>CT4</c:v>
                </c:pt>
                <c:pt idx="3">
                  <c:v>CT6</c:v>
                </c:pt>
                <c:pt idx="4">
                  <c:v>CT</c:v>
                </c:pt>
                <c:pt idx="5">
                  <c:v>R1</c:v>
                </c:pt>
                <c:pt idx="6">
                  <c:v>R2</c:v>
                </c:pt>
                <c:pt idx="7">
                  <c:v>R3</c:v>
                </c:pt>
                <c:pt idx="8">
                  <c:v>R4</c:v>
                </c:pt>
                <c:pt idx="9">
                  <c:v>R5</c:v>
                </c:pt>
                <c:pt idx="10">
                  <c:v>RAN</c:v>
                </c:pt>
                <c:pt idx="11">
                  <c:v>SA1</c:v>
                </c:pt>
                <c:pt idx="12">
                  <c:v>SA2</c:v>
                </c:pt>
                <c:pt idx="13">
                  <c:v>SA3</c:v>
                </c:pt>
                <c:pt idx="14">
                  <c:v>SA4</c:v>
                </c:pt>
                <c:pt idx="15">
                  <c:v>SA5</c:v>
                </c:pt>
                <c:pt idx="16">
                  <c:v>SA6</c:v>
                </c:pt>
                <c:pt idx="17">
                  <c:v>SA</c:v>
                </c:pt>
              </c:strCache>
            </c:strRef>
          </c:cat>
          <c:val>
            <c:numRef>
              <c:f>'CR by WG FF'!$Y$4:$AP$4</c:f>
              <c:numCache>
                <c:formatCode>General</c:formatCode>
                <c:ptCount val="18"/>
                <c:pt idx="0">
                  <c:v>1522</c:v>
                </c:pt>
                <c:pt idx="1">
                  <c:v>1506</c:v>
                </c:pt>
                <c:pt idx="2">
                  <c:v>1524</c:v>
                </c:pt>
                <c:pt idx="3">
                  <c:v>87</c:v>
                </c:pt>
                <c:pt idx="4">
                  <c:v>0</c:v>
                </c:pt>
                <c:pt idx="5">
                  <c:v>321</c:v>
                </c:pt>
                <c:pt idx="6">
                  <c:v>589</c:v>
                </c:pt>
                <c:pt idx="7">
                  <c:v>199</c:v>
                </c:pt>
                <c:pt idx="8">
                  <c:v>1881</c:v>
                </c:pt>
                <c:pt idx="9">
                  <c:v>4844</c:v>
                </c:pt>
                <c:pt idx="10">
                  <c:v>1</c:v>
                </c:pt>
                <c:pt idx="11">
                  <c:v>256</c:v>
                </c:pt>
                <c:pt idx="12">
                  <c:v>1539</c:v>
                </c:pt>
                <c:pt idx="13">
                  <c:v>394</c:v>
                </c:pt>
                <c:pt idx="14">
                  <c:v>89</c:v>
                </c:pt>
                <c:pt idx="15">
                  <c:v>665</c:v>
                </c:pt>
                <c:pt idx="16">
                  <c:v>225</c:v>
                </c:pt>
                <c:pt idx="17">
                  <c:v>9</c:v>
                </c:pt>
              </c:numCache>
            </c:numRef>
          </c:val>
          <c:extLst>
            <c:ext xmlns:c16="http://schemas.microsoft.com/office/drawing/2014/chart" uri="{C3380CC4-5D6E-409C-BE32-E72D297353CC}">
              <c16:uniqueId val="{00000000-A782-4A0F-9F26-4853DFFF9B0F}"/>
            </c:ext>
          </c:extLst>
        </c:ser>
        <c:dLbls>
          <c:dLblPos val="inEnd"/>
          <c:showLegendKey val="0"/>
          <c:showVal val="1"/>
          <c:showCatName val="0"/>
          <c:showSerName val="0"/>
          <c:showPercent val="0"/>
          <c:showBubbleSize val="0"/>
        </c:dLbls>
        <c:gapWidth val="41"/>
        <c:axId val="973044504"/>
        <c:axId val="973044832"/>
      </c:barChart>
      <c:catAx>
        <c:axId val="9730445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effectLst/>
                <a:latin typeface="+mn-lt"/>
                <a:ea typeface="+mn-ea"/>
                <a:cs typeface="+mn-cs"/>
              </a:defRPr>
            </a:pPr>
            <a:endParaRPr lang="en-US"/>
          </a:p>
        </c:txPr>
        <c:crossAx val="973044832"/>
        <c:crosses val="autoZero"/>
        <c:auto val="1"/>
        <c:lblAlgn val="ctr"/>
        <c:lblOffset val="100"/>
        <c:noMultiLvlLbl val="0"/>
      </c:catAx>
      <c:valAx>
        <c:axId val="973044832"/>
        <c:scaling>
          <c:orientation val="minMax"/>
        </c:scaling>
        <c:delete val="1"/>
        <c:axPos val="l"/>
        <c:numFmt formatCode="General" sourceLinked="1"/>
        <c:majorTickMark val="none"/>
        <c:minorTickMark val="none"/>
        <c:tickLblPos val="nextTo"/>
        <c:crossAx val="973044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FF'!$B$82</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FF'!$B$83:$B$106</c:f>
              <c:numCache>
                <c:formatCode>General</c:formatCode>
                <c:ptCount val="24"/>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numCache>
            </c:numRef>
          </c:val>
          <c:smooth val="0"/>
          <c:extLst>
            <c:ext xmlns:c16="http://schemas.microsoft.com/office/drawing/2014/chart" uri="{C3380CC4-5D6E-409C-BE32-E72D297353CC}">
              <c16:uniqueId val="{00000000-29C7-4615-B799-4BA9CFE74FDD}"/>
            </c:ext>
          </c:extLst>
        </c:ser>
        <c:ser>
          <c:idx val="1"/>
          <c:order val="1"/>
          <c:tx>
            <c:strRef>
              <c:f>'CR by WG FF'!$C$82</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FF'!$C$83:$C$106</c:f>
              <c:numCache>
                <c:formatCode>General</c:formatCode>
                <c:ptCount val="24"/>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numCache>
            </c:numRef>
          </c:val>
          <c:smooth val="0"/>
          <c:extLst>
            <c:ext xmlns:c16="http://schemas.microsoft.com/office/drawing/2014/chart" uri="{C3380CC4-5D6E-409C-BE32-E72D297353CC}">
              <c16:uniqueId val="{00000001-29C7-4615-B799-4BA9CFE74FDD}"/>
            </c:ext>
          </c:extLst>
        </c:ser>
        <c:ser>
          <c:idx val="2"/>
          <c:order val="2"/>
          <c:tx>
            <c:strRef>
              <c:f>'CR by WG FF'!$D$82</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FF'!$D$83:$D$106</c:f>
              <c:numCache>
                <c:formatCode>General</c:formatCode>
                <c:ptCount val="24"/>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792</c:v>
                </c:pt>
              </c:numCache>
            </c:numRef>
          </c:val>
          <c:smooth val="0"/>
          <c:extLst>
            <c:ext xmlns:c16="http://schemas.microsoft.com/office/drawing/2014/chart" uri="{C3380CC4-5D6E-409C-BE32-E72D297353CC}">
              <c16:uniqueId val="{00000002-29C7-4615-B799-4BA9CFE74FDD}"/>
            </c:ext>
          </c:extLst>
        </c:ser>
        <c:ser>
          <c:idx val="3"/>
          <c:order val="3"/>
          <c:tx>
            <c:strRef>
              <c:f>'CR by WG FF'!$E$82</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FF'!$E$83:$E$106</c:f>
              <c:numCache>
                <c:formatCode>General</c:formatCode>
                <c:ptCount val="24"/>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3910.25</c:v>
                </c:pt>
              </c:numCache>
            </c:numRef>
          </c:val>
          <c:smooth val="0"/>
          <c:extLst>
            <c:ext xmlns:c16="http://schemas.microsoft.com/office/drawing/2014/chart" uri="{C3380CC4-5D6E-409C-BE32-E72D297353CC}">
              <c16:uniqueId val="{00000003-29C7-4615-B799-4BA9CFE74FD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FF'!$B$33</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FF'!$B$34:$B$57</c:f>
              <c:numCache>
                <c:formatCode>General</c:formatCode>
                <c:ptCount val="24"/>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numCache>
            </c:numRef>
          </c:val>
          <c:smooth val="0"/>
          <c:extLst>
            <c:ext xmlns:c16="http://schemas.microsoft.com/office/drawing/2014/chart" uri="{C3380CC4-5D6E-409C-BE32-E72D297353CC}">
              <c16:uniqueId val="{00000000-C1BB-46B4-9853-A57CA6F85552}"/>
            </c:ext>
          </c:extLst>
        </c:ser>
        <c:ser>
          <c:idx val="1"/>
          <c:order val="1"/>
          <c:tx>
            <c:strRef>
              <c:f>'CR by WG FF'!$C$33</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FF'!$C$34:$C$57</c:f>
              <c:numCache>
                <c:formatCode>General</c:formatCode>
                <c:ptCount val="24"/>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numCache>
            </c:numRef>
          </c:val>
          <c:smooth val="0"/>
          <c:extLst>
            <c:ext xmlns:c16="http://schemas.microsoft.com/office/drawing/2014/chart" uri="{C3380CC4-5D6E-409C-BE32-E72D297353CC}">
              <c16:uniqueId val="{00000001-C1BB-46B4-9853-A57CA6F85552}"/>
            </c:ext>
          </c:extLst>
        </c:ser>
        <c:ser>
          <c:idx val="2"/>
          <c:order val="2"/>
          <c:tx>
            <c:strRef>
              <c:f>'CR by WG FF'!$D$33</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FF'!$D$34:$D$57</c:f>
              <c:numCache>
                <c:formatCode>General</c:formatCode>
                <c:ptCount val="24"/>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numCache>
            </c:numRef>
          </c:val>
          <c:smooth val="0"/>
          <c:extLst>
            <c:ext xmlns:c16="http://schemas.microsoft.com/office/drawing/2014/chart" uri="{C3380CC4-5D6E-409C-BE32-E72D297353CC}">
              <c16:uniqueId val="{00000002-C1BB-46B4-9853-A57CA6F85552}"/>
            </c:ext>
          </c:extLst>
        </c:ser>
        <c:ser>
          <c:idx val="3"/>
          <c:order val="3"/>
          <c:tx>
            <c:strRef>
              <c:f>'CR by WG FF'!$E$33</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FF'!$E$34:$E$57</c:f>
              <c:numCache>
                <c:formatCode>General</c:formatCode>
                <c:ptCount val="24"/>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numCache>
            </c:numRef>
          </c:val>
          <c:smooth val="0"/>
          <c:extLst>
            <c:ext xmlns:c16="http://schemas.microsoft.com/office/drawing/2014/chart" uri="{C3380CC4-5D6E-409C-BE32-E72D297353CC}">
              <c16:uniqueId val="{00000003-C1BB-46B4-9853-A57CA6F85552}"/>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FF'!$G$33</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FF'!$G$34:$G$57</c:f>
              <c:numCache>
                <c:formatCode>General</c:formatCode>
                <c:ptCount val="24"/>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numCache>
            </c:numRef>
          </c:val>
          <c:smooth val="0"/>
          <c:extLst>
            <c:ext xmlns:c16="http://schemas.microsoft.com/office/drawing/2014/chart" uri="{C3380CC4-5D6E-409C-BE32-E72D297353CC}">
              <c16:uniqueId val="{00000000-FECA-41BA-80C8-8EEF6FF26469}"/>
            </c:ext>
          </c:extLst>
        </c:ser>
        <c:ser>
          <c:idx val="1"/>
          <c:order val="1"/>
          <c:tx>
            <c:strRef>
              <c:f>'CR by WG FF'!$H$33</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FF'!$H$34:$H$57</c:f>
              <c:numCache>
                <c:formatCode>General</c:formatCode>
                <c:ptCount val="24"/>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numCache>
            </c:numRef>
          </c:val>
          <c:smooth val="0"/>
          <c:extLst>
            <c:ext xmlns:c16="http://schemas.microsoft.com/office/drawing/2014/chart" uri="{C3380CC4-5D6E-409C-BE32-E72D297353CC}">
              <c16:uniqueId val="{00000001-FECA-41BA-80C8-8EEF6FF26469}"/>
            </c:ext>
          </c:extLst>
        </c:ser>
        <c:ser>
          <c:idx val="2"/>
          <c:order val="2"/>
          <c:tx>
            <c:strRef>
              <c:f>'CR by WG FF'!$I$33</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FF'!$I$34:$I$57</c:f>
              <c:numCache>
                <c:formatCode>General</c:formatCode>
                <c:ptCount val="24"/>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numCache>
            </c:numRef>
          </c:val>
          <c:smooth val="0"/>
          <c:extLst>
            <c:ext xmlns:c16="http://schemas.microsoft.com/office/drawing/2014/chart" uri="{C3380CC4-5D6E-409C-BE32-E72D297353CC}">
              <c16:uniqueId val="{00000002-FECA-41BA-80C8-8EEF6FF26469}"/>
            </c:ext>
          </c:extLst>
        </c:ser>
        <c:ser>
          <c:idx val="3"/>
          <c:order val="3"/>
          <c:tx>
            <c:strRef>
              <c:f>'CR by WG FF'!$J$33</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FF'!$J$34:$J$57</c:f>
              <c:numCache>
                <c:formatCode>General</c:formatCode>
                <c:ptCount val="24"/>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numCache>
            </c:numRef>
          </c:val>
          <c:smooth val="0"/>
          <c:extLst>
            <c:ext xmlns:c16="http://schemas.microsoft.com/office/drawing/2014/chart" uri="{C3380CC4-5D6E-409C-BE32-E72D297353CC}">
              <c16:uniqueId val="{00000003-FECA-41BA-80C8-8EEF6FF26469}"/>
            </c:ext>
          </c:extLst>
        </c:ser>
        <c:ser>
          <c:idx val="4"/>
          <c:order val="4"/>
          <c:tx>
            <c:strRef>
              <c:f>'CR by WG FF'!$K$33</c:f>
              <c:strCache>
                <c:ptCount val="1"/>
                <c:pt idx="0">
                  <c:v>R5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FF'!$K$34:$K$57</c:f>
              <c:numCache>
                <c:formatCode>General</c:formatCode>
                <c:ptCount val="24"/>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numCache>
            </c:numRef>
          </c:val>
          <c:smooth val="0"/>
          <c:extLst>
            <c:ext xmlns:c16="http://schemas.microsoft.com/office/drawing/2014/chart" uri="{C3380CC4-5D6E-409C-BE32-E72D297353CC}">
              <c16:uniqueId val="{00000004-FECA-41BA-80C8-8EEF6FF2646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FF'!$O$33</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FF'!$O$34:$O$57</c:f>
              <c:numCache>
                <c:formatCode>General</c:formatCode>
                <c:ptCount val="24"/>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64</c:v>
                </c:pt>
              </c:numCache>
            </c:numRef>
          </c:val>
          <c:smooth val="0"/>
          <c:extLst>
            <c:ext xmlns:c16="http://schemas.microsoft.com/office/drawing/2014/chart" uri="{C3380CC4-5D6E-409C-BE32-E72D297353CC}">
              <c16:uniqueId val="{00000000-C0F4-402A-9ED7-D7449CC81AEB}"/>
            </c:ext>
          </c:extLst>
        </c:ser>
        <c:ser>
          <c:idx val="1"/>
          <c:order val="1"/>
          <c:tx>
            <c:strRef>
              <c:f>'CR by WG FF'!$P$33</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FF'!$P$34:$P$57</c:f>
              <c:numCache>
                <c:formatCode>General</c:formatCode>
                <c:ptCount val="24"/>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numCache>
            </c:numRef>
          </c:val>
          <c:smooth val="0"/>
          <c:extLst>
            <c:ext xmlns:c16="http://schemas.microsoft.com/office/drawing/2014/chart" uri="{C3380CC4-5D6E-409C-BE32-E72D297353CC}">
              <c16:uniqueId val="{00000001-C0F4-402A-9ED7-D7449CC81AEB}"/>
            </c:ext>
          </c:extLst>
        </c:ser>
        <c:ser>
          <c:idx val="2"/>
          <c:order val="2"/>
          <c:tx>
            <c:strRef>
              <c:f>'CR by WG FF'!$Q$33</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FF'!$Q$34:$Q$57</c:f>
              <c:numCache>
                <c:formatCode>General</c:formatCode>
                <c:ptCount val="24"/>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numCache>
            </c:numRef>
          </c:val>
          <c:smooth val="0"/>
          <c:extLst>
            <c:ext xmlns:c16="http://schemas.microsoft.com/office/drawing/2014/chart" uri="{C3380CC4-5D6E-409C-BE32-E72D297353CC}">
              <c16:uniqueId val="{00000002-C0F4-402A-9ED7-D7449CC81AEB}"/>
            </c:ext>
          </c:extLst>
        </c:ser>
        <c:ser>
          <c:idx val="3"/>
          <c:order val="3"/>
          <c:tx>
            <c:strRef>
              <c:f>'CR by WG FF'!$R$33</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FF'!$R$34:$R$57</c:f>
              <c:numCache>
                <c:formatCode>General</c:formatCode>
                <c:ptCount val="24"/>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numCache>
            </c:numRef>
          </c:val>
          <c:smooth val="0"/>
          <c:extLst>
            <c:ext xmlns:c16="http://schemas.microsoft.com/office/drawing/2014/chart" uri="{C3380CC4-5D6E-409C-BE32-E72D297353CC}">
              <c16:uniqueId val="{00000003-C0F4-402A-9ED7-D7449CC81AEB}"/>
            </c:ext>
          </c:extLst>
        </c:ser>
        <c:ser>
          <c:idx val="4"/>
          <c:order val="4"/>
          <c:tx>
            <c:strRef>
              <c:f>'CR by WG FF'!$S$33</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FF'!$S$34:$S$57</c:f>
              <c:numCache>
                <c:formatCode>General</c:formatCode>
                <c:ptCount val="24"/>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numCache>
            </c:numRef>
          </c:val>
          <c:smooth val="0"/>
          <c:extLst>
            <c:ext xmlns:c16="http://schemas.microsoft.com/office/drawing/2014/chart" uri="{C3380CC4-5D6E-409C-BE32-E72D297353CC}">
              <c16:uniqueId val="{00000004-C0F4-402A-9ED7-D7449CC81AEB}"/>
            </c:ext>
          </c:extLst>
        </c:ser>
        <c:ser>
          <c:idx val="5"/>
          <c:order val="5"/>
          <c:tx>
            <c:strRef>
              <c:f>'CR by WG FF'!$T$33</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FF'!$T$34:$T$57</c:f>
              <c:numCache>
                <c:formatCode>General</c:formatCode>
                <c:ptCount val="24"/>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numCache>
            </c:numRef>
          </c:val>
          <c:smooth val="0"/>
          <c:extLst>
            <c:ext xmlns:c16="http://schemas.microsoft.com/office/drawing/2014/chart" uri="{C3380CC4-5D6E-409C-BE32-E72D297353CC}">
              <c16:uniqueId val="{00000005-C0F4-402A-9ED7-D7449CC81AEB}"/>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1370</c:v>
                </c:pt>
              </c:numCache>
            </c:numRef>
          </c:val>
          <c:extLst>
            <c:ext xmlns:c16="http://schemas.microsoft.com/office/drawing/2014/chart" uri="{C3380CC4-5D6E-409C-BE32-E72D297353CC}">
              <c16:uniqueId val="{00000000-42CF-4410-AF90-28A8B5B995D5}"/>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1803</c:v>
                </c:pt>
              </c:numCache>
            </c:numRef>
          </c:val>
          <c:extLst>
            <c:ext xmlns:c16="http://schemas.microsoft.com/office/drawing/2014/chart" uri="{C3380CC4-5D6E-409C-BE32-E72D297353CC}">
              <c16:uniqueId val="{00000001-42CF-4410-AF90-28A8B5B995D5}"/>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553</c:v>
                </c:pt>
              </c:numCache>
            </c:numRef>
          </c:val>
          <c:extLst>
            <c:ext xmlns:c16="http://schemas.microsoft.com/office/drawing/2014/chart" uri="{C3380CC4-5D6E-409C-BE32-E72D297353CC}">
              <c16:uniqueId val="{00000002-42CF-4410-AF90-28A8B5B995D5}"/>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TSG95e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5-0897-409D-870F-8E7A9D98F51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539</c:v>
                </c:pt>
              </c:numCache>
            </c:numRef>
          </c:val>
          <c:extLst>
            <c:ext xmlns:c16="http://schemas.microsoft.com/office/drawing/2014/chart" uri="{C3380CC4-5D6E-409C-BE32-E72D297353CC}">
              <c16:uniqueId val="{00000000-0897-409D-870F-8E7A9D98F517}"/>
            </c:ext>
          </c:extLst>
        </c:ser>
        <c:ser>
          <c:idx val="1"/>
          <c:order val="1"/>
          <c:tx>
            <c:strRef>
              <c:f>agreedCRs!$B$5</c:f>
              <c:strCache>
                <c:ptCount val="1"/>
                <c:pt idx="0">
                  <c:v>CT3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403</c:v>
                </c:pt>
              </c:numCache>
            </c:numRef>
          </c:val>
          <c:extLst>
            <c:ext xmlns:c16="http://schemas.microsoft.com/office/drawing/2014/chart" uri="{C3380CC4-5D6E-409C-BE32-E72D297353CC}">
              <c16:uniqueId val="{00000001-0897-409D-870F-8E7A9D98F517}"/>
            </c:ext>
          </c:extLst>
        </c:ser>
        <c:ser>
          <c:idx val="2"/>
          <c:order val="2"/>
          <c:tx>
            <c:strRef>
              <c:f>agreedCRs!$B$6</c:f>
              <c:strCache>
                <c:ptCount val="1"/>
                <c:pt idx="0">
                  <c:v>CT4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390</c:v>
                </c:pt>
              </c:numCache>
            </c:numRef>
          </c:val>
          <c:extLst>
            <c:ext xmlns:c16="http://schemas.microsoft.com/office/drawing/2014/chart" uri="{C3380CC4-5D6E-409C-BE32-E72D297353CC}">
              <c16:uniqueId val="{00000002-0897-409D-870F-8E7A9D98F517}"/>
            </c:ext>
          </c:extLst>
        </c:ser>
        <c:ser>
          <c:idx val="3"/>
          <c:order val="3"/>
          <c:tx>
            <c:strRef>
              <c:f>agreedCRs!$B$7</c:f>
              <c:strCache>
                <c:ptCount val="1"/>
                <c:pt idx="0">
                  <c:v>CT6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38</c:v>
                </c:pt>
              </c:numCache>
            </c:numRef>
          </c:val>
          <c:extLst>
            <c:ext xmlns:c16="http://schemas.microsoft.com/office/drawing/2014/chart" uri="{C3380CC4-5D6E-409C-BE32-E72D297353CC}">
              <c16:uniqueId val="{00000003-0897-409D-870F-8E7A9D98F517}"/>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99</c:v>
                </c:pt>
              </c:numCache>
            </c:numRef>
          </c:val>
          <c:extLst>
            <c:ext xmlns:c16="http://schemas.microsoft.com/office/drawing/2014/chart" uri="{C3380CC4-5D6E-409C-BE32-E72D297353CC}">
              <c16:uniqueId val="{00000000-5B12-4F66-8999-CD5A7A585F70}"/>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219</c:v>
                </c:pt>
              </c:numCache>
            </c:numRef>
          </c:val>
          <c:extLst>
            <c:ext xmlns:c16="http://schemas.microsoft.com/office/drawing/2014/chart" uri="{C3380CC4-5D6E-409C-BE32-E72D297353CC}">
              <c16:uniqueId val="{00000001-5B12-4F66-8999-CD5A7A585F70}"/>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205</c:v>
                </c:pt>
              </c:numCache>
            </c:numRef>
          </c:val>
          <c:extLst>
            <c:ext xmlns:c16="http://schemas.microsoft.com/office/drawing/2014/chart" uri="{C3380CC4-5D6E-409C-BE32-E72D297353CC}">
              <c16:uniqueId val="{00000002-5B12-4F66-8999-CD5A7A585F70}"/>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218</c:v>
                </c:pt>
              </c:numCache>
            </c:numRef>
          </c:val>
          <c:extLst>
            <c:ext xmlns:c16="http://schemas.microsoft.com/office/drawing/2014/chart" uri="{C3380CC4-5D6E-409C-BE32-E72D297353CC}">
              <c16:uniqueId val="{00000003-5B12-4F66-8999-CD5A7A585F70}"/>
            </c:ext>
          </c:extLst>
        </c:ser>
        <c:ser>
          <c:idx val="4"/>
          <c:order val="4"/>
          <c:tx>
            <c:strRef>
              <c:f>agreedCRs!$B$14</c:f>
              <c:strCache>
                <c:ptCount val="1"/>
                <c:pt idx="0">
                  <c:v>RAN5</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1062</c:v>
                </c:pt>
              </c:numCache>
            </c:numRef>
          </c:val>
          <c:extLst>
            <c:ext xmlns:c16="http://schemas.microsoft.com/office/drawing/2014/chart" uri="{C3380CC4-5D6E-409C-BE32-E72D297353CC}">
              <c16:uniqueId val="{00000004-5B12-4F66-8999-CD5A7A585F70}"/>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18</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32</a:t>
            </a:fld>
            <a:endParaRPr lang="en-GB" altLang="en-US"/>
          </a:p>
        </p:txBody>
      </p:sp>
    </p:spTree>
    <p:extLst>
      <p:ext uri="{BB962C8B-B14F-4D97-AF65-F5344CB8AC3E}">
        <p14:creationId xmlns:p14="http://schemas.microsoft.com/office/powerpoint/2010/main" val="1297226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21</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162082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28</a:t>
            </a:fld>
            <a:endParaRPr lang="en-GB" altLang="en-US"/>
          </a:p>
        </p:txBody>
      </p:sp>
    </p:spTree>
    <p:extLst>
      <p:ext uri="{BB962C8B-B14F-4D97-AF65-F5344CB8AC3E}">
        <p14:creationId xmlns:p14="http://schemas.microsoft.com/office/powerpoint/2010/main" val="3147686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29</a:t>
            </a:fld>
            <a:endParaRPr lang="en-GB" altLang="en-US"/>
          </a:p>
        </p:txBody>
      </p:sp>
    </p:spTree>
    <p:extLst>
      <p:ext uri="{BB962C8B-B14F-4D97-AF65-F5344CB8AC3E}">
        <p14:creationId xmlns:p14="http://schemas.microsoft.com/office/powerpoint/2010/main" val="2136411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30</a:t>
            </a:fld>
            <a:endParaRPr lang="en-GB" altLang="en-US"/>
          </a:p>
        </p:txBody>
      </p:sp>
    </p:spTree>
    <p:extLst>
      <p:ext uri="{BB962C8B-B14F-4D97-AF65-F5344CB8AC3E}">
        <p14:creationId xmlns:p14="http://schemas.microsoft.com/office/powerpoint/2010/main" val="231335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940096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RP-220016</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RAN#95-e</a:t>
            </a:r>
          </a:p>
          <a:p>
            <a:pPr eaLnBrk="1" hangingPunct="1">
              <a:defRPr/>
            </a:pPr>
            <a:r>
              <a:rPr lang="en-GB" altLang="en-US" sz="1200" b="1" dirty="0">
                <a:latin typeface="Arial "/>
              </a:rPr>
              <a:t>Electronic meeting, </a:t>
            </a:r>
            <a:r>
              <a:rPr lang="en-GB" sz="1200" b="1" kern="1200" dirty="0">
                <a:solidFill>
                  <a:schemeClr val="tx1"/>
                </a:solidFill>
                <a:latin typeface="Arial "/>
                <a:ea typeface="+mn-ea"/>
                <a:cs typeface="Arial" panose="020B0604020202020204" pitchFamily="34" charset="0"/>
              </a:rPr>
              <a:t>March 17 </a:t>
            </a:r>
            <a:r>
              <a:rPr lang="en-GB" sz="1200" b="1" kern="1200">
                <a:solidFill>
                  <a:schemeClr val="tx1"/>
                </a:solidFill>
                <a:latin typeface="Arial "/>
                <a:ea typeface="+mn-ea"/>
                <a:cs typeface="Arial" panose="020B0604020202020204" pitchFamily="34" charset="0"/>
              </a:rPr>
              <a:t>- 23, </a:t>
            </a:r>
            <a:r>
              <a:rPr lang="en-GB" sz="1200" b="1" kern="1200" dirty="0">
                <a:solidFill>
                  <a:schemeClr val="tx1"/>
                </a:solidFill>
                <a:latin typeface="Arial "/>
                <a:ea typeface="+mn-ea"/>
                <a:cs typeface="Arial" panose="020B0604020202020204" pitchFamily="34" charset="0"/>
              </a:rPr>
              <a:t>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RP-220016</a:t>
            </a:r>
            <a:endParaRPr lang="sv-SE" altLang="en-US" sz="1200" b="1" dirty="0">
              <a:latin typeface="Arial "/>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s://www.3gpp.org/ftp/PCG/PCG_48/Docs/PCG48_13.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PCG/PCG_48/Docs/PCG48_12.zip" TargetMode="External"/><Relationship Id="rId5" Type="http://schemas.openxmlformats.org/officeDocument/2006/relationships/hyperlink" Target="https://www.3gpp.org/ftp/PCG/PCG_48/Docs/PCG48_11.zip" TargetMode="External"/><Relationship Id="rId4" Type="http://schemas.openxmlformats.org/officeDocument/2006/relationships/hyperlink" Target="https://www.3gpp.org/ftp/PCG/PCG_48/Docs/PCG48_10.zi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portal.3gpp.org/MtgPresence/registerPresence.aspx" TargetMode="External"/><Relationship Id="rId5" Type="http://schemas.openxmlformats.org/officeDocument/2006/relationships/image" Target="../media/image2.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11" name="Chart 10">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823449826"/>
              </p:ext>
            </p:extLst>
          </p:nvPr>
        </p:nvGraphicFramePr>
        <p:xfrm>
          <a:off x="2263006" y="2148916"/>
          <a:ext cx="7665987" cy="42074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10" name="Chart 9">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1376785976"/>
              </p:ext>
            </p:extLst>
          </p:nvPr>
        </p:nvGraphicFramePr>
        <p:xfrm>
          <a:off x="2283976" y="2258533"/>
          <a:ext cx="7624043" cy="39519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a:t>
            </a:r>
            <a:endParaRPr lang="en-GB" dirty="0"/>
          </a:p>
        </p:txBody>
      </p:sp>
      <p:graphicFrame>
        <p:nvGraphicFramePr>
          <p:cNvPr id="5" name="Chart 4">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1769302135"/>
              </p:ext>
            </p:extLst>
          </p:nvPr>
        </p:nvGraphicFramePr>
        <p:xfrm>
          <a:off x="2712000" y="2070651"/>
          <a:ext cx="6767999" cy="41367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(CT)</a:t>
            </a:r>
            <a:endParaRPr lang="en-GB" dirty="0"/>
          </a:p>
        </p:txBody>
      </p:sp>
      <p:graphicFrame>
        <p:nvGraphicFramePr>
          <p:cNvPr id="5" name="Chart 4">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1531533742"/>
              </p:ext>
            </p:extLst>
          </p:nvPr>
        </p:nvGraphicFramePr>
        <p:xfrm>
          <a:off x="2712000" y="2095753"/>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(RAN)</a:t>
            </a:r>
            <a:endParaRPr lang="en-GB" dirty="0"/>
          </a:p>
        </p:txBody>
      </p:sp>
      <p:graphicFrame>
        <p:nvGraphicFramePr>
          <p:cNvPr id="5" name="Chart 4">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3325972903"/>
              </p:ext>
            </p:extLst>
          </p:nvPr>
        </p:nvGraphicFramePr>
        <p:xfrm>
          <a:off x="2867115" y="2083263"/>
          <a:ext cx="6457770" cy="41109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(SA)</a:t>
            </a:r>
            <a:endParaRPr lang="en-GB" dirty="0"/>
          </a:p>
        </p:txBody>
      </p:sp>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1595870775"/>
              </p:ext>
            </p:extLst>
          </p:nvPr>
        </p:nvGraphicFramePr>
        <p:xfrm>
          <a:off x="2712000" y="2057400"/>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3912397146"/>
              </p:ext>
            </p:extLst>
          </p:nvPr>
        </p:nvGraphicFramePr>
        <p:xfrm>
          <a:off x="443753" y="1828207"/>
          <a:ext cx="11304000" cy="442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6" name="Chart 5">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660769198"/>
              </p:ext>
            </p:extLst>
          </p:nvPr>
        </p:nvGraphicFramePr>
        <p:xfrm>
          <a:off x="443752" y="1841856"/>
          <a:ext cx="11303999" cy="44396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1424938533"/>
              </p:ext>
            </p:extLst>
          </p:nvPr>
        </p:nvGraphicFramePr>
        <p:xfrm>
          <a:off x="443753" y="1808088"/>
          <a:ext cx="11304000" cy="442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773 </a:t>
            </a:r>
            <a:r>
              <a:rPr lang="en-US" sz="2400" i="1" dirty="0">
                <a:solidFill>
                  <a:srgbClr val="969696"/>
                </a:solidFill>
              </a:rPr>
              <a:t>(776)</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8  </a:t>
            </a:r>
            <a:r>
              <a:rPr lang="en-US" sz="2400" i="1" dirty="0">
                <a:solidFill>
                  <a:srgbClr val="969696"/>
                </a:solidFill>
              </a:rPr>
              <a:t>(7)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1379197365"/>
              </p:ext>
            </p:extLst>
          </p:nvPr>
        </p:nvGraphicFramePr>
        <p:xfrm>
          <a:off x="1801092" y="2840643"/>
          <a:ext cx="1828800" cy="17145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283734622"/>
                    </a:ext>
                  </a:extLst>
                </a:gridCol>
                <a:gridCol w="609600">
                  <a:extLst>
                    <a:ext uri="{9D8B030D-6E8A-4147-A177-3AD203B41FA5}">
                      <a16:colId xmlns:a16="http://schemas.microsoft.com/office/drawing/2014/main" val="3181943947"/>
                    </a:ext>
                  </a:extLst>
                </a:gridCol>
                <a:gridCol w="609600">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New</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Old</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454</a:t>
                      </a:r>
                    </a:p>
                  </a:txBody>
                  <a:tcPr marL="0" marR="0" marT="0" marB="0" anchor="b"/>
                </a:tc>
                <a:extLst>
                  <a:ext uri="{0D108BD9-81ED-4DB2-BD59-A6C34878D82A}">
                    <a16:rowId xmlns:a16="http://schemas.microsoft.com/office/drawing/2014/main" val="3868169696"/>
                  </a:ext>
                </a:extLst>
              </a:tr>
              <a:tr h="190500">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29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10</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00B050"/>
                          </a:solidFill>
                          <a:effectLst/>
                          <a:latin typeface="Arial" panose="020B0604020202020204" pitchFamily="34" charset="0"/>
                        </a:rPr>
                        <a:t>149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139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Total</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FF0000"/>
                          </a:solidFill>
                          <a:effectLst/>
                          <a:latin typeface="Arial" panose="020B0604020202020204" pitchFamily="34" charset="0"/>
                        </a:rPr>
                        <a:t>773</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776</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20" name="Chart 1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275916534"/>
              </p:ext>
            </p:extLst>
          </p:nvPr>
        </p:nvGraphicFramePr>
        <p:xfrm>
          <a:off x="4657814" y="1945243"/>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Dr Dongwook Kim Joined MCC on the 17</a:t>
            </a:r>
            <a:r>
              <a:rPr lang="en-GB" sz="1600" b="1" baseline="30000" dirty="0"/>
              <a:t>th</a:t>
            </a:r>
            <a:r>
              <a:rPr lang="en-GB" sz="1600" b="1" dirty="0"/>
              <a:t> of Jan. 2022</a:t>
            </a:r>
            <a:endParaRPr lang="en-GB" sz="1600" dirty="0"/>
          </a:p>
        </p:txBody>
      </p:sp>
      <p:sp>
        <p:nvSpPr>
          <p:cNvPr id="3" name="TextBox 2">
            <a:extLst>
              <a:ext uri="{FF2B5EF4-FFF2-40B4-BE49-F238E27FC236}">
                <a16:creationId xmlns:a16="http://schemas.microsoft.com/office/drawing/2014/main" id="{6476CCFD-7B63-4D0B-AD22-2A4E63505173}"/>
              </a:ext>
            </a:extLst>
          </p:cNvPr>
          <p:cNvSpPr txBox="1"/>
          <p:nvPr/>
        </p:nvSpPr>
        <p:spPr>
          <a:xfrm>
            <a:off x="3648394" y="2506429"/>
            <a:ext cx="8099854" cy="3539430"/>
          </a:xfrm>
          <a:prstGeom prst="rect">
            <a:avLst/>
          </a:prstGeom>
          <a:noFill/>
        </p:spPr>
        <p:txBody>
          <a:bodyPr wrap="square" rtlCol="0">
            <a:spAutoFit/>
          </a:bodyPr>
          <a:lstStyle/>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Dongwook graduated from KAIST (Korea Advanced Institute of Science and Technology) with B.A. in Physics and Ph.D. in Innovation &amp; Technology Management. </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He is a specialist in technology strategy and technology standardization, backed up with industry experience in operators and associations:</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He started his career in KT (Korea Telecom) in the department of technology strategy.</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From 2015 to 2020, he worked at the GSMA as a networks technical specialist. Among many other things, he served as the main editor of GSMA whitepapers such as “Road to 5G: Introduction and Migration” and “5G Implementation Guidelines (NSA Option 3 and SA Option 2)”.</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Prior to joining ETSI, he briefly worked at TIP (Telecom Infra Project) and provided undergraduate level lectures in Korean National Police University and </a:t>
            </a:r>
            <a:r>
              <a:rPr lang="en-GB" sz="1400" dirty="0" err="1">
                <a:solidFill>
                  <a:srgbClr val="000000"/>
                </a:solidFill>
                <a:latin typeface="arial" panose="020B0604020202020204" pitchFamily="34" charset="0"/>
              </a:rPr>
              <a:t>Chungnam</a:t>
            </a:r>
            <a:r>
              <a:rPr lang="en-GB" sz="1400" dirty="0">
                <a:solidFill>
                  <a:srgbClr val="000000"/>
                </a:solidFill>
                <a:latin typeface="arial" panose="020B0604020202020204" pitchFamily="34" charset="0"/>
              </a:rPr>
              <a:t> National University. </a:t>
            </a:r>
          </a:p>
        </p:txBody>
      </p:sp>
      <p:pic>
        <p:nvPicPr>
          <p:cNvPr id="6" name="Picture 5" descr="A person wearing glasses&#10;&#10;Description automatically generated with low confidence">
            <a:extLst>
              <a:ext uri="{FF2B5EF4-FFF2-40B4-BE49-F238E27FC236}">
                <a16:creationId xmlns:a16="http://schemas.microsoft.com/office/drawing/2014/main" id="{BAF90B7D-A39A-4557-A1E7-7F2E68678A7D}"/>
              </a:ext>
            </a:extLst>
          </p:cNvPr>
          <p:cNvPicPr>
            <a:picLocks noChangeAspect="1"/>
          </p:cNvPicPr>
          <p:nvPr/>
        </p:nvPicPr>
        <p:blipFill rotWithShape="1">
          <a:blip r:embed="rId2">
            <a:extLst>
              <a:ext uri="{28A0092B-C50C-407E-A947-70E740481C1C}">
                <a14:useLocalDpi xmlns:a14="http://schemas.microsoft.com/office/drawing/2010/main" val="0"/>
              </a:ext>
            </a:extLst>
          </a:blip>
          <a:srcRect t="7334" b="12800"/>
          <a:stretch/>
        </p:blipFill>
        <p:spPr>
          <a:xfrm>
            <a:off x="443752" y="2423160"/>
            <a:ext cx="3204642" cy="3838143"/>
          </a:xfrm>
          <a:prstGeom prst="rect">
            <a:avLst/>
          </a:prstGeom>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7" name="Chart 6">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3556936955"/>
              </p:ext>
            </p:extLst>
          </p:nvPr>
        </p:nvGraphicFramePr>
        <p:xfrm>
          <a:off x="4212292" y="2148703"/>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588386492"/>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BEB13A3-318E-4837-8285-DEA85D20DED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F91F1AD8-7EE8-452D-AD18-871AEC978B7C}"/>
              </a:ext>
            </a:extLst>
          </p:cNvPr>
          <p:cNvSpPr>
            <a:spLocks noGrp="1"/>
          </p:cNvSpPr>
          <p:nvPr>
            <p:ph idx="1"/>
          </p:nvPr>
        </p:nvSpPr>
        <p:spPr>
          <a:xfrm>
            <a:off x="442913" y="1839913"/>
            <a:ext cx="7353300" cy="4351337"/>
          </a:xfrm>
        </p:spPr>
        <p:txBody>
          <a:bodyPr/>
          <a:lstStyle/>
          <a:p>
            <a:r>
              <a:rPr lang="en-GB" altLang="en-US" sz="1800"/>
              <a:t>  2021 Excellence Awards presented.</a:t>
            </a:r>
          </a:p>
          <a:p>
            <a:r>
              <a:rPr lang="en-GB" altLang="en-US" sz="1800"/>
              <a:t>Conference participation: </a:t>
            </a:r>
          </a:p>
          <a:p>
            <a:pPr lvl="1"/>
            <a:r>
              <a:rPr lang="en-GB" altLang="en-US" sz="1400"/>
              <a:t>MWC 2022 in Barcelona (Member and Partner meetings).</a:t>
            </a:r>
          </a:p>
          <a:p>
            <a:r>
              <a:rPr lang="en-GB" altLang="en-US" sz="1800"/>
              <a:t> Issue 4 of 3GPP Highlights newsletter planning</a:t>
            </a:r>
          </a:p>
          <a:p>
            <a:pPr lvl="1"/>
            <a:r>
              <a:rPr lang="en-GB" altLang="en-US" sz="1400"/>
              <a:t>Publication May 2022.</a:t>
            </a:r>
          </a:p>
          <a:p>
            <a:pPr lvl="1"/>
            <a:r>
              <a:rPr lang="en-GB" altLang="en-US" sz="1400"/>
              <a:t>Call for articles sent out, deadline for articles April 15.</a:t>
            </a:r>
          </a:p>
          <a:p>
            <a:r>
              <a:rPr lang="en-GB" altLang="en-US" sz="1800"/>
              <a:t> Website </a:t>
            </a:r>
          </a:p>
          <a:p>
            <a:pPr lvl="1"/>
            <a:r>
              <a:rPr lang="en-GB" altLang="en-US" sz="1400"/>
              <a:t>A new 3GPP website to be launched in April. </a:t>
            </a:r>
          </a:p>
          <a:p>
            <a:pPr lvl="1"/>
            <a:r>
              <a:rPr lang="en-GB" altLang="en-US" sz="1400"/>
              <a:t>New look and an improved user experience for newcomers (and oldies too!?)</a:t>
            </a:r>
          </a:p>
          <a:p>
            <a:pPr lvl="1"/>
            <a:r>
              <a:rPr lang="en-GB" altLang="en-US" sz="1400"/>
              <a:t>New site features include a beefed up ‘browse our technologies’ tool, to showcase use cases and technologies as they arrive in 3GPP.</a:t>
            </a:r>
          </a:p>
          <a:p>
            <a:pPr lvl="1"/>
            <a:r>
              <a:rPr lang="en-GB" altLang="en-US" sz="1400"/>
              <a:t>All of the old website functionality has been preserved, behind this new shop window.</a:t>
            </a:r>
          </a:p>
          <a:p>
            <a:r>
              <a:rPr lang="en-GB" altLang="en-US" sz="1800"/>
              <a:t>Planning video shoots at TSG#96 </a:t>
            </a:r>
          </a:p>
          <a:p>
            <a:pPr lvl="1">
              <a:lnSpc>
                <a:spcPct val="100000"/>
              </a:lnSpc>
              <a:spcBef>
                <a:spcPct val="20000"/>
              </a:spcBef>
            </a:pPr>
            <a:r>
              <a:rPr lang="en-GB" altLang="en-US" sz="1400"/>
              <a:t>Planning Leaders video interviews</a:t>
            </a:r>
          </a:p>
          <a:p>
            <a:pPr lvl="1">
              <a:lnSpc>
                <a:spcPct val="100000"/>
              </a:lnSpc>
              <a:spcBef>
                <a:spcPct val="20000"/>
              </a:spcBef>
            </a:pPr>
            <a:r>
              <a:rPr lang="en-GB" altLang="en-US" sz="1400"/>
              <a:t>Need to capture some room shots (Video) at the start of each TSG Plenary &amp; at a coffee break.</a:t>
            </a:r>
          </a:p>
        </p:txBody>
      </p:sp>
      <p:pic>
        <p:nvPicPr>
          <p:cNvPr id="9" name="Picture 8" descr="Graphical user interface, website&#10;&#10;Description automatically generated">
            <a:extLst>
              <a:ext uri="{FF2B5EF4-FFF2-40B4-BE49-F238E27FC236}">
                <a16:creationId xmlns:a16="http://schemas.microsoft.com/office/drawing/2014/main" id="{E3846C9C-6F80-47B1-AF74-C17658A3F7B1}"/>
              </a:ext>
            </a:extLst>
          </p:cNvPr>
          <p:cNvPicPr/>
          <p:nvPr/>
        </p:nvPicPr>
        <p:blipFill>
          <a:blip r:embed="rId2" cstate="print"/>
          <a:stretch>
            <a:fillRect/>
          </a:stretch>
        </p:blipFill>
        <p:spPr>
          <a:xfrm>
            <a:off x="8066088" y="3116263"/>
            <a:ext cx="3784600" cy="2757487"/>
          </a:xfrm>
          <a:prstGeom prst="rect">
            <a:avLst/>
          </a:prstGeom>
          <a:ln>
            <a:noFill/>
          </a:ln>
          <a:effectLst>
            <a:outerShdw blurRad="292100" dist="139700" dir="2700000" algn="tl" rotWithShape="0">
              <a:srgbClr val="333333">
                <a:alpha val="65000"/>
              </a:srgbClr>
            </a:outerShdw>
          </a:effectLst>
        </p:spPr>
      </p:pic>
      <p:graphicFrame>
        <p:nvGraphicFramePr>
          <p:cNvPr id="10" name="Content Placeholder 3">
            <a:extLst>
              <a:ext uri="{FF2B5EF4-FFF2-40B4-BE49-F238E27FC236}">
                <a16:creationId xmlns:a16="http://schemas.microsoft.com/office/drawing/2014/main" id="{2EDBE360-8579-4626-BB1A-2BF577D3D86B}"/>
              </a:ext>
            </a:extLst>
          </p:cNvPr>
          <p:cNvGraphicFramePr>
            <a:graphicFrameLocks/>
          </p:cNvGraphicFramePr>
          <p:nvPr/>
        </p:nvGraphicFramePr>
        <p:xfrm>
          <a:off x="6237288" y="1839913"/>
          <a:ext cx="3454400" cy="959810"/>
        </p:xfrm>
        <a:graphic>
          <a:graphicData uri="http://schemas.openxmlformats.org/drawingml/2006/table">
            <a:tbl>
              <a:tblPr firstRow="1">
                <a:tableStyleId>{93296810-A885-4BE3-A3E7-6D5BEEA58F35}</a:tableStyleId>
              </a:tblPr>
              <a:tblGrid>
                <a:gridCol w="1748405">
                  <a:extLst>
                    <a:ext uri="{9D8B030D-6E8A-4147-A177-3AD203B41FA5}">
                      <a16:colId xmlns:a16="http://schemas.microsoft.com/office/drawing/2014/main" val="20000"/>
                    </a:ext>
                  </a:extLst>
                </a:gridCol>
                <a:gridCol w="1705995">
                  <a:extLst>
                    <a:ext uri="{9D8B030D-6E8A-4147-A177-3AD203B41FA5}">
                      <a16:colId xmlns:a16="http://schemas.microsoft.com/office/drawing/2014/main" val="20001"/>
                    </a:ext>
                  </a:extLst>
                </a:gridCol>
              </a:tblGrid>
              <a:tr h="191770">
                <a:tc>
                  <a:txBody>
                    <a:bodyPr/>
                    <a:lstStyle/>
                    <a:p>
                      <a:pPr algn="ctr" fontAlgn="t"/>
                      <a:r>
                        <a:rPr lang="en-GB" sz="1200" dirty="0">
                          <a:solidFill>
                            <a:schemeClr val="bg1"/>
                          </a:solidFill>
                          <a:effectLst/>
                        </a:rPr>
                        <a:t>Recipient</a:t>
                      </a:r>
                      <a:endParaRPr lang="en-GB" sz="1200" dirty="0">
                        <a:solidFill>
                          <a:schemeClr val="bg1"/>
                        </a:solidFill>
                        <a:effectLst/>
                        <a:latin typeface="inherit"/>
                      </a:endParaRPr>
                    </a:p>
                  </a:txBody>
                  <a:tcPr marL="4546" marR="4546" marT="4541" marB="4541"/>
                </a:tc>
                <a:tc>
                  <a:txBody>
                    <a:bodyPr/>
                    <a:lstStyle/>
                    <a:p>
                      <a:pPr algn="ctr" fontAlgn="t"/>
                      <a:r>
                        <a:rPr lang="en-GB" sz="1200" dirty="0">
                          <a:solidFill>
                            <a:schemeClr val="bg1"/>
                          </a:solidFill>
                          <a:effectLst/>
                        </a:rPr>
                        <a:t>Working Group</a:t>
                      </a:r>
                      <a:endParaRPr lang="en-GB" sz="1200" dirty="0">
                        <a:solidFill>
                          <a:schemeClr val="bg1"/>
                        </a:solidFill>
                        <a:effectLst/>
                        <a:latin typeface="inherit"/>
                      </a:endParaRPr>
                    </a:p>
                  </a:txBody>
                  <a:tcPr marL="4546" marR="4546" marT="4541" marB="4541"/>
                </a:tc>
                <a:extLst>
                  <a:ext uri="{0D108BD9-81ED-4DB2-BD59-A6C34878D82A}">
                    <a16:rowId xmlns:a16="http://schemas.microsoft.com/office/drawing/2014/main" val="10000"/>
                  </a:ext>
                </a:extLst>
              </a:tr>
              <a:tr h="191770">
                <a:tc>
                  <a:txBody>
                    <a:bodyPr/>
                    <a:lstStyle/>
                    <a:p>
                      <a:pPr algn="ctr" fontAlgn="t"/>
                      <a:r>
                        <a:rPr lang="en-GB" sz="1200" b="1">
                          <a:solidFill>
                            <a:srgbClr val="333333"/>
                          </a:solidFill>
                          <a:effectLst/>
                        </a:rPr>
                        <a:t>Peter Gaal</a:t>
                      </a:r>
                      <a:endParaRPr lang="en-GB" sz="1200">
                        <a:effectLst/>
                      </a:endParaRPr>
                    </a:p>
                  </a:txBody>
                  <a:tcPr marL="4546" marR="4546" marT="4541" marB="4541"/>
                </a:tc>
                <a:tc>
                  <a:txBody>
                    <a:bodyPr/>
                    <a:lstStyle/>
                    <a:p>
                      <a:pPr algn="ctr" fontAlgn="t"/>
                      <a:r>
                        <a:rPr lang="en-GB" sz="1200" dirty="0">
                          <a:effectLst/>
                        </a:rPr>
                        <a:t>RAN1</a:t>
                      </a:r>
                    </a:p>
                  </a:txBody>
                  <a:tcPr marL="4546" marR="4546" marT="4541" marB="4541"/>
                </a:tc>
                <a:extLst>
                  <a:ext uri="{0D108BD9-81ED-4DB2-BD59-A6C34878D82A}">
                    <a16:rowId xmlns:a16="http://schemas.microsoft.com/office/drawing/2014/main" val="10001"/>
                  </a:ext>
                </a:extLst>
              </a:tr>
              <a:tr h="191770">
                <a:tc>
                  <a:txBody>
                    <a:bodyPr/>
                    <a:lstStyle/>
                    <a:p>
                      <a:pPr algn="ctr" fontAlgn="t"/>
                      <a:r>
                        <a:rPr lang="en-GB" sz="1200" b="1">
                          <a:solidFill>
                            <a:srgbClr val="333333"/>
                          </a:solidFill>
                          <a:effectLst/>
                        </a:rPr>
                        <a:t>Martin Oettl</a:t>
                      </a:r>
                      <a:endParaRPr lang="en-GB" sz="1200">
                        <a:effectLst/>
                      </a:endParaRPr>
                    </a:p>
                  </a:txBody>
                  <a:tcPr marL="4546" marR="4546" marT="4541" marB="4541"/>
                </a:tc>
                <a:tc>
                  <a:txBody>
                    <a:bodyPr/>
                    <a:lstStyle/>
                    <a:p>
                      <a:pPr algn="ctr" fontAlgn="t"/>
                      <a:r>
                        <a:rPr lang="en-GB" sz="1200" dirty="0">
                          <a:effectLst/>
                        </a:rPr>
                        <a:t>SA6</a:t>
                      </a:r>
                    </a:p>
                  </a:txBody>
                  <a:tcPr marL="4546" marR="4546" marT="4541" marB="4541"/>
                </a:tc>
                <a:extLst>
                  <a:ext uri="{0D108BD9-81ED-4DB2-BD59-A6C34878D82A}">
                    <a16:rowId xmlns:a16="http://schemas.microsoft.com/office/drawing/2014/main" val="10002"/>
                  </a:ext>
                </a:extLst>
              </a:tr>
              <a:tr h="191770">
                <a:tc>
                  <a:txBody>
                    <a:bodyPr/>
                    <a:lstStyle/>
                    <a:p>
                      <a:pPr algn="ctr" fontAlgn="t"/>
                      <a:r>
                        <a:rPr lang="en-GB" sz="1200" b="1" dirty="0">
                          <a:solidFill>
                            <a:srgbClr val="333333"/>
                          </a:solidFill>
                          <a:effectLst/>
                        </a:rPr>
                        <a:t>Jean-Michel Cornily</a:t>
                      </a:r>
                      <a:endParaRPr lang="en-GB" sz="1200" dirty="0">
                        <a:effectLst/>
                      </a:endParaRPr>
                    </a:p>
                  </a:txBody>
                  <a:tcPr marL="4546" marR="4546" marT="4541" marB="4541"/>
                </a:tc>
                <a:tc>
                  <a:txBody>
                    <a:bodyPr/>
                    <a:lstStyle/>
                    <a:p>
                      <a:pPr algn="ctr" fontAlgn="t"/>
                      <a:r>
                        <a:rPr lang="en-GB" sz="1200" dirty="0">
                          <a:effectLst/>
                        </a:rPr>
                        <a:t>SA5</a:t>
                      </a:r>
                    </a:p>
                  </a:txBody>
                  <a:tcPr marL="4546" marR="4546" marT="4541" marB="4541"/>
                </a:tc>
                <a:extLst>
                  <a:ext uri="{0D108BD9-81ED-4DB2-BD59-A6C34878D82A}">
                    <a16:rowId xmlns:a16="http://schemas.microsoft.com/office/drawing/2014/main" val="10003"/>
                  </a:ext>
                </a:extLst>
              </a:tr>
              <a:tr h="191770">
                <a:tc>
                  <a:txBody>
                    <a:bodyPr/>
                    <a:lstStyle/>
                    <a:p>
                      <a:pPr algn="ctr" fontAlgn="t"/>
                      <a:r>
                        <a:rPr lang="en-GB" sz="1200" b="1" kern="1200" dirty="0">
                          <a:solidFill>
                            <a:schemeClr val="tx1"/>
                          </a:solidFill>
                          <a:effectLst/>
                        </a:rPr>
                        <a:t>Peter </a:t>
                      </a:r>
                      <a:r>
                        <a:rPr lang="en-GB" sz="1200" b="1" kern="1200" dirty="0" err="1">
                          <a:solidFill>
                            <a:schemeClr val="tx1"/>
                          </a:solidFill>
                          <a:effectLst/>
                        </a:rPr>
                        <a:t>Hedman</a:t>
                      </a:r>
                      <a:endParaRPr lang="en-GB" sz="1200" dirty="0">
                        <a:effectLst/>
                      </a:endParaRPr>
                    </a:p>
                  </a:txBody>
                  <a:tcPr marL="4546" marR="4546" marT="4541" marB="4541"/>
                </a:tc>
                <a:tc>
                  <a:txBody>
                    <a:bodyPr/>
                    <a:lstStyle/>
                    <a:p>
                      <a:pPr algn="ctr" fontAlgn="t"/>
                      <a:r>
                        <a:rPr lang="en-GB" sz="1200" dirty="0">
                          <a:effectLst/>
                        </a:rPr>
                        <a:t>SA2</a:t>
                      </a:r>
                    </a:p>
                  </a:txBody>
                  <a:tcPr marL="4546" marR="4546" marT="4541" marB="4541"/>
                </a:tc>
                <a:extLst>
                  <a:ext uri="{0D108BD9-81ED-4DB2-BD59-A6C34878D82A}">
                    <a16:rowId xmlns:a16="http://schemas.microsoft.com/office/drawing/2014/main" val="10004"/>
                  </a:ext>
                </a:extLst>
              </a:tr>
            </a:tbl>
          </a:graphicData>
        </a:graphic>
      </p:graphicFrame>
      <p:cxnSp>
        <p:nvCxnSpPr>
          <p:cNvPr id="8" name="Straight Arrow Connector 7">
            <a:extLst>
              <a:ext uri="{FF2B5EF4-FFF2-40B4-BE49-F238E27FC236}">
                <a16:creationId xmlns:a16="http://schemas.microsoft.com/office/drawing/2014/main" id="{1D77410B-E080-4B1B-B29A-DC80C5E2E19A}"/>
              </a:ext>
            </a:extLst>
          </p:cNvPr>
          <p:cNvCxnSpPr/>
          <p:nvPr/>
        </p:nvCxnSpPr>
        <p:spPr>
          <a:xfrm>
            <a:off x="4395788" y="2032000"/>
            <a:ext cx="1562100" cy="19367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(1)</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2369880"/>
          </a:xfrm>
          <a:prstGeom prst="rect">
            <a:avLst/>
          </a:prstGeom>
          <a:noFill/>
        </p:spPr>
        <p:txBody>
          <a:bodyPr wrap="square">
            <a:spAutoFit/>
          </a:bodyPr>
          <a:lstStyle/>
          <a:p>
            <a:pPr marL="355600" indent="-355600">
              <a:lnSpc>
                <a:spcPct val="90000"/>
              </a:lnSpc>
              <a:spcBef>
                <a:spcPct val="50000"/>
              </a:spcBef>
              <a:buBlip>
                <a:blip r:embed="rId3"/>
              </a:buBlip>
            </a:pPr>
            <a:r>
              <a:rPr lang="en-GB" sz="2000" dirty="0">
                <a:latin typeface="Calibri (Body)"/>
                <a:cs typeface="+mn-cs"/>
              </a:rPr>
              <a:t>PCG has approved changes to the Annex I of the working procedures and the accompanying recommendations: </a:t>
            </a: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Interim Report from the Working procedures ad-hoc group: </a:t>
            </a:r>
            <a:r>
              <a:rPr lang="en-GB" sz="2000" dirty="0">
                <a:latin typeface="Calibri (Body)"/>
                <a:cs typeface="+mn-cs"/>
                <a:hlinkClick r:id="rId4"/>
              </a:rPr>
              <a:t>PCG48_10</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Document describing the intent of the changes to voting rights: </a:t>
            </a:r>
            <a:r>
              <a:rPr lang="en-GB" sz="2000" dirty="0">
                <a:latin typeface="Calibri (Body)"/>
                <a:cs typeface="+mn-cs"/>
                <a:hlinkClick r:id="rId5"/>
              </a:rPr>
              <a:t>PCG48_11</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voting rights: </a:t>
            </a:r>
            <a:r>
              <a:rPr lang="en-GB" sz="2000" dirty="0">
                <a:latin typeface="Calibri (Body)"/>
                <a:cs typeface="+mn-cs"/>
                <a:hlinkClick r:id="rId6"/>
              </a:rPr>
              <a:t>PCG48_12</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hardship exemption: </a:t>
            </a:r>
            <a:r>
              <a:rPr lang="en-GB" sz="2000" dirty="0">
                <a:latin typeface="Calibri (Body)"/>
                <a:cs typeface="+mn-cs"/>
                <a:hlinkClick r:id="rId7"/>
              </a:rPr>
              <a:t>PCG48_13</a:t>
            </a:r>
            <a:r>
              <a:rPr lang="en-GB" sz="2000" dirty="0">
                <a:latin typeface="Calibri (Body)"/>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(2)</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3508653"/>
          </a:xfrm>
          <a:prstGeom prst="rect">
            <a:avLst/>
          </a:prstGeom>
          <a:noFill/>
        </p:spPr>
        <p:txBody>
          <a:bodyPr wrap="square">
            <a:spAutoFit/>
          </a:bodyPr>
          <a:lstStyle/>
          <a:p>
            <a:pPr marL="355600" indent="-355600">
              <a:lnSpc>
                <a:spcPct val="90000"/>
              </a:lnSpc>
              <a:spcBef>
                <a:spcPts val="2400"/>
              </a:spcBef>
              <a:buBlip>
                <a:blip r:embed="rId3"/>
              </a:buBlip>
            </a:pPr>
            <a:r>
              <a:rPr lang="en-GB" sz="2000" dirty="0">
                <a:latin typeface="Calibri (Body)"/>
                <a:cs typeface="+mn-cs"/>
              </a:rPr>
              <a:t>Attendance at </a:t>
            </a:r>
            <a:r>
              <a:rPr lang="en-GB" sz="2000" b="1" dirty="0">
                <a:latin typeface="Calibri (Body)"/>
                <a:cs typeface="+mn-cs"/>
              </a:rPr>
              <a:t>ordinary</a:t>
            </a:r>
            <a:r>
              <a:rPr lang="en-GB" sz="2000" dirty="0">
                <a:latin typeface="Calibri (Body)"/>
                <a:cs typeface="+mn-cs"/>
              </a:rPr>
              <a:t> e-meetings now counts towards accrual and maintenance of voting rights. </a:t>
            </a:r>
          </a:p>
          <a:p>
            <a:pPr marL="355600" indent="-355600">
              <a:lnSpc>
                <a:spcPct val="90000"/>
              </a:lnSpc>
              <a:spcBef>
                <a:spcPts val="2400"/>
              </a:spcBef>
              <a:buBlip>
                <a:blip r:embed="rId3"/>
              </a:buBlip>
            </a:pPr>
            <a:r>
              <a:rPr lang="en-GB" sz="2000" dirty="0">
                <a:latin typeface="Calibri (Body)"/>
                <a:cs typeface="+mn-cs"/>
              </a:rPr>
              <a:t>The new rules apply for future meetings starting from TSG#95-e (i.e. starting with the March 2022 Plenaries). Past e-meetings do not count towards voting rights.</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A delegate is deemed to have attended a given meeting if they confirm their participation by checking in.  If a delegate does not check in during the meeting, it shall be assumed that the individual did not attend. </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Please note that the delegates need to check in themselves </a:t>
            </a:r>
            <a:r>
              <a:rPr lang="en-GB" sz="2000" dirty="0">
                <a:solidFill>
                  <a:srgbClr val="FF0000"/>
                </a:solidFill>
                <a:effectLst/>
                <a:latin typeface="Calibri (Body)"/>
                <a:ea typeface="Calibri" panose="020F0502020204030204" pitchFamily="34" charset="0"/>
              </a:rPr>
              <a:t>between </a:t>
            </a:r>
            <a:r>
              <a:rPr lang="en-GB" sz="2000" b="1" u="sng" dirty="0">
                <a:solidFill>
                  <a:srgbClr val="FF0000"/>
                </a:solidFill>
                <a:effectLst/>
                <a:latin typeface="Calibri (Body)"/>
                <a:ea typeface="Calibri" panose="020F0502020204030204" pitchFamily="34" charset="0"/>
              </a:rPr>
              <a:t>the start</a:t>
            </a:r>
            <a:r>
              <a:rPr lang="en-GB" sz="2000" dirty="0">
                <a:solidFill>
                  <a:srgbClr val="FF0000"/>
                </a:solidFill>
                <a:effectLst/>
                <a:latin typeface="Calibri (Body)"/>
                <a:ea typeface="Calibri" panose="020F0502020204030204" pitchFamily="34" charset="0"/>
              </a:rPr>
              <a:t> and </a:t>
            </a:r>
            <a:r>
              <a:rPr lang="en-GB" sz="2000" b="1" u="sng" dirty="0">
                <a:solidFill>
                  <a:srgbClr val="FF0000"/>
                </a:solidFill>
                <a:effectLst/>
                <a:latin typeface="Calibri (Body)"/>
                <a:ea typeface="Calibri" panose="020F0502020204030204" pitchFamily="34" charset="0"/>
              </a:rPr>
              <a:t>the end</a:t>
            </a:r>
            <a:r>
              <a:rPr lang="en-GB" sz="2000" dirty="0">
                <a:solidFill>
                  <a:srgbClr val="FF0000"/>
                </a:solidFill>
                <a:effectLst/>
                <a:latin typeface="Calibri (Body)"/>
                <a:ea typeface="Calibri" panose="020F0502020204030204" pitchFamily="34" charset="0"/>
              </a:rPr>
              <a:t> of the meeting</a:t>
            </a:r>
            <a:r>
              <a:rPr lang="en-GB" sz="2000" dirty="0">
                <a:effectLst/>
                <a:latin typeface="Calibri (Body)"/>
                <a:ea typeface="Calibri" panose="020F0502020204030204" pitchFamily="34" charset="0"/>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(1)</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277368" y="1845736"/>
            <a:ext cx="11774424" cy="369332"/>
          </a:xfrm>
          <a:prstGeom prst="rect">
            <a:avLst/>
          </a:prstGeom>
          <a:noFill/>
        </p:spPr>
        <p:txBody>
          <a:bodyPr wrap="square">
            <a:spAutoFit/>
          </a:bodyPr>
          <a:lstStyle/>
          <a:p>
            <a:pPr marL="355600" indent="-355600">
              <a:lnSpc>
                <a:spcPct val="90000"/>
              </a:lnSpc>
              <a:spcBef>
                <a:spcPct val="50000"/>
              </a:spcBef>
              <a:buBlip>
                <a:blip r:embed="rId3"/>
              </a:buBlip>
            </a:pPr>
            <a:r>
              <a:rPr lang="en-GB" sz="2000" dirty="0">
                <a:effectLst/>
                <a:latin typeface="Calibri (Body)"/>
                <a:ea typeface="Times New Roman" panose="02020603050405020304" pitchFamily="18" charset="0"/>
              </a:rPr>
              <a:t>Option 1: Through registration email, direct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only 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pic>
        <p:nvPicPr>
          <p:cNvPr id="7" name="Picture 6">
            <a:extLst>
              <a:ext uri="{FF2B5EF4-FFF2-40B4-BE49-F238E27FC236}">
                <a16:creationId xmlns:a16="http://schemas.microsoft.com/office/drawing/2014/main" id="{37A84FF2-0E53-4B65-B257-DE9554DBFB0A}"/>
              </a:ext>
            </a:extLst>
          </p:cNvPr>
          <p:cNvPicPr>
            <a:picLocks noChangeAspect="1"/>
          </p:cNvPicPr>
          <p:nvPr/>
        </p:nvPicPr>
        <p:blipFill rotWithShape="1">
          <a:blip r:embed="rId4"/>
          <a:srcRect r="2275"/>
          <a:stretch/>
        </p:blipFill>
        <p:spPr>
          <a:xfrm>
            <a:off x="277368" y="2255491"/>
            <a:ext cx="11914632" cy="3502399"/>
          </a:xfrm>
          <a:prstGeom prst="rect">
            <a:avLst/>
          </a:prstGeom>
        </p:spPr>
      </p:pic>
    </p:spTree>
    <p:extLst>
      <p:ext uri="{BB962C8B-B14F-4D97-AF65-F5344CB8AC3E}">
        <p14:creationId xmlns:p14="http://schemas.microsoft.com/office/powerpoint/2010/main" val="309026208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(2)</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3" name="Picture 2">
            <a:extLst>
              <a:ext uri="{FF2B5EF4-FFF2-40B4-BE49-F238E27FC236}">
                <a16:creationId xmlns:a16="http://schemas.microsoft.com/office/drawing/2014/main" id="{389B6B44-FAB0-45C3-89BB-ABDCD19CB0E4}"/>
              </a:ext>
            </a:extLst>
          </p:cNvPr>
          <p:cNvPicPr>
            <a:picLocks noChangeAspect="1"/>
          </p:cNvPicPr>
          <p:nvPr/>
        </p:nvPicPr>
        <p:blipFill rotWithShape="1">
          <a:blip r:embed="rId3"/>
          <a:srcRect r="2281"/>
          <a:stretch/>
        </p:blipFill>
        <p:spPr>
          <a:xfrm>
            <a:off x="278118" y="2638571"/>
            <a:ext cx="11469124" cy="3371650"/>
          </a:xfrm>
          <a:prstGeom prst="rect">
            <a:avLst/>
          </a:prstGeom>
        </p:spPr>
      </p:pic>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220456" y="4983074"/>
            <a:ext cx="3526786" cy="1682504"/>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a:off x="7616952" y="4572000"/>
            <a:ext cx="1115568" cy="5367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flipH="1">
            <a:off x="9134856" y="4572000"/>
            <a:ext cx="914400" cy="13258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spTree>
    <p:extLst>
      <p:ext uri="{BB962C8B-B14F-4D97-AF65-F5344CB8AC3E}">
        <p14:creationId xmlns:p14="http://schemas.microsoft.com/office/powerpoint/2010/main" val="425594873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E3B81B-DDFA-4407-A3EE-316CF7566336}"/>
              </a:ext>
            </a:extLst>
          </p:cNvPr>
          <p:cNvPicPr>
            <a:picLocks noChangeAspect="1"/>
          </p:cNvPicPr>
          <p:nvPr/>
        </p:nvPicPr>
        <p:blipFill>
          <a:blip r:embed="rId3"/>
          <a:stretch>
            <a:fillRect/>
          </a:stretch>
        </p:blipFill>
        <p:spPr>
          <a:xfrm>
            <a:off x="304800" y="2513853"/>
            <a:ext cx="9680448" cy="2811119"/>
          </a:xfrm>
          <a:prstGeom prst="rect">
            <a:avLst/>
          </a:prstGeom>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(3)</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385109" y="4820669"/>
            <a:ext cx="3806891" cy="1816132"/>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flipV="1">
            <a:off x="6096000" y="5108716"/>
            <a:ext cx="2636520" cy="9354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a:off x="8805672" y="4114800"/>
            <a:ext cx="581918" cy="16994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2-Bis: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before</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at, 12:00 CET</a:t>
            </a:r>
            <a:r>
              <a:rPr lang="en-GB" sz="1900" dirty="0">
                <a:effectLst/>
                <a:latin typeface="Calibri (Body)"/>
                <a:ea typeface="Times New Roman" panose="02020603050405020304" pitchFamily="18" charset="0"/>
              </a:rPr>
              <a:t>)</a:t>
            </a:r>
          </a:p>
        </p:txBody>
      </p:sp>
      <p:sp>
        <p:nvSpPr>
          <p:cNvPr id="11" name="TextBox 10">
            <a:extLst>
              <a:ext uri="{FF2B5EF4-FFF2-40B4-BE49-F238E27FC236}">
                <a16:creationId xmlns:a16="http://schemas.microsoft.com/office/drawing/2014/main" id="{71DCA88F-5227-4628-A098-B7F220B023EB}"/>
              </a:ext>
            </a:extLst>
          </p:cNvPr>
          <p:cNvSpPr txBox="1"/>
          <p:nvPr/>
        </p:nvSpPr>
        <p:spPr>
          <a:xfrm>
            <a:off x="0" y="5529378"/>
            <a:ext cx="8311957" cy="923330"/>
          </a:xfrm>
          <a:prstGeom prst="rect">
            <a:avLst/>
          </a:prstGeom>
          <a:noFill/>
        </p:spPr>
        <p:txBody>
          <a:bodyPr wrap="square" rtlCol="0">
            <a:spAutoFit/>
          </a:bodyPr>
          <a:lstStyle/>
          <a:p>
            <a:pPr marL="285750" indent="-285750">
              <a:buFontTx/>
              <a:buChar char="-"/>
            </a:pPr>
            <a:r>
              <a:rPr lang="en-US" sz="1750" dirty="0">
                <a:solidFill>
                  <a:srgbClr val="FF0000"/>
                </a:solidFill>
              </a:rPr>
              <a:t>Do not click the link in the email. Instead enter the following URL in a browser: </a:t>
            </a:r>
            <a:r>
              <a:rPr lang="en-GB" sz="1750" u="sng" dirty="0">
                <a:solidFill>
                  <a:srgbClr val="0000FF"/>
                </a:solidFill>
                <a:effectLst/>
                <a:latin typeface="Calibri" panose="020F0502020204030204" pitchFamily="34" charset="0"/>
                <a:ea typeface="Times New Roman" panose="02020603050405020304" pitchFamily="18" charset="0"/>
                <a:hlinkClick r:id="rId6"/>
              </a:rPr>
              <a:t>https://portal.3gpp.org/MtgPresence/registerPresence.aspx</a:t>
            </a:r>
            <a:endParaRPr lang="en-US" sz="1750" dirty="0">
              <a:solidFill>
                <a:srgbClr val="FF0000"/>
              </a:solidFill>
            </a:endParaRPr>
          </a:p>
          <a:p>
            <a:pPr marL="285750" indent="-285750">
              <a:buFontTx/>
              <a:buChar char="-"/>
            </a:pPr>
            <a:r>
              <a:rPr lang="en-US" sz="1750" dirty="0">
                <a:solidFill>
                  <a:srgbClr val="FF0000"/>
                </a:solidFill>
              </a:rPr>
              <a:t>Then paste the token received by email. </a:t>
            </a:r>
          </a:p>
        </p:txBody>
      </p:sp>
    </p:spTree>
    <p:extLst>
      <p:ext uri="{BB962C8B-B14F-4D97-AF65-F5344CB8AC3E}">
        <p14:creationId xmlns:p14="http://schemas.microsoft.com/office/powerpoint/2010/main" val="6580214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65" name="AutoShape 72">
            <a:extLst>
              <a:ext uri="{FF2B5EF4-FFF2-40B4-BE49-F238E27FC236}">
                <a16:creationId xmlns:a16="http://schemas.microsoft.com/office/drawing/2014/main" id="{BCFA0554-72E4-49E4-9A69-F8577F80AB34}"/>
              </a:ext>
            </a:extLst>
          </p:cNvPr>
          <p:cNvSpPr>
            <a:spLocks noChangeArrowheads="1"/>
          </p:cNvSpPr>
          <p:nvPr/>
        </p:nvSpPr>
        <p:spPr bwMode="auto">
          <a:xfrm>
            <a:off x="1136434" y="619380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p:txBody>
      </p:sp>
      <p:sp>
        <p:nvSpPr>
          <p:cNvPr id="167" name="Arc 166">
            <a:extLst>
              <a:ext uri="{FF2B5EF4-FFF2-40B4-BE49-F238E27FC236}">
                <a16:creationId xmlns:a16="http://schemas.microsoft.com/office/drawing/2014/main" id="{1E6C09E1-3044-4B2B-A568-16EB6CB5F531}"/>
              </a:ext>
            </a:extLst>
          </p:cNvPr>
          <p:cNvSpPr/>
          <p:nvPr/>
        </p:nvSpPr>
        <p:spPr>
          <a:xfrm rot="16200000" flipH="1">
            <a:off x="1302801" y="4170395"/>
            <a:ext cx="2914296" cy="892133"/>
          </a:xfrm>
          <a:prstGeom prst="arc">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801"/>
          </a:p>
        </p:txBody>
      </p:sp>
      <p:cxnSp>
        <p:nvCxnSpPr>
          <p:cNvPr id="168" name="Straight Arrow Connector 167">
            <a:extLst>
              <a:ext uri="{FF2B5EF4-FFF2-40B4-BE49-F238E27FC236}">
                <a16:creationId xmlns:a16="http://schemas.microsoft.com/office/drawing/2014/main" id="{3E9EB6DB-D2A6-470B-83D7-0ADE04C1201A}"/>
              </a:ext>
            </a:extLst>
          </p:cNvPr>
          <p:cNvCxnSpPr>
            <a:cxnSpLocks/>
            <a:stCxn id="165" idx="3"/>
          </p:cNvCxnSpPr>
          <p:nvPr/>
        </p:nvCxnSpPr>
        <p:spPr>
          <a:xfrm flipV="1">
            <a:off x="2138096" y="6151317"/>
            <a:ext cx="630678" cy="1191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9614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(4)</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1836592"/>
            <a:ext cx="10618625" cy="3213187"/>
          </a:xfrm>
          <a:prstGeom prst="rect">
            <a:avLst/>
          </a:prstGeom>
          <a:noFill/>
        </p:spPr>
        <p:txBody>
          <a:bodyPr wrap="square">
            <a:spAutoFit/>
          </a:bodyPr>
          <a:lstStyle/>
          <a:p>
            <a:pPr marL="355600" indent="-355600">
              <a:spcBef>
                <a:spcPct val="50000"/>
              </a:spcBef>
              <a:buBlip>
                <a:blip r:embed="rId3"/>
              </a:buBlip>
            </a:pPr>
            <a:r>
              <a:rPr lang="en-GB" sz="2000" dirty="0">
                <a:effectLst/>
                <a:latin typeface="Calibri (Body)"/>
                <a:ea typeface="Times New Roman" panose="02020603050405020304" pitchFamily="18" charset="0"/>
              </a:rPr>
              <a:t>Option 3: Through the 3GU portal (</a:t>
            </a:r>
            <a:r>
              <a:rPr lang="en-GB" sz="2000" dirty="0">
                <a:solidFill>
                  <a:srgbClr val="FF0000"/>
                </a:solidFill>
                <a:effectLst/>
                <a:latin typeface="Calibri (Body)"/>
                <a:ea typeface="Times New Roman" panose="02020603050405020304" pitchFamily="18" charset="0"/>
              </a:rPr>
              <a:t>You need to be logged in</a:t>
            </a:r>
            <a:r>
              <a:rPr lang="en-GB" sz="2000" dirty="0">
                <a:effectLst/>
                <a:latin typeface="Calibri (Body)"/>
                <a:ea typeface="Times New Roman" panose="02020603050405020304" pitchFamily="18" charset="0"/>
              </a:rPr>
              <a:t>)</a:t>
            </a:r>
          </a:p>
          <a:p>
            <a:pPr marL="800100" lvl="1" indent="-342900">
              <a:spcBef>
                <a:spcPct val="50000"/>
              </a:spcBef>
              <a:buFont typeface="Arial" panose="020B0604020202020204" pitchFamily="34" charset="0"/>
              <a:buChar char="•"/>
            </a:pPr>
            <a:r>
              <a:rPr lang="en-GB" dirty="0">
                <a:latin typeface="Calibri (Body)"/>
                <a:ea typeface="Times New Roman" panose="02020603050405020304" pitchFamily="18" charset="0"/>
              </a:rPr>
              <a:t>Click on the meeting you wish to check-in to:</a:t>
            </a:r>
          </a:p>
          <a:p>
            <a:pPr lvl="1">
              <a:lnSpc>
                <a:spcPct val="90000"/>
              </a:lnSpc>
              <a:spcBef>
                <a:spcPct val="50000"/>
              </a:spcBef>
            </a:pPr>
            <a:endParaRPr lang="en-GB" sz="3200" dirty="0">
              <a:latin typeface="Calibri (Body)"/>
              <a:ea typeface="Times New Roman" panose="02020603050405020304" pitchFamily="18" charset="0"/>
            </a:endParaRPr>
          </a:p>
          <a:p>
            <a:pPr marL="800100" lvl="1" indent="-342900">
              <a:lnSpc>
                <a:spcPct val="90000"/>
              </a:lnSpc>
              <a:spcBef>
                <a:spcPct val="50000"/>
              </a:spcBef>
              <a:buFont typeface="Arial" panose="020B0604020202020204" pitchFamily="34" charset="0"/>
              <a:buChar char="•"/>
            </a:pPr>
            <a:r>
              <a:rPr lang="en-GB" dirty="0">
                <a:effectLst/>
                <a:latin typeface="Calibri (Body)"/>
                <a:ea typeface="Times New Roman" panose="02020603050405020304" pitchFamily="18" charset="0"/>
              </a:rPr>
              <a:t>then, click on “Presence Token” link:</a:t>
            </a:r>
          </a:p>
          <a:p>
            <a:pPr marL="355600" indent="-355600">
              <a:lnSpc>
                <a:spcPct val="90000"/>
              </a:lnSpc>
              <a:spcBef>
                <a:spcPct val="50000"/>
              </a:spcBef>
              <a:buBlip>
                <a:blip r:embed="rId3"/>
              </a:buBlip>
            </a:pPr>
            <a:endParaRPr lang="en-GB" sz="2000" dirty="0">
              <a:latin typeface="Calibri (Body)"/>
              <a:ea typeface="Times New Roman" panose="02020603050405020304" pitchFamily="18" charset="0"/>
            </a:endParaRPr>
          </a:p>
          <a:p>
            <a:pPr marL="355600" indent="-355600">
              <a:lnSpc>
                <a:spcPct val="90000"/>
              </a:lnSpc>
              <a:spcBef>
                <a:spcPct val="50000"/>
              </a:spcBef>
              <a:buBlip>
                <a:blip r:embed="rId3"/>
              </a:buBlip>
            </a:pPr>
            <a:endParaRPr lang="en-GB" sz="2000" dirty="0">
              <a:effectLst/>
              <a:latin typeface="Calibri (Body)"/>
              <a:ea typeface="Times New Roman" panose="02020603050405020304" pitchFamily="18" charset="0"/>
            </a:endParaRPr>
          </a:p>
          <a:p>
            <a:pPr>
              <a:lnSpc>
                <a:spcPct val="90000"/>
              </a:lnSpc>
              <a:spcBef>
                <a:spcPct val="50000"/>
              </a:spcBef>
            </a:pPr>
            <a:endParaRPr lang="en-GB" sz="2000" dirty="0">
              <a:latin typeface="Calibri (Body)"/>
              <a:ea typeface="Times New Roman" panose="02020603050405020304" pitchFamily="18" charset="0"/>
            </a:endParaRPr>
          </a:p>
        </p:txBody>
      </p:sp>
      <p:pic>
        <p:nvPicPr>
          <p:cNvPr id="3" name="Picture 2">
            <a:extLst>
              <a:ext uri="{FF2B5EF4-FFF2-40B4-BE49-F238E27FC236}">
                <a16:creationId xmlns:a16="http://schemas.microsoft.com/office/drawing/2014/main" id="{0B568373-9E92-45E0-80E4-20C2CD7DD7EA}"/>
              </a:ext>
            </a:extLst>
          </p:cNvPr>
          <p:cNvPicPr>
            <a:picLocks noChangeAspect="1"/>
          </p:cNvPicPr>
          <p:nvPr/>
        </p:nvPicPr>
        <p:blipFill>
          <a:blip r:embed="rId4"/>
          <a:stretch>
            <a:fillRect/>
          </a:stretch>
        </p:blipFill>
        <p:spPr>
          <a:xfrm>
            <a:off x="1209994" y="2798913"/>
            <a:ext cx="9607420" cy="303096"/>
          </a:xfrm>
          <a:prstGeom prst="rect">
            <a:avLst/>
          </a:prstGeom>
        </p:spPr>
      </p:pic>
      <p:pic>
        <p:nvPicPr>
          <p:cNvPr id="6" name="Picture 5">
            <a:extLst>
              <a:ext uri="{FF2B5EF4-FFF2-40B4-BE49-F238E27FC236}">
                <a16:creationId xmlns:a16="http://schemas.microsoft.com/office/drawing/2014/main" id="{224DD8C3-D53F-446A-B161-88F65A82D000}"/>
              </a:ext>
            </a:extLst>
          </p:cNvPr>
          <p:cNvPicPr>
            <a:picLocks noChangeAspect="1"/>
          </p:cNvPicPr>
          <p:nvPr/>
        </p:nvPicPr>
        <p:blipFill rotWithShape="1">
          <a:blip r:embed="rId5"/>
          <a:srcRect b="7655"/>
          <a:stretch/>
        </p:blipFill>
        <p:spPr>
          <a:xfrm>
            <a:off x="673936" y="3895344"/>
            <a:ext cx="10393867" cy="2270034"/>
          </a:xfrm>
          <a:prstGeom prst="rect">
            <a:avLst/>
          </a:prstGeom>
        </p:spPr>
      </p:pic>
    </p:spTree>
    <p:extLst>
      <p:ext uri="{BB962C8B-B14F-4D97-AF65-F5344CB8AC3E}">
        <p14:creationId xmlns:p14="http://schemas.microsoft.com/office/powerpoint/2010/main" val="113162019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(5)</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374014" cy="1437317"/>
          </a:xfrm>
          <a:prstGeom prst="rect">
            <a:avLst/>
          </a:prstGeom>
          <a:noFill/>
        </p:spPr>
        <p:txBody>
          <a:bodyPr wrap="square">
            <a:spAutoFit/>
          </a:bodyPr>
          <a:lstStyle/>
          <a:p>
            <a:pPr marL="355600" indent="-355600">
              <a:lnSpc>
                <a:spcPct val="90000"/>
              </a:lnSpc>
              <a:spcBef>
                <a:spcPct val="50000"/>
              </a:spcBef>
              <a:buBlip>
                <a:blip r:embed="rId3"/>
              </a:buBlip>
            </a:pPr>
            <a:r>
              <a:rPr lang="en-US" sz="2000" dirty="0"/>
              <a:t>All three options work for both electronic and face to face meetings</a:t>
            </a:r>
          </a:p>
          <a:p>
            <a:pPr marL="355600" indent="-355600">
              <a:lnSpc>
                <a:spcPct val="90000"/>
              </a:lnSpc>
              <a:spcBef>
                <a:spcPct val="50000"/>
              </a:spcBef>
              <a:buBlip>
                <a:blip r:embed="rId3"/>
              </a:buBlip>
            </a:pPr>
            <a:endParaRPr lang="en-US" sz="2000" dirty="0">
              <a:effectLst/>
              <a:latin typeface="Calibri (Body)"/>
              <a:ea typeface="Times New Roman" panose="02020603050405020304" pitchFamily="18" charset="0"/>
            </a:endParaRPr>
          </a:p>
          <a:p>
            <a:pPr marL="355600" indent="-355600">
              <a:lnSpc>
                <a:spcPct val="90000"/>
              </a:lnSpc>
              <a:spcBef>
                <a:spcPct val="50000"/>
              </a:spcBef>
              <a:buBlip>
                <a:blip r:embed="rId3"/>
              </a:buBlip>
            </a:pPr>
            <a:r>
              <a:rPr lang="en-US" sz="1800" dirty="0">
                <a:effectLst/>
                <a:latin typeface="Calibri (Body)"/>
                <a:ea typeface="Calibri" panose="020F0502020204030204" pitchFamily="34" charset="0"/>
              </a:rPr>
              <a:t>The delegates need to check in themselves </a:t>
            </a:r>
            <a:r>
              <a:rPr lang="en-US" sz="1800" dirty="0">
                <a:solidFill>
                  <a:srgbClr val="FF0000"/>
                </a:solidFill>
                <a:effectLst/>
                <a:latin typeface="Calibri (Body)"/>
                <a:ea typeface="Calibri" panose="020F0502020204030204" pitchFamily="34" charset="0"/>
              </a:rPr>
              <a:t>between </a:t>
            </a:r>
            <a:r>
              <a:rPr lang="en-US" sz="1800" b="1" u="sng" dirty="0">
                <a:solidFill>
                  <a:srgbClr val="FF0000"/>
                </a:solidFill>
                <a:effectLst/>
                <a:latin typeface="Calibri (Body)"/>
                <a:ea typeface="Calibri" panose="020F0502020204030204" pitchFamily="34" charset="0"/>
              </a:rPr>
              <a:t>the start</a:t>
            </a:r>
            <a:r>
              <a:rPr lang="en-US" sz="1800" dirty="0">
                <a:solidFill>
                  <a:srgbClr val="FF0000"/>
                </a:solidFill>
                <a:effectLst/>
                <a:latin typeface="Calibri (Body)"/>
                <a:ea typeface="Calibri" panose="020F0502020204030204" pitchFamily="34" charset="0"/>
              </a:rPr>
              <a:t> and </a:t>
            </a:r>
            <a:r>
              <a:rPr lang="en-US" sz="1800" b="1" u="sng" dirty="0">
                <a:solidFill>
                  <a:srgbClr val="FF0000"/>
                </a:solidFill>
                <a:effectLst/>
                <a:latin typeface="Calibri (Body)"/>
                <a:ea typeface="Calibri" panose="020F0502020204030204" pitchFamily="34" charset="0"/>
              </a:rPr>
              <a:t>the end</a:t>
            </a:r>
            <a:r>
              <a:rPr lang="en-US" sz="1800" dirty="0">
                <a:solidFill>
                  <a:srgbClr val="FF0000"/>
                </a:solidFill>
                <a:effectLst/>
                <a:latin typeface="Calibri (Body)"/>
                <a:ea typeface="Calibri" panose="020F0502020204030204" pitchFamily="34" charset="0"/>
              </a:rPr>
              <a:t> of the meeting</a:t>
            </a:r>
            <a:r>
              <a:rPr lang="en-US" sz="1800" dirty="0">
                <a:effectLst/>
                <a:latin typeface="Calibri (Body)"/>
                <a:ea typeface="Calibri" panose="020F0502020204030204" pitchFamily="34" charset="0"/>
              </a:rPr>
              <a:t>. If a delegate submits their token outside of the meeting’s dates/times, their participation will not be taken into account.</a:t>
            </a:r>
          </a:p>
        </p:txBody>
      </p:sp>
    </p:spTree>
    <p:extLst>
      <p:ext uri="{BB962C8B-B14F-4D97-AF65-F5344CB8AC3E}">
        <p14:creationId xmlns:p14="http://schemas.microsoft.com/office/powerpoint/2010/main" val="275527399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MHSG F2F_DM#2 </a:t>
            </a:r>
            <a:r>
              <a:rPr lang="fr-FR" altLang="en-US" sz="4000" dirty="0" err="1"/>
              <a:t>outcome</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419734" cy="4142673"/>
          </a:xfrm>
          <a:prstGeom prst="rect">
            <a:avLst/>
          </a:prstGeom>
          <a:noFill/>
        </p:spPr>
        <p:txBody>
          <a:bodyPr wrap="square">
            <a:spAutoFit/>
          </a:bodyPr>
          <a:lstStyle/>
          <a:p>
            <a:pPr marL="355600" indent="-355600">
              <a:lnSpc>
                <a:spcPct val="114000"/>
              </a:lnSpc>
              <a:spcBef>
                <a:spcPct val="50000"/>
              </a:spcBef>
              <a:buBlip>
                <a:blip r:embed="rId3"/>
              </a:buBlip>
            </a:pPr>
            <a:r>
              <a:rPr lang="en-US" sz="2000" b="1" dirty="0"/>
              <a:t>The June TSGs (i.e. TSGs#96) are confirmed to be held face-to-face</a:t>
            </a:r>
            <a:r>
              <a:rPr lang="en-US" sz="2000" dirty="0"/>
              <a:t>, as agreed by all 3GPP OPs and the leadership. The meeting will be held, as planned, in Budapest/Hungary on the week of 6-10 of June 2022.</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The SA3bis meeting in the end of June, and the SA3 LI meeting in July are decided to be held Electronically.</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Formal decision regarding the August WGs (currently planned as F2F) is to be undertaken at F2F_DM#3 on the 10</a:t>
            </a:r>
            <a:r>
              <a:rPr lang="en-US" sz="2000" baseline="30000" dirty="0"/>
              <a:t>th</a:t>
            </a:r>
            <a:r>
              <a:rPr lang="en-US" sz="2000" dirty="0"/>
              <a:t> of May.</a:t>
            </a:r>
            <a:endParaRPr lang="en-GB" sz="2000" dirty="0"/>
          </a:p>
          <a:p>
            <a:pPr marL="457200"/>
            <a:r>
              <a:rPr lang="en-US" sz="1800" dirty="0">
                <a:effectLst/>
                <a:latin typeface="Calibri" panose="020F0502020204030204" pitchFamily="34" charset="0"/>
                <a:ea typeface="Calibri" panose="020F0502020204030204" pitchFamily="34" charset="0"/>
              </a:rPr>
              <a:t> </a:t>
            </a:r>
            <a:endParaRPr lang="en-GB"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3150787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33</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164" name="Oval 163">
            <a:extLst>
              <a:ext uri="{FF2B5EF4-FFF2-40B4-BE49-F238E27FC236}">
                <a16:creationId xmlns:a16="http://schemas.microsoft.com/office/drawing/2014/main" id="{65719CEF-5D19-4AEA-BEB4-38E1B3BC3F08}"/>
              </a:ext>
            </a:extLst>
          </p:cNvPr>
          <p:cNvSpPr/>
          <p:nvPr/>
        </p:nvSpPr>
        <p:spPr>
          <a:xfrm>
            <a:off x="2228548" y="3633518"/>
            <a:ext cx="155534" cy="9521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
        <p:nvSpPr>
          <p:cNvPr id="169" name="Oval 168">
            <a:extLst>
              <a:ext uri="{FF2B5EF4-FFF2-40B4-BE49-F238E27FC236}">
                <a16:creationId xmlns:a16="http://schemas.microsoft.com/office/drawing/2014/main" id="{17C5DADE-661B-4808-975E-8984FA62D5D9}"/>
              </a:ext>
            </a:extLst>
          </p:cNvPr>
          <p:cNvSpPr/>
          <p:nvPr/>
        </p:nvSpPr>
        <p:spPr>
          <a:xfrm>
            <a:off x="2782989" y="6032239"/>
            <a:ext cx="1014366" cy="16665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7" name="Chart 6">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489670961"/>
              </p:ext>
            </p:extLst>
          </p:nvPr>
        </p:nvGraphicFramePr>
        <p:xfrm>
          <a:off x="2406967" y="2065032"/>
          <a:ext cx="7378065" cy="40862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F5BC8-0422-4430-A34C-740A1B22F04A}"/>
              </a:ext>
            </a:extLst>
          </p:cNvPr>
          <p:cNvSpPr>
            <a:spLocks noGrp="1"/>
          </p:cNvSpPr>
          <p:nvPr>
            <p:ph type="title"/>
          </p:nvPr>
        </p:nvSpPr>
        <p:spPr>
          <a:xfrm>
            <a:off x="443753" y="114113"/>
            <a:ext cx="10515600" cy="1325563"/>
          </a:xfrm>
        </p:spPr>
        <p:txBody>
          <a:bodyPr/>
          <a:lstStyle/>
          <a:p>
            <a:r>
              <a:rPr lang="en-GB" sz="4000" dirty="0"/>
              <a:t>Approved CRs per group - 2021</a:t>
            </a:r>
          </a:p>
        </p:txBody>
      </p:sp>
      <p:graphicFrame>
        <p:nvGraphicFramePr>
          <p:cNvPr id="4" name="Chart 3">
            <a:extLst>
              <a:ext uri="{FF2B5EF4-FFF2-40B4-BE49-F238E27FC236}">
                <a16:creationId xmlns:a16="http://schemas.microsoft.com/office/drawing/2014/main" id="{1E9A77BB-DFA0-40CA-9CA4-1518AD512003}"/>
              </a:ext>
            </a:extLst>
          </p:cNvPr>
          <p:cNvGraphicFramePr>
            <a:graphicFrameLocks/>
          </p:cNvGraphicFramePr>
          <p:nvPr>
            <p:extLst>
              <p:ext uri="{D42A27DB-BD31-4B8C-83A1-F6EECF244321}">
                <p14:modId xmlns:p14="http://schemas.microsoft.com/office/powerpoint/2010/main" val="2759205354"/>
              </p:ext>
            </p:extLst>
          </p:nvPr>
        </p:nvGraphicFramePr>
        <p:xfrm>
          <a:off x="1136549" y="1828800"/>
          <a:ext cx="9822803" cy="45171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54995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6" name="Chart 5">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1160463216"/>
              </p:ext>
            </p:extLst>
          </p:nvPr>
        </p:nvGraphicFramePr>
        <p:xfrm>
          <a:off x="2511251" y="2158724"/>
          <a:ext cx="6745029" cy="42420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8" name="Chart 7">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3159017373"/>
              </p:ext>
            </p:extLst>
          </p:nvPr>
        </p:nvGraphicFramePr>
        <p:xfrm>
          <a:off x="2283976" y="2265389"/>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12792</TotalTime>
  <Words>1761</Words>
  <Application>Microsoft Office PowerPoint</Application>
  <PresentationFormat>Widescreen</PresentationFormat>
  <Paragraphs>345</Paragraphs>
  <Slides>33</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Arial</vt:lpstr>
      <vt:lpstr>Arial </vt:lpstr>
      <vt:lpstr>Calibri</vt:lpstr>
      <vt:lpstr>Calibri (Body)</vt:lpstr>
      <vt:lpstr>Calibri Light</vt:lpstr>
      <vt:lpstr>Century Gothic</vt:lpstr>
      <vt:lpstr>inherit</vt:lpstr>
      <vt:lpstr>Times New Roman</vt:lpstr>
      <vt:lpstr>Office Theme</vt:lpstr>
      <vt:lpstr>MCC Support Team Report</vt:lpstr>
      <vt:lpstr>Changes of personnel</vt:lpstr>
      <vt:lpstr>3GPP Support Team</vt:lpstr>
      <vt:lpstr>3GPP Support Team</vt:lpstr>
      <vt:lpstr>Statistics</vt:lpstr>
      <vt:lpstr>Approved CRs per year</vt:lpstr>
      <vt:lpstr>Approved CRs per group - 2021</vt:lpstr>
      <vt:lpstr>Approved CRs per TSG</vt:lpstr>
      <vt:lpstr>Approved CRs per TSG (CT)</vt:lpstr>
      <vt:lpstr>Approved CRs per TSG (RAN)</vt:lpstr>
      <vt:lpstr>Approved CRs per TSG (SA)</vt:lpstr>
      <vt:lpstr>Agreed CRs for TSG#94e</vt:lpstr>
      <vt:lpstr>Agreed CRs for TSG#94e (CT)</vt:lpstr>
      <vt:lpstr>Agreed CRs for TSG#94e (RAN)</vt:lpstr>
      <vt:lpstr>Agreed CRs for TSG#94e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Changes to the Working Procedures (1)</vt:lpstr>
      <vt:lpstr>Changes to the Working Procedures (2)</vt:lpstr>
      <vt:lpstr>How to check-in to a meeting ? (1)</vt:lpstr>
      <vt:lpstr>How to check-in to a meeting ? (2)</vt:lpstr>
      <vt:lpstr>How to check-in to a meeting ? (3)</vt:lpstr>
      <vt:lpstr>How to check-in to a meeting ? (4)</vt:lpstr>
      <vt:lpstr>How to check-in to a meeting ? (5)</vt:lpstr>
      <vt:lpstr>MHSG F2F_DM#2 outcome</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cp:lastModifiedBy>
  <cp:revision>1022</cp:revision>
  <cp:lastPrinted>2019-09-25T11:24:01Z</cp:lastPrinted>
  <dcterms:created xsi:type="dcterms:W3CDTF">2010-02-05T13:52:04Z</dcterms:created>
  <dcterms:modified xsi:type="dcterms:W3CDTF">2022-03-21T11:09:46Z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