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37"/>
  </p:notesMasterIdLst>
  <p:handoutMasterIdLst>
    <p:handoutMasterId r:id="rId38"/>
  </p:handoutMasterIdLst>
  <p:sldIdLst>
    <p:sldId id="934" r:id="rId5"/>
    <p:sldId id="928" r:id="rId6"/>
    <p:sldId id="978" r:id="rId7"/>
    <p:sldId id="979" r:id="rId8"/>
    <p:sldId id="1013" r:id="rId9"/>
    <p:sldId id="1014" r:id="rId10"/>
    <p:sldId id="1015" r:id="rId11"/>
    <p:sldId id="1041" r:id="rId12"/>
    <p:sldId id="1016" r:id="rId13"/>
    <p:sldId id="1042" r:id="rId14"/>
    <p:sldId id="1017" r:id="rId15"/>
    <p:sldId id="1035" r:id="rId16"/>
    <p:sldId id="1036" r:id="rId17"/>
    <p:sldId id="1043" r:id="rId18"/>
    <p:sldId id="1037" r:id="rId19"/>
    <p:sldId id="1038" r:id="rId20"/>
    <p:sldId id="1039" r:id="rId21"/>
    <p:sldId id="1050" r:id="rId22"/>
    <p:sldId id="1051" r:id="rId23"/>
    <p:sldId id="1052" r:id="rId24"/>
    <p:sldId id="1053" r:id="rId25"/>
    <p:sldId id="1054" r:id="rId26"/>
    <p:sldId id="1055" r:id="rId27"/>
    <p:sldId id="1025" r:id="rId28"/>
    <p:sldId id="1044" r:id="rId29"/>
    <p:sldId id="1045" r:id="rId30"/>
    <p:sldId id="984" r:id="rId31"/>
    <p:sldId id="995" r:id="rId32"/>
    <p:sldId id="1030" r:id="rId33"/>
    <p:sldId id="1056" r:id="rId34"/>
    <p:sldId id="1057" r:id="rId35"/>
    <p:sldId id="985" r:id="rId3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D0D8E8"/>
    <a:srgbClr val="D1DAE9"/>
    <a:srgbClr val="00FF00"/>
    <a:srgbClr val="72AF2F"/>
    <a:srgbClr val="0000FF"/>
    <a:srgbClr val="CC00CC"/>
    <a:srgbClr val="FFCC00"/>
    <a:srgbClr val="FF33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62" autoAdjust="0"/>
    <p:restoredTop sz="96424" autoAdjust="0"/>
  </p:normalViewPr>
  <p:slideViewPr>
    <p:cSldViewPr snapToGrid="0">
      <p:cViewPr varScale="1">
        <p:scale>
          <a:sx n="112" d="100"/>
          <a:sy n="112" d="100"/>
        </p:scale>
        <p:origin x="93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commentAuthors" Target="commentAuthor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Sheet1!$A$2:$A$16</c:f>
              <c:strCache>
                <c:ptCount val="15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0650928"/>
        <c:axId val="1680641136"/>
      </c:barChart>
      <c:catAx>
        <c:axId val="16806509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680641136"/>
        <c:crosses val="autoZero"/>
        <c:auto val="1"/>
        <c:lblAlgn val="ctr"/>
        <c:lblOffset val="100"/>
        <c:noMultiLvlLbl val="0"/>
      </c:catAx>
      <c:valAx>
        <c:axId val="168064113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68065092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Sheet1!$A$2:$A$16</c:f>
              <c:strCache>
                <c:ptCount val="15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0644944"/>
        <c:axId val="1680643856"/>
      </c:barChart>
      <c:catAx>
        <c:axId val="16806449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680643856"/>
        <c:crosses val="autoZero"/>
        <c:auto val="1"/>
        <c:lblAlgn val="ctr"/>
        <c:lblOffset val="100"/>
        <c:noMultiLvlLbl val="0"/>
      </c:catAx>
      <c:valAx>
        <c:axId val="16806438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68064494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01460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1899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41947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71775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429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94447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44061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518081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4046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95e/Docs/RP-220719.zip" TargetMode="External"/><Relationship Id="rId13" Type="http://schemas.openxmlformats.org/officeDocument/2006/relationships/hyperlink" Target="https://www.3gpp.org/ftp/TSG_RAN/TSG_RAN/TSGR_95e/Docs/RP-220188.zip" TargetMode="External"/><Relationship Id="rId18" Type="http://schemas.openxmlformats.org/officeDocument/2006/relationships/hyperlink" Target="https://www.3gpp.org/ftp/TSG_RAN/TSG_RAN/TSGR_95e/Docs/RP-220641.zip" TargetMode="External"/><Relationship Id="rId3" Type="http://schemas.openxmlformats.org/officeDocument/2006/relationships/hyperlink" Target="https://www.3gpp.org/ftp/TSG_RAN/TSG_RAN/TSGR_95e/Docs/RP-220003.zip" TargetMode="External"/><Relationship Id="rId7" Type="http://schemas.openxmlformats.org/officeDocument/2006/relationships/hyperlink" Target="https://www.3gpp.org/ftp/TSG_RAN/TSG_RAN/TSGR_95e/Docs/RP-220592.zip" TargetMode="External"/><Relationship Id="rId12" Type="http://schemas.openxmlformats.org/officeDocument/2006/relationships/hyperlink" Target="https://www.3gpp.org/ftp/TSG_RAN/TSG_RAN/TSGR_95e/Docs/RP-220186.zip" TargetMode="External"/><Relationship Id="rId17" Type="http://schemas.openxmlformats.org/officeDocument/2006/relationships/hyperlink" Target="https://www.3gpp.org/ftp/TSG_RAN/TSG_RAN/TSGR_95e/Docs/RP-220580.zip" TargetMode="External"/><Relationship Id="rId2" Type="http://schemas.openxmlformats.org/officeDocument/2006/relationships/hyperlink" Target="https://www.3gpp.org/ftp/TSG_RAN/TSG_RAN/TSGR_95e/Docs/RP-220647.zip" TargetMode="External"/><Relationship Id="rId16" Type="http://schemas.openxmlformats.org/officeDocument/2006/relationships/hyperlink" Target="https://www.3gpp.org/ftp/TSG_RAN/TSG_RAN/TSGR_95e/Docs/RP-220537.zip" TargetMode="External"/><Relationship Id="rId20" Type="http://schemas.openxmlformats.org/officeDocument/2006/relationships/hyperlink" Target="https://www.3gpp.org/ftp/TSG_RAN/TSG_RAN/TSGR_95e/Docs/RP-22072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95e/Docs/RP-220579.zip" TargetMode="External"/><Relationship Id="rId11" Type="http://schemas.openxmlformats.org/officeDocument/2006/relationships/hyperlink" Target="https://www.3gpp.org/ftp/TSG_RAN/TSG_RAN/TSGR_95e/Docs/RP-220053.zip" TargetMode="External"/><Relationship Id="rId5" Type="http://schemas.openxmlformats.org/officeDocument/2006/relationships/hyperlink" Target="https://www.3gpp.org/ftp/TSG_RAN/TSG_RAN/TSGR_95e/Docs/RP-220212.zip" TargetMode="External"/><Relationship Id="rId15" Type="http://schemas.openxmlformats.org/officeDocument/2006/relationships/hyperlink" Target="https://www.3gpp.org/ftp/TSG_RAN/TSG_RAN/TSGR_95e/Docs/RP-220512.zip" TargetMode="External"/><Relationship Id="rId10" Type="http://schemas.openxmlformats.org/officeDocument/2006/relationships/hyperlink" Target="https://www.3gpp.org/ftp/TSG_RAN/TSG_RAN/TSGR_95e/Docs/RP-220019.zip" TargetMode="External"/><Relationship Id="rId19" Type="http://schemas.openxmlformats.org/officeDocument/2006/relationships/hyperlink" Target="https://www.3gpp.org/ftp/TSG_RAN/TSG_RAN/TSGR_95e/Docs/RP-220652.zip" TargetMode="External"/><Relationship Id="rId4" Type="http://schemas.openxmlformats.org/officeDocument/2006/relationships/hyperlink" Target="https://www.3gpp.org/ftp/TSG_RAN/TSG_RAN/TSGR_95e/Docs/RP-220187.zip" TargetMode="External"/><Relationship Id="rId9" Type="http://schemas.openxmlformats.org/officeDocument/2006/relationships/hyperlink" Target="https://www.3gpp.org/ftp/TSG_RAN/TSG_RAN/TSGR_95e/Docs/RP-220773.zip" TargetMode="External"/><Relationship Id="rId14" Type="http://schemas.openxmlformats.org/officeDocument/2006/relationships/hyperlink" Target="https://www.3gpp.org/ftp/TSG_RAN/TSG_RAN/TSGR_95e/Docs/RP-220310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95e/Docs/RP-220593.zip" TargetMode="External"/><Relationship Id="rId13" Type="http://schemas.openxmlformats.org/officeDocument/2006/relationships/hyperlink" Target="https://www.3gpp.org/ftp/TSG_RAN/TSG_RAN/TSGR_95e/Docs/RP-220051.zip" TargetMode="External"/><Relationship Id="rId18" Type="http://schemas.openxmlformats.org/officeDocument/2006/relationships/hyperlink" Target="https://www.3gpp.org/ftp/TSG_RAN/TSG_RAN/TSGR_95e/Docs/RP-220594.zip" TargetMode="External"/><Relationship Id="rId3" Type="http://schemas.openxmlformats.org/officeDocument/2006/relationships/hyperlink" Target="https://www.3gpp.org/ftp/TSG_RAN/TSG_RAN/TSGR_95e/Docs/RP-220056.zip" TargetMode="External"/><Relationship Id="rId21" Type="http://schemas.openxmlformats.org/officeDocument/2006/relationships/hyperlink" Target="https://www.3gpp.org/ftp/TSG_RAN/TSG_RAN/TSGR_95e/Docs/RP-220655.zip" TargetMode="External"/><Relationship Id="rId7" Type="http://schemas.openxmlformats.org/officeDocument/2006/relationships/hyperlink" Target="https://www.3gpp.org/ftp/TSG_RAN/TSG_RAN/TSGR_95e/Docs/RP-220538.zip" TargetMode="External"/><Relationship Id="rId12" Type="http://schemas.openxmlformats.org/officeDocument/2006/relationships/hyperlink" Target="https://www.3gpp.org/ftp/TSG_RAN/TSG_RAN/TSGR_95e/Docs/RP-220021.zip" TargetMode="External"/><Relationship Id="rId17" Type="http://schemas.openxmlformats.org/officeDocument/2006/relationships/hyperlink" Target="https://www.3gpp.org/ftp/TSG_RAN/TSG_RAN/TSGR_95e/Docs/RP-220444.zip" TargetMode="External"/><Relationship Id="rId2" Type="http://schemas.openxmlformats.org/officeDocument/2006/relationships/hyperlink" Target="https://www.3gpp.org/ftp/TSG_RAN/TSG_RAN/TSGR_95e/Docs/RP-220020.zip" TargetMode="External"/><Relationship Id="rId16" Type="http://schemas.openxmlformats.org/officeDocument/2006/relationships/hyperlink" Target="https://www.3gpp.org/ftp/TSG_RAN/TSG_RAN/TSGR_95e/Docs/RP-220442.zip" TargetMode="External"/><Relationship Id="rId20" Type="http://schemas.openxmlformats.org/officeDocument/2006/relationships/hyperlink" Target="https://www.3gpp.org/ftp/TSG_RAN/TSG_RAN/TSGR_95e/Docs/RP-22065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95e/Docs/RP-220440.zip" TargetMode="External"/><Relationship Id="rId11" Type="http://schemas.openxmlformats.org/officeDocument/2006/relationships/hyperlink" Target="https://www.3gpp.org/ftp/TSG_RAN/TSG_RAN/TSGR_95e/Docs/RP-220774.zip" TargetMode="External"/><Relationship Id="rId5" Type="http://schemas.openxmlformats.org/officeDocument/2006/relationships/hyperlink" Target="https://www.3gpp.org/ftp/TSG_RAN/TSG_RAN/TSGR_95e/Docs/RP-220439.zip" TargetMode="External"/><Relationship Id="rId15" Type="http://schemas.openxmlformats.org/officeDocument/2006/relationships/hyperlink" Target="https://www.3gpp.org/ftp/TSG_RAN/TSG_RAN/TSGR_95e/Docs/RP-220438.zip" TargetMode="External"/><Relationship Id="rId23" Type="http://schemas.openxmlformats.org/officeDocument/2006/relationships/hyperlink" Target="https://www.3gpp.org/ftp/TSG_RAN/TSG_RAN/TSGR_95e/Docs/RP-220722.zip" TargetMode="External"/><Relationship Id="rId10" Type="http://schemas.openxmlformats.org/officeDocument/2006/relationships/hyperlink" Target="https://www.3gpp.org/ftp/TSG_RAN/TSG_RAN/TSGR_95e/Docs/RP-220653.zip" TargetMode="External"/><Relationship Id="rId19" Type="http://schemas.openxmlformats.org/officeDocument/2006/relationships/hyperlink" Target="https://www.3gpp.org/ftp/TSG_RAN/TSG_RAN/TSGR_95e/Docs/RP-220643.zip" TargetMode="External"/><Relationship Id="rId4" Type="http://schemas.openxmlformats.org/officeDocument/2006/relationships/hyperlink" Target="https://www.3gpp.org/ftp/TSG_RAN/TSG_RAN/TSGR_95e/Docs/RP-220057.zip" TargetMode="External"/><Relationship Id="rId9" Type="http://schemas.openxmlformats.org/officeDocument/2006/relationships/hyperlink" Target="https://www.3gpp.org/ftp/TSG_RAN/TSG_RAN/TSGR_95e/Docs/RP-220642.zip" TargetMode="External"/><Relationship Id="rId14" Type="http://schemas.openxmlformats.org/officeDocument/2006/relationships/hyperlink" Target="https://www.3gpp.org/ftp/TSG_RAN/TSG_RAN/TSGR_95e/Docs/RP-220052.zip" TargetMode="External"/><Relationship Id="rId22" Type="http://schemas.openxmlformats.org/officeDocument/2006/relationships/hyperlink" Target="https://www.3gpp.org/ftp/TSG_RAN/TSG_RAN/TSGR_95e/Docs/RP-220721.zi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95e/Docs/RP-220022.zip" TargetMode="External"/><Relationship Id="rId13" Type="http://schemas.openxmlformats.org/officeDocument/2006/relationships/hyperlink" Target="https://www.3gpp.org/ftp/TSG_RAN/TSG_RAN/TSGR_95e/Docs/RP-220644.zip" TargetMode="External"/><Relationship Id="rId18" Type="http://schemas.openxmlformats.org/officeDocument/2006/relationships/hyperlink" Target="https://www.3gpp.org/ftp/TSG_RAN/TSG_RAN/TSGR_95e/Docs/RP-220780.zip" TargetMode="External"/><Relationship Id="rId3" Type="http://schemas.openxmlformats.org/officeDocument/2006/relationships/hyperlink" Target="https://www.3gpp.org/ftp/TSG_RAN/TSG_RAN/TSGR_95e/Docs/RP-220758.zip" TargetMode="External"/><Relationship Id="rId7" Type="http://schemas.openxmlformats.org/officeDocument/2006/relationships/hyperlink" Target="https://www.3gpp.org/ftp/TSG_RAN/TSG_RAN/TSGR_95e/Docs/RP-220778.zip" TargetMode="External"/><Relationship Id="rId12" Type="http://schemas.openxmlformats.org/officeDocument/2006/relationships/hyperlink" Target="https://www.3gpp.org/ftp/TSG_RAN/TSG_RAN/TSGR_95e/Docs/RP-220582.zip" TargetMode="External"/><Relationship Id="rId17" Type="http://schemas.openxmlformats.org/officeDocument/2006/relationships/hyperlink" Target="https://www.3gpp.org/ftp/TSG_RAN/TSG_RAN/TSGR_95e/Docs/RP-220779.zip" TargetMode="External"/><Relationship Id="rId2" Type="http://schemas.openxmlformats.org/officeDocument/2006/relationships/hyperlink" Target="https://www.3gpp.org/ftp/TSG_RAN/TSG_RAN/TSGR_95e/Docs/RP-220746.zip" TargetMode="External"/><Relationship Id="rId16" Type="http://schemas.openxmlformats.org/officeDocument/2006/relationships/hyperlink" Target="https://www.3gpp.org/ftp/TSG_RAN/TSG_RAN/TSGR_95e/Docs/RP-22072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95e/Docs/RP-220777.zip" TargetMode="External"/><Relationship Id="rId11" Type="http://schemas.openxmlformats.org/officeDocument/2006/relationships/hyperlink" Target="https://www.3gpp.org/ftp/TSG_RAN/TSG_RAN/TSGR_95e/Docs/RP-220581.zip" TargetMode="External"/><Relationship Id="rId5" Type="http://schemas.openxmlformats.org/officeDocument/2006/relationships/hyperlink" Target="https://www.3gpp.org/ftp/TSG_RAN/TSG_RAN/TSGR_95e/Docs/RP-220776.zip" TargetMode="External"/><Relationship Id="rId15" Type="http://schemas.openxmlformats.org/officeDocument/2006/relationships/hyperlink" Target="https://www.3gpp.org/ftp/TSG_RAN/TSG_RAN/TSGR_95e/Docs/RP-220723.zip" TargetMode="External"/><Relationship Id="rId10" Type="http://schemas.openxmlformats.org/officeDocument/2006/relationships/hyperlink" Target="https://www.3gpp.org/ftp/TSG_RAN/TSG_RAN/TSGR_95e/Docs/RP-220541.zip" TargetMode="External"/><Relationship Id="rId4" Type="http://schemas.openxmlformats.org/officeDocument/2006/relationships/hyperlink" Target="https://www.3gpp.org/ftp/TSG_RAN/TSG_RAN/TSGR_95e/Docs/RP-220775.zip" TargetMode="External"/><Relationship Id="rId9" Type="http://schemas.openxmlformats.org/officeDocument/2006/relationships/hyperlink" Target="https://www.3gpp.org/ftp/TSG_RAN/TSG_RAN/TSGR_95e/Docs/RP-220050.zip" TargetMode="External"/><Relationship Id="rId14" Type="http://schemas.openxmlformats.org/officeDocument/2006/relationships/hyperlink" Target="https://www.3gpp.org/ftp/TSG_RAN/TSG_RAN/TSGR_95e/Docs/RP-220656.zip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95e/Docs/RP-220458.zip" TargetMode="External"/><Relationship Id="rId13" Type="http://schemas.openxmlformats.org/officeDocument/2006/relationships/hyperlink" Target="https://www.3gpp.org/ftp/TSG_RAN/TSG_RAN/TSGR_95e/Docs/RP-220058.zip" TargetMode="External"/><Relationship Id="rId18" Type="http://schemas.openxmlformats.org/officeDocument/2006/relationships/hyperlink" Target="https://www.3gpp.org/ftp/TSG_RAN/TSG_RAN/TSGR_95e/Docs/RP-220063.zip" TargetMode="External"/><Relationship Id="rId3" Type="http://schemas.openxmlformats.org/officeDocument/2006/relationships/hyperlink" Target="https://www.3gpp.org/ftp/TSG_RAN/TSG_RAN/TSGR_95e/Docs/RP-220054.zip" TargetMode="External"/><Relationship Id="rId21" Type="http://schemas.openxmlformats.org/officeDocument/2006/relationships/hyperlink" Target="https://www.3gpp.org/ftp/TSG_RAN/TSG_RAN/TSGR_95e/Docs/RP-220169.zip" TargetMode="External"/><Relationship Id="rId7" Type="http://schemas.openxmlformats.org/officeDocument/2006/relationships/hyperlink" Target="https://www.3gpp.org/ftp/TSG_RAN/TSG_RAN/TSGR_95e/Docs/RP-220213.zip" TargetMode="External"/><Relationship Id="rId12" Type="http://schemas.openxmlformats.org/officeDocument/2006/relationships/hyperlink" Target="https://www.3gpp.org/ftp/TSG_RAN/TSG_RAN/TSGR_95e/Docs/RP-220024.zip" TargetMode="External"/><Relationship Id="rId17" Type="http://schemas.openxmlformats.org/officeDocument/2006/relationships/hyperlink" Target="https://www.3gpp.org/ftp/TSG_RAN/TSG_RAN/TSGR_95e/Docs/RP-220062.zip" TargetMode="External"/><Relationship Id="rId25" Type="http://schemas.openxmlformats.org/officeDocument/2006/relationships/hyperlink" Target="https://www.3gpp.org/ftp/TSG_RAN/TSG_RAN/TSGR_95e/Docs/RP-220392.zip" TargetMode="External"/><Relationship Id="rId2" Type="http://schemas.openxmlformats.org/officeDocument/2006/relationships/hyperlink" Target="https://www.3gpp.org/ftp/TSG_RAN/TSG_RAN/TSGR_95e/Docs/RP-220023.zip" TargetMode="External"/><Relationship Id="rId16" Type="http://schemas.openxmlformats.org/officeDocument/2006/relationships/hyperlink" Target="https://www.3gpp.org/ftp/TSG_RAN/TSG_RAN/TSGR_95e/Docs/RP-220061.zip" TargetMode="External"/><Relationship Id="rId20" Type="http://schemas.openxmlformats.org/officeDocument/2006/relationships/hyperlink" Target="https://www.3gpp.org/ftp/TSG_RAN/TSG_RAN/TSGR_95e/Docs/RP-22016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95e/Docs/RP-220185.zip" TargetMode="External"/><Relationship Id="rId11" Type="http://schemas.openxmlformats.org/officeDocument/2006/relationships/hyperlink" Target="https://www.3gpp.org/ftp/TSG_RAN/TSG_RAN/TSGR_95e/Docs/RP-220595.zip" TargetMode="External"/><Relationship Id="rId24" Type="http://schemas.openxmlformats.org/officeDocument/2006/relationships/hyperlink" Target="https://www.3gpp.org/ftp/TSG_RAN/TSG_RAN/TSGR_95e/Docs/RP-220390.zip" TargetMode="External"/><Relationship Id="rId5" Type="http://schemas.openxmlformats.org/officeDocument/2006/relationships/hyperlink" Target="https://www.3gpp.org/ftp/TSG_RAN/TSG_RAN/TSGR_95e/Docs/RP-220184.zip" TargetMode="External"/><Relationship Id="rId15" Type="http://schemas.openxmlformats.org/officeDocument/2006/relationships/hyperlink" Target="https://www.3gpp.org/ftp/TSG_RAN/TSG_RAN/TSGR_95e/Docs/RP-220060.zip" TargetMode="External"/><Relationship Id="rId23" Type="http://schemas.openxmlformats.org/officeDocument/2006/relationships/hyperlink" Target="https://www.3gpp.org/ftp/TSG_RAN/TSG_RAN/TSGR_95e/Docs/RP-220319.zip" TargetMode="External"/><Relationship Id="rId10" Type="http://schemas.openxmlformats.org/officeDocument/2006/relationships/hyperlink" Target="https://www.3gpp.org/ftp/TSG_RAN/TSG_RAN/TSGR_95e/Docs/RP-220542.zip" TargetMode="External"/><Relationship Id="rId19" Type="http://schemas.openxmlformats.org/officeDocument/2006/relationships/hyperlink" Target="https://www.3gpp.org/ftp/TSG_RAN/TSG_RAN/TSGR_95e/Docs/RP-220064.zip" TargetMode="External"/><Relationship Id="rId4" Type="http://schemas.openxmlformats.org/officeDocument/2006/relationships/hyperlink" Target="https://www.3gpp.org/ftp/TSG_RAN/TSG_RAN/TSGR_95e/Docs/RP-220055.zip" TargetMode="External"/><Relationship Id="rId9" Type="http://schemas.openxmlformats.org/officeDocument/2006/relationships/hyperlink" Target="https://www.3gpp.org/ftp/TSG_RAN/TSG_RAN/TSGR_95e/Docs/RP-220459.zip" TargetMode="External"/><Relationship Id="rId14" Type="http://schemas.openxmlformats.org/officeDocument/2006/relationships/hyperlink" Target="https://www.3gpp.org/ftp/TSG_RAN/TSG_RAN/TSGR_95e/Docs/RP-220059.zip" TargetMode="External"/><Relationship Id="rId22" Type="http://schemas.openxmlformats.org/officeDocument/2006/relationships/hyperlink" Target="https://www.3gpp.org/ftp/TSG_RAN/TSG_RAN/TSGR_95e/Docs/RP-220318.zip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95e/Docs/RP-220658.zip" TargetMode="External"/><Relationship Id="rId13" Type="http://schemas.openxmlformats.org/officeDocument/2006/relationships/hyperlink" Target="https://www.3gpp.org/ftp/TSG_RAN/TSG_RAN/TSGR_95e/Docs/RP-220728.zip" TargetMode="External"/><Relationship Id="rId3" Type="http://schemas.openxmlformats.org/officeDocument/2006/relationships/hyperlink" Target="https://www.3gpp.org/ftp/TSG_RAN/TSG_RAN/TSGR_95e/Docs/RP-220584.zip" TargetMode="External"/><Relationship Id="rId7" Type="http://schemas.openxmlformats.org/officeDocument/2006/relationships/hyperlink" Target="https://www.3gpp.org/ftp/TSG_RAN/TSG_RAN/TSGR_95e/Docs/RP-220657.zip" TargetMode="External"/><Relationship Id="rId12" Type="http://schemas.openxmlformats.org/officeDocument/2006/relationships/hyperlink" Target="https://www.3gpp.org/ftp/TSG_RAN/TSG_RAN/TSGR_95e/Docs/RP-220727.zip" TargetMode="External"/><Relationship Id="rId2" Type="http://schemas.openxmlformats.org/officeDocument/2006/relationships/hyperlink" Target="https://www.3gpp.org/ftp/TSG_RAN/TSG_RAN/TSGR_95e/Docs/RP-22058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95e/Docs/RP-220645.zip" TargetMode="External"/><Relationship Id="rId11" Type="http://schemas.openxmlformats.org/officeDocument/2006/relationships/hyperlink" Target="https://www.3gpp.org/ftp/TSG_RAN/TSG_RAN/TSGR_95e/Docs/RP-220726.zip" TargetMode="External"/><Relationship Id="rId5" Type="http://schemas.openxmlformats.org/officeDocument/2006/relationships/hyperlink" Target="https://www.3gpp.org/ftp/TSG_RAN/TSG_RAN/TSGR_95e/Docs/RP-220640.zip" TargetMode="External"/><Relationship Id="rId15" Type="http://schemas.openxmlformats.org/officeDocument/2006/relationships/hyperlink" Target="https://www.3gpp.org/ftp/TSG_RAN/TSG_RAN/TSGR_95e/Docs/RP-220730.zip" TargetMode="External"/><Relationship Id="rId10" Type="http://schemas.openxmlformats.org/officeDocument/2006/relationships/hyperlink" Target="https://www.3gpp.org/ftp/TSG_RAN/TSG_RAN/TSGR_95e/Docs/RP-220725.zip" TargetMode="External"/><Relationship Id="rId4" Type="http://schemas.openxmlformats.org/officeDocument/2006/relationships/hyperlink" Target="https://www.3gpp.org/ftp/TSG_RAN/TSG_RAN/TSGR_95e/Docs/RP-220639.zip" TargetMode="External"/><Relationship Id="rId9" Type="http://schemas.openxmlformats.org/officeDocument/2006/relationships/hyperlink" Target="https://www.3gpp.org/ftp/TSG_RAN/TSG_RAN/TSGR_95e/Docs/RP-220659.zip" TargetMode="External"/><Relationship Id="rId14" Type="http://schemas.openxmlformats.org/officeDocument/2006/relationships/hyperlink" Target="https://www.3gpp.org/ftp/TSG_RAN/TSG_RAN/TSGR_95e/Docs/RP-220729.zi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95e/Docs/RP-220393.zip" TargetMode="External"/><Relationship Id="rId13" Type="http://schemas.openxmlformats.org/officeDocument/2006/relationships/hyperlink" Target="https://www.3gpp.org/ftp/TSG_RAN/TSG_RAN/TSGR_95e/Docs/RP-220661.zip" TargetMode="External"/><Relationship Id="rId3" Type="http://schemas.openxmlformats.org/officeDocument/2006/relationships/hyperlink" Target="https://www.3gpp.org/ftp/TSG_RAN/TSG_RAN/TSGR_95e/Docs/RP-220513.zip" TargetMode="External"/><Relationship Id="rId7" Type="http://schemas.openxmlformats.org/officeDocument/2006/relationships/hyperlink" Target="https://www.3gpp.org/ftp/TSG_RAN/TSG_RAN/TSGR_95e/Docs/RP-220307.zip" TargetMode="External"/><Relationship Id="rId12" Type="http://schemas.openxmlformats.org/officeDocument/2006/relationships/hyperlink" Target="https://www.3gpp.org/ftp/TSG_RAN/TSG_RAN/TSGR_95e/Docs/RP-220660.zip" TargetMode="External"/><Relationship Id="rId2" Type="http://schemas.openxmlformats.org/officeDocument/2006/relationships/hyperlink" Target="https://www.3gpp.org/ftp/TSG_RAN/TSG_RAN/TSGR_95e/Docs/RP-22045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95e/Docs/RP-220163.zip" TargetMode="External"/><Relationship Id="rId11" Type="http://schemas.openxmlformats.org/officeDocument/2006/relationships/hyperlink" Target="https://www.3gpp.org/ftp/TSG_RAN/TSG_RAN/TSGR_95e/Docs/RP-220448.zip" TargetMode="External"/><Relationship Id="rId5" Type="http://schemas.openxmlformats.org/officeDocument/2006/relationships/hyperlink" Target="https://www.3gpp.org/ftp/TSG_RAN/TSG_RAN/TSGR_95e/Docs/RP-220755.zip" TargetMode="External"/><Relationship Id="rId10" Type="http://schemas.openxmlformats.org/officeDocument/2006/relationships/hyperlink" Target="https://www.3gpp.org/ftp/TSG_RAN/TSG_RAN/TSGR_95e/Docs/RP-220447.zip" TargetMode="External"/><Relationship Id="rId4" Type="http://schemas.openxmlformats.org/officeDocument/2006/relationships/hyperlink" Target="https://www.3gpp.org/ftp/TSG_RAN/TSG_RAN/TSGR_95e/Docs/RP-220754.zip" TargetMode="External"/><Relationship Id="rId9" Type="http://schemas.openxmlformats.org/officeDocument/2006/relationships/hyperlink" Target="https://www.3gpp.org/ftp/TSG_RAN/TSG_RAN/TSGR_95e/Docs/RP-220397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/>
              <a:t>3GPP RAN WG4 Chair</a:t>
            </a:r>
          </a:p>
          <a:p>
            <a:r>
              <a:rPr lang="en-US" dirty="0">
                <a:latin typeface="+mj-ea"/>
                <a:ea typeface="+mj-ea"/>
              </a:rPr>
              <a:t>Xizeng Dai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</a:t>
            </a:r>
            <a:r>
              <a:rPr lang="en-US" sz="1600" b="1" dirty="0" smtClean="0">
                <a:latin typeface="+mj-ea"/>
                <a:ea typeface="+mj-ea"/>
              </a:rPr>
              <a:t>95e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</a:t>
            </a:r>
            <a:r>
              <a:rPr lang="en-US" sz="1600" b="1" dirty="0" smtClean="0">
                <a:latin typeface="+mj-ea"/>
                <a:ea typeface="+mj-ea"/>
              </a:rPr>
              <a:t>Meeting, March 17</a:t>
            </a:r>
            <a:r>
              <a:rPr lang="en-US" sz="1600" b="1" baseline="30000" dirty="0" smtClean="0">
                <a:latin typeface="+mj-ea"/>
                <a:ea typeface="+mj-ea"/>
              </a:rPr>
              <a:t>th</a:t>
            </a:r>
            <a:r>
              <a:rPr lang="en-US" sz="1600" b="1" dirty="0" smtClean="0">
                <a:latin typeface="+mj-ea"/>
                <a:ea typeface="+mj-ea"/>
              </a:rPr>
              <a:t> – 23</a:t>
            </a:r>
            <a:r>
              <a:rPr lang="en-US" sz="1600" b="1" baseline="30000" dirty="0" smtClean="0">
                <a:latin typeface="+mj-ea"/>
                <a:ea typeface="+mj-ea"/>
              </a:rPr>
              <a:t>rd</a:t>
            </a:r>
            <a:r>
              <a:rPr lang="en-US" sz="1600" b="1" dirty="0" smtClean="0">
                <a:latin typeface="+mj-ea"/>
                <a:ea typeface="+mj-ea"/>
              </a:rPr>
              <a:t>, 2022</a:t>
            </a:r>
            <a:endParaRPr lang="en-US" sz="1600" b="1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Agenda Item: 3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8084321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RP-220010 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459138"/>
              </p:ext>
            </p:extLst>
          </p:nvPr>
        </p:nvGraphicFramePr>
        <p:xfrm>
          <a:off x="111095" y="1350235"/>
          <a:ext cx="11929929" cy="4998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882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126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7003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5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lower 6GHz NR unlicensed operation for Europe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NR_6GHz_unlic_EU-Core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RP-220325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lower 6GHz NR unlicensed operation for Europe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NR_6GHz_unlic_EU-Perf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RP-213252</a:t>
                      </a:r>
                      <a:endParaRPr lang="zh-CN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6GHz NR licensed bands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RP-220684, revised WID: RP-220686, WI exception: RP-220685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6GHz NR licensed bands 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RP-220684, revised WID: RP-220686, WI exception: RP-220685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5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890040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efficient utilization of licensed spectrum that is not aligned with existing NR channel bandwidths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FS_NR_eff_BW_util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RP-220460,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SID RP-220460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881112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NR_SUL_combos_R17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NR_SUL_combos_R17-Core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RP-220693, revised WID: RP-220695, WI exception: RP-220694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881212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NR_SUL_combos_R17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NR_SUL_combos_R17-Perf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RP-220693, revised WID: RP-220695, WI exception: RP-220694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881111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NR_CADC_R17_5BDL_xBUL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NR_CADC_R17_5BDL_xBUL-Core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RP-220690, revised WID: RP-220692, WI exception: RP-220691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881211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NR_CADC_R17_5BDL_xBUL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NR_CADC_R17_5BDL_xBUL-Perf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RP-220690, revised WID: RP-220692, WI exception: RP-220691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881110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NR_CADC_R17_4BDL_2BUL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NR_CADC_R17_4BDL_2BUL-Core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RP-220678, revised WID: RP-220676, WI exception: RP-220677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881210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NR_CADC_R17_4BDL_2BUL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NR_CADC_R17_4BDL_2BUL-Perf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RP-220678, revised WID: RP-220676, WI exception: RP-220677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NR_CA_R17_4BDL_1BUL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NR_CA_R17_4BDL_1BUL-Core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RP-220809, revised WID: RP-220827, WI exception: RP-220810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NR_CA_R17_4BDL_1BUL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NR_CA_R17_4BDL_1BUL-Perf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RP-220809, revised WID: RP-220827, WI exception: RP-220810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607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658084"/>
              </p:ext>
            </p:extLst>
          </p:nvPr>
        </p:nvGraphicFramePr>
        <p:xfrm>
          <a:off x="111095" y="1350235"/>
          <a:ext cx="11929929" cy="463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882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126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7003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NR_CADC_R17_3BDL_2BUL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NR_CADC_R17_3BDL_2BUL-Core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RP-220147, revised WID: RP-220146, WI exception: RP-220198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NR_CADC_R17_3BDL_2BUL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NR_CADC_R17_3BDL_2BUL-Perf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RP-220147, revised WID: RP-220146, WI exception: RP-220198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NR_CA_R17_3BDL_1BUL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NR_CA_R17_3BDL_1BUL-Core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RP-220737, revised WID: RP-220738, WI exception: RP-220739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NR_CA_R17_3BDL_1BUL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NR_CA_R17_3BDL_1BUL-Perf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RP-220737, revised WID: RP-220738, WI exception: RP-220739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NR_CADC_R17_2BDL_xBUL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NR_CADC_R17_2BDL_xBUL-Core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RP-220145, revised WID: RP-220144, WI exception: RP-220197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NR_CADC_R17_2BDL_xBUL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NR_CADC_R17_2BDL_xBUL-Perf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RP-220145, revised WID: RP-220144, WI exception: RP-220197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NR_CA_R17_Intra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NR_CA_R17_Intra-Core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63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RP-220805, revised WID: RP-220825, WI exception: RP-220806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881205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NR_CA_R17_Intra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NR_CA_R17_Intra-Perf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63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RP-220805, revised WID: RP-220825, WI exception: RP-220806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DC_R17_xBLTE_3BNR_yDL2UL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DC_R17_xBLTE_3BNR_yDL2UL-Core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RP-220206, revised WID: RP-220205, WI exception: RP-220207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DC_R17_xBLTE_3BNR_yDL2UL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DC_R17_xBLTE_3BNR_yDL2UL-Perf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RP-220206, revised WID: RP-220205, WI exception: RP-220207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DC_R17_xBLTE_yBNR_3DL3UL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DC_R17_xBLTE_yBNR_3DL3UL-Core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RP-220203, revised WID: RP-220202, WI exception: RP-220204</a:t>
                      </a:r>
                    </a:p>
                  </a:txBody>
                  <a:tcPr marL="45720" marR="45720"/>
                </a:tc>
              </a:tr>
              <a:tr h="1594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DC_R17_xBLTE_yBNR_3DL3UL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DC_R17_xBLTE_yBNR_3DL3UL-Perf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RP-220203, revised WID: RP-220202, WI exception: RP-220204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25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880325"/>
              </p:ext>
            </p:extLst>
          </p:nvPr>
        </p:nvGraphicFramePr>
        <p:xfrm>
          <a:off x="118716" y="1343821"/>
          <a:ext cx="11929929" cy="504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977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031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5190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DC_R17_xBLTE_2BNR_yDL2UL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DC_R17_xBLTE_2BNR_yDL2UL-Core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RP-220303, revised WID: RP-220302, WI exception: RP-220304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DC_R17_xBLTE_2BNR_yDL2UL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DC_R17_xBLTE_2BNR_yDL2UL-Perf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RP-220303, revised WID: RP-220302, WI exception: RP-220304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DC_R17_4BLTE_1BNR_5DL2UL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DC_R17_4BLTE_1BNR_5DL2UL-Core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RP-220321, revised WID: RP-220322, WI exception: RP-220324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881201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DC_R17_4BLTE_1BNR_5DL2UL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DC_R17_4BLTE_1BNR_5DL2UL-Perf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RP-220321, revised WID: RP-220322, WI exception: RP-220324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881100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DC_R17_3BLTE_1BNR_4DL2UL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DC_R17_3BLTE_1BNR_4DL2UL-Core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81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RP-220807, revised WID: RP-220826, WI exception: RP-220808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881200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DC_R17_3BLTE_1BNR_4DL2UL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DC_R17_3BLTE_1BNR_4DL2UL-Perf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81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RP-220807, revised WID: RP-220826, WI exception: RP-220808</a:t>
                      </a:r>
                      <a:endParaRPr lang="en-US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DC_R17_2BLTE_1BNR_3DL2UL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DC_R17_2BLTE_1BNR_3DL2UL-Core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RP-220687, revised WID: RP-220689, WI exception: RP-220688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890299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DC_R17_2BLTE_1BNR_3DL2UL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DC_R17_2BLTE_1BNR_3DL2UL-Perf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RP-220687, revised WID: RP-220689, WI exception: RP-220688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DC_R17_1BLTE_1BNR_2DL2UL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DC_R17_1BLTE_1BNR_2DL2UL-Core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RP-220399, revised WID: RP-220398, WI exception: RP-220400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DC_R17_1BLTE_1BNR_2DL2UL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DC_R17_1BLTE_1BNR_2DL2UL-Perf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RP-220399, revised WID: RP-220398, WI exception: RP-220400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278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NR_SAR_PC2_interB_SUL_2BUL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NR_SAR_PC2_interB_SUL_2BUL-Core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NR_SAR_PC2_interB_SUL_2BUL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NR_SAR_PC2_interB_SUL_2BUL-Perf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DSS_LTE_B40_NR_Bn40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DSS_LTE_B40_NR_Bn40-Core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DSS_LTE_B40_NR_Bn40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DSS_LTE_B40_NR_Bn40-Perf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24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DSS_LTE_B38_NR_Bn38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DSS_LTE_B38_NR_Bn38-Core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966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14467"/>
              </p:ext>
            </p:extLst>
          </p:nvPr>
        </p:nvGraphicFramePr>
        <p:xfrm>
          <a:off x="111095" y="1353169"/>
          <a:ext cx="11929929" cy="472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787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222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6105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ENDC_UE_PC2_R17_NR_TDD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ENDC_UE_PC2_R17_NR_TDD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RP-220384, revised WID: RP-220388, WI exception: RP-220385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ENDC_UE_PC2_R17_NR_TDD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ENDC_UE_PC2_R17_NR_TDD-Perf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RP-220384, revised WID: RP-220388, WI exception: RP-220162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NR_FR1_35MHz_45MHz_BW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NR_FR1_35MHz_45MHz_BW-Core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NR_FR1_35MHz_45MHz_BW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NR_FR1_35MHz_45MHz_BW-Perf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NR_bands_R17_BWs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NR_bands_R17_BWs-Core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RP-220161, revised WID: RP-220160, WI exception: RP-220385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LTE_CA_R17_xBDL_2BUL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LTE_CA_R17_xBDL_2BUL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RP-220299, revised WID: RP-220295, WI exception: RP-220301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880291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LTE_CA_R17_xBDL_2BUL-Perf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RP-220299, revised WID: RP-220295, WI exception: RP-220301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880190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LTE_CA_R17_2BDL_2BUL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LTE_CA_R17_2BDL_2BUL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RP-220716, revised WID: RP-220718, WI exception: RP-220717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880290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LTE_CA_R17_2BDL_2BUL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LTE_CA_R17_2BDL_2BUL-Perf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RP-220716, revised WID: RP-220718, WI exception: RP-220717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LTE_CA_R17_xBDL_1BUL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RP-220176, revised WID: RP-220175, WI exception: RP-220429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880289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LTE_CA_R17_xBDL_1BUL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LTE_CA_R17_xBDL_1BUL-Perf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RP-220176, revised WID: RP-220175, WI exception: RP-220429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LTE_CA_R17_3BDL_1BUL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LTE_CA_R17_3BDL_1BUL-Core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58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67.5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RP-220713, revised WID: RP-220715, WI exception: RP-220714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</a:t>
                      </a:r>
                      <a:r>
                        <a:rPr lang="en-GB" altLang="zh-CN" sz="90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LTE_CA_R17_3BDL_1BUL</a:t>
                      </a:r>
                      <a:endParaRPr lang="zh-CN" sz="9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LTE_CA_R17_3BDL_1BUL-Perf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RP-220713, revised WID: RP-220715, WI exception: RP-220714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589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78080"/>
              </p:ext>
            </p:extLst>
          </p:nvPr>
        </p:nvGraphicFramePr>
        <p:xfrm>
          <a:off x="111095" y="1353169"/>
          <a:ext cx="11929929" cy="490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787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222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6105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LTE_CA_R17_2BDL_1BUL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LTE_CA_R17_2BDL_1BUL-Core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RP-220551, revised WID: RP-220552, WI exception: RP-220553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LTE_CA_R17_2BDL_1BUL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LTE_CA_R17_2BDL_1BUL-Perf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RP-220551, revised WID: RP-220552, WI exception: RP-220553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NR_SUL_band_2300_2400MHz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NR_SUL_band_2300_2400MHz-Core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880286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NR_SUL_band_2300_2400MHz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NR_SUL_band_2300_2400MHz-Perf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NR_SUL_band_1880_1920MHz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NR_SUL_band_1880_1920MHz-Core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880285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NR_SUL_band_1880_1920MHz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NR_SUL_band_1880_1920MHz-Perf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band 24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NR_band_n24-Core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band 24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NR_band_n24-Perf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NR_SUL_UL_n24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NR_SUL_UL_n24-Core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NR_SUL_UL_n24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NR_SUL_UL_n24-Perf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47GHz band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NR_47GHz_band-Core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47GHz band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NR_47GHz_band-Perf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zh-CN" sz="90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LTE_B24_mod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LTE_B24_mod-Core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880281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LTE_B24_mod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LTE_B24_mod-Perf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880180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NR_LTE_V2X_PC5_combos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NR_LTE_V2X_PC5_combos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RP-220735, WI exception: RP-220736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880280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NR_LTE_V2X_PC5_combos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NR_LTE_V2X_PC5_combos-Perf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RP-220735, WI exception: RP-220736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880179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LTE_bands_R17_M1_M2_NB1_NB2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LTE_bands_R17_M1_M2_NB1_NB2-Core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RP-220815, revised WID: RP-220816, WI exception: RP-220817</a:t>
                      </a:r>
                    </a:p>
                  </a:txBody>
                  <a:tcPr marL="45720" marR="45720"/>
                </a:tc>
              </a:tr>
              <a:tr h="150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880279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LTE_bands_R17_M1_M2_NB1_NB2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LTE_bands_R17_M1_M2_NB1_NB2-Perf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RP-220815, revised WID: RP-220816, WI exception: RP-220817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41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668146"/>
              </p:ext>
            </p:extLst>
          </p:nvPr>
        </p:nvGraphicFramePr>
        <p:xfrm>
          <a:off x="111095" y="1353084"/>
          <a:ext cx="11929929" cy="5097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549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460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5286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880178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NR_MIMO_OTA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NR_MIMO_OTA-Core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RP-220591, WI exception: RP-220609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433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880278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NR_MIMO_OTA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NR_MIMO_OTA-Perf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RP-220591, WI exception: RP-220609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880077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high-power UE operation for fixed-wireless/vehicle-mounted use cases in LTE bands 5 and 12 and NR band n71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FS_LTE_NR_HPUE_FWVM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870164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NR_FR2_FWA_Bn257_Bn258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NR_FR2_FWA_Bn257_Bn258-Core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870264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NR_FR2_FWA_Bn257_Bn258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NR_FR2_FWA_Bn257_Bn258-Perf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870163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band n13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NR_n13-Core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870263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band n13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NR_n13-Perf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870060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IMT parameters for 6.425-7.025GHz, 7.025-7.125GHz and 10.0-10.5GHz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FS_NR_IMT_param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860251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small data transmissions in INACTIVE state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NR_SmallData_INACTIVE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RP-220153</a:t>
                      </a:r>
                      <a:r>
                        <a:rPr lang="zh-CN" alt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 summary: RP-200154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860250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Enhancements to IAB for 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NR_IAB_enh-Perf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RP-220177, WI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exception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RP-220519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Further Multi-RAT Dual-Connectivity enhancements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LTE_NR_DC_enh2-Perf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RP-220409,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WI summary: PR-220410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UE power saving enhancements for 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NR_UE_pow_sav_enh-Perf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RP-220747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revised WID: RP-220748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Solutions for NR for NTN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NR_NTN_solutions-Perf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RP-220132</a:t>
                      </a:r>
                      <a:r>
                        <a:rPr lang="en-GB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revised WID: RP-220208</a:t>
                      </a:r>
                      <a:endParaRPr lang="zh-CN" sz="900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Enhanced </a:t>
                      </a: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and URLLC support for 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NR_IIOT_URLLC_enh-Perf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RP-220151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revised WID: RP-220152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</a:t>
                      </a:r>
                      <a:r>
                        <a:rPr lang="en-GB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exception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RP-220328</a:t>
                      </a:r>
                      <a:endParaRPr lang="zh-CN" altLang="zh-CN" sz="900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Additional enhancements for NB-</a:t>
                      </a: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and LTE-MTC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NB_IOTenh4_LTE_eMTC6-Perf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RP-220528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revised WID: RP-220529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</a:t>
                      </a:r>
                      <a:r>
                        <a:rPr lang="en-GB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summary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RP-220530</a:t>
                      </a:r>
                      <a:endParaRPr lang="zh-CN" altLang="zh-CN" sz="900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</a:t>
                      </a: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Sidelink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enhancement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NR_SL_enh-Perf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RP-220520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</a:t>
                      </a:r>
                      <a:r>
                        <a:rPr lang="en-GB" altLang="zh-CN" sz="900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exception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RP-220522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</a:t>
                      </a:r>
                      <a:r>
                        <a:rPr lang="en-GB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summary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RP-220521</a:t>
                      </a:r>
                      <a:endParaRPr lang="zh-CN" altLang="zh-CN" sz="900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293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Extending current NR operation to 71GHz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NR_ext_to_71GHz-Perf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RP-220535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</a:t>
                      </a:r>
                      <a:r>
                        <a:rPr lang="en-GB" altLang="zh-CN" sz="900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exception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RP-220536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7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Rel-17 NR and LTE WI/SIs</a:t>
            </a:r>
            <a:r>
              <a:rPr lang="en-US" dirty="0" smtClean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969366"/>
              </p:ext>
            </p:extLst>
          </p:nvPr>
        </p:nvGraphicFramePr>
        <p:xfrm>
          <a:off x="111095" y="1353085"/>
          <a:ext cx="11929929" cy="83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787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222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3846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9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860240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Further enhancements on MIMO for 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NR_feMIMO-Perf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RP-220194</a:t>
                      </a:r>
                      <a:r>
                        <a:rPr lang="en-GB" altLang="zh-CN" sz="900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revised WID: RP-220171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</a:t>
                      </a:r>
                      <a:r>
                        <a:rPr lang="en-GB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summary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RP-220802</a:t>
                      </a:r>
                      <a:endParaRPr lang="zh-CN" altLang="zh-CN" sz="900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298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850071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enhanced test methods for FR2 NR UEs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FS_FR2_enhTestMethods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RP-220451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9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Rel-18 LTE WI/SIs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628250"/>
              </p:ext>
            </p:extLst>
          </p:nvPr>
        </p:nvGraphicFramePr>
        <p:xfrm>
          <a:off x="111095" y="1353084"/>
          <a:ext cx="11929929" cy="60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930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078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2457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86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920071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bands and bandwidth allocation for 5G terrestrial broadcast - part 2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LTE_terr_bcast_bands_part2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/23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RP-220173</a:t>
                      </a:r>
                      <a:endParaRPr lang="zh-CN" alt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66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RAN4-led WI/SI 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Rel-17 LTE </a:t>
            </a:r>
            <a:r>
              <a:rPr lang="en-US" altLang="zh-CN" sz="1400" dirty="0"/>
              <a:t>new proposal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RP-220380	New WID proposal for Introduction of LTE TDD band in 1670-1675 MHz </a:t>
            </a:r>
            <a:r>
              <a:rPr lang="en-US" altLang="zh-CN" sz="1200" dirty="0" err="1"/>
              <a:t>Ligado</a:t>
            </a:r>
            <a:r>
              <a:rPr lang="en-US" altLang="zh-CN" sz="1200" dirty="0"/>
              <a:t> Networks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NR </a:t>
            </a:r>
            <a:r>
              <a:rPr lang="en-US" altLang="zh-CN" sz="1400" dirty="0"/>
              <a:t>new </a:t>
            </a:r>
            <a:r>
              <a:rPr lang="en-US" altLang="zh-CN" sz="1400" dirty="0" smtClean="0"/>
              <a:t>proposal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Overview of RAN4 Rel-18 package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200" dirty="0" smtClean="0"/>
              <a:t>[RAN95e-RAN4-R18Perp-01] FR1 RF Enhancements</a:t>
            </a:r>
            <a:endParaRPr lang="en-US" altLang="zh-CN" sz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265520"/>
              </p:ext>
            </p:extLst>
          </p:nvPr>
        </p:nvGraphicFramePr>
        <p:xfrm>
          <a:off x="257529" y="2542593"/>
          <a:ext cx="11419023" cy="1606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5391"/>
                <a:gridCol w="7097859"/>
                <a:gridCol w="3405773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Tdoc number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"/>
                        </a:rPr>
                        <a:t>RP-220647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Considerations for Release-18 WI/SI Packages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KT Corp.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3"/>
                        </a:rPr>
                        <a:t>RP-220003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Guidance on RAN Rel-18 RAN4 Email Discussion during February 7th to 11th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 chair (Qualcomm)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RP-220068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Summary for RAN Rel-18 Package: RAN4 Part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 chair (Qualcomm), RAN4 chair (Huawei)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4"/>
                        </a:rPr>
                        <a:t>RP-220187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 of RAN4 Rel-18 package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OPPO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5"/>
                        </a:rPr>
                        <a:t>RP-220212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Brief views on RAN4 Rel-18 package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Xiaomi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6"/>
                        </a:rPr>
                        <a:t>RP-220579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RAN4 Rel-18 package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7"/>
                        </a:rPr>
                        <a:t>RP-220592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RAN4 Rel-18 Package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vivo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8"/>
                        </a:rPr>
                        <a:t>RP-220719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Consideration on Rel-18 enhancements of UE RF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9"/>
                        </a:rPr>
                        <a:t>RP-220773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RAN4 Rel-18 scope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</a:rPr>
                        <a:t>RP-220757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MediaTek Views on RAN4 package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MediaTek Inc.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268705"/>
              </p:ext>
            </p:extLst>
          </p:nvPr>
        </p:nvGraphicFramePr>
        <p:xfrm>
          <a:off x="257528" y="4595457"/>
          <a:ext cx="11419023" cy="1752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755"/>
                <a:gridCol w="7080615"/>
                <a:gridCol w="3408653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u="none" strike="noStrike" kern="0" smtClean="0">
                          <a:effectLst/>
                          <a:latin typeface="+mj-ea"/>
                          <a:ea typeface="+mj-ea"/>
                        </a:rPr>
                        <a:t>Tdoc number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0"/>
                        </a:rPr>
                        <a:t>RP-220019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Moderator's summary for discussion [RAN95e-RAN4-R18Prep-01] FR1 RF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1"/>
                        </a:rPr>
                        <a:t>RP-220053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Further RF requirements enhancement for NR frequency range 1 (FR1)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2"/>
                        </a:rPr>
                        <a:t>RP-220186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Clarification of 3Tx scenarios and objectives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OPPO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3"/>
                        </a:rPr>
                        <a:t>RP-220188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R18 New WID on 3Tx handheld UE for NR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OPPO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4"/>
                        </a:rPr>
                        <a:t>RP-220310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small A-MPR for Rel-18 RAN4 led WI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Nokia, Nokia Shanghai Bell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5"/>
                        </a:rPr>
                        <a:t>RP-220512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on defining 8Rx performance requirements for NR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SoftBank Corp.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6"/>
                        </a:rPr>
                        <a:t>RP-220537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FR1 RF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7"/>
                        </a:rPr>
                        <a:t>RP-220580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Rel-18 FR1 RF Enhancement WI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8"/>
                        </a:rPr>
                        <a:t>RP-220641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Discussion on FR1 RF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9"/>
                        </a:rPr>
                        <a:t>RP-220652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Further discussion on FR1 UE RF enhancement in Rel-18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0"/>
                        </a:rPr>
                        <a:t>RP-220720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WID: RF requirements enhancement for NR frequency range 1 (FR1)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61279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RAN4-led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WI/SI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NR </a:t>
            </a:r>
            <a:r>
              <a:rPr lang="en-US" altLang="zh-CN" sz="1400" dirty="0"/>
              <a:t>new </a:t>
            </a:r>
            <a:r>
              <a:rPr lang="en-US" altLang="zh-CN" sz="1400" dirty="0" smtClean="0"/>
              <a:t>proposal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[RAN95e-RAN4-R18Prep-02</a:t>
            </a:r>
            <a:r>
              <a:rPr lang="en-US" altLang="zh-CN" sz="1200" dirty="0"/>
              <a:t>] FR2 RF Enhancements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[RAN95e-RAN4-R18Prep-03] RRM Enhancements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317975"/>
              </p:ext>
            </p:extLst>
          </p:nvPr>
        </p:nvGraphicFramePr>
        <p:xfrm>
          <a:off x="257528" y="1970797"/>
          <a:ext cx="11419022" cy="173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9756"/>
                <a:gridCol w="7066253"/>
                <a:gridCol w="3423013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u="none" strike="noStrike" kern="0" smtClean="0">
                          <a:effectLst/>
                          <a:latin typeface="+mj-ea"/>
                          <a:ea typeface="+mj-ea"/>
                        </a:rPr>
                        <a:t>Tdoc number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"/>
                        </a:rPr>
                        <a:t>RP-220020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Moderator's summary for discussion [RAN95e-RAN4-R18Prep-02] FR2 RF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NTT DOCOMO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3"/>
                        </a:rPr>
                        <a:t>RP-220056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NR RF requirements enhancement for frequency range 2 (FR2), Phase 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NTT DOCOMO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4"/>
                        </a:rPr>
                        <a:t>RP-220057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Requirement for NR frequency range 2 (FR2) multi-Rx chain DL reception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NTT DOCOMO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5"/>
                        </a:rPr>
                        <a:t>RP-220439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Rel-18 proposal on FR2 coverage/performance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6"/>
                        </a:rPr>
                        <a:t>RP-220440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On the scope of NR FR2 multi-RX chain DL reception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7"/>
                        </a:rPr>
                        <a:t>RP-220538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FR2 RF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8"/>
                        </a:rPr>
                        <a:t>RP-220593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working scope for Rel-18 </a:t>
                      </a:r>
                      <a:br>
                        <a:rPr lang="en-US" sz="900" kern="0">
                          <a:effectLst/>
                          <a:latin typeface="+mj-ea"/>
                          <a:ea typeface="+mj-ea"/>
                        </a:rPr>
                      </a:b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FR2 multi-Rx chain DL reception WI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vivo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9"/>
                        </a:rPr>
                        <a:t>RP-220642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Discussion on FR2 RF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0"/>
                        </a:rPr>
                        <a:t>RP-220653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Further discussion on FR2 UE RF enhancement in Rel-18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1"/>
                        </a:rPr>
                        <a:t>RP-220774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Draft New WID: NR FR2 multi-Rx chain DL reception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546786"/>
              </p:ext>
            </p:extLst>
          </p:nvPr>
        </p:nvGraphicFramePr>
        <p:xfrm>
          <a:off x="224016" y="4152268"/>
          <a:ext cx="11375938" cy="2190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0181"/>
                <a:gridCol w="7104553"/>
                <a:gridCol w="3351204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 dirty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u="none" strike="noStrike" kern="0" dirty="0" err="1" smtClean="0">
                          <a:effectLst/>
                          <a:latin typeface="+mj-ea"/>
                          <a:ea typeface="+mj-ea"/>
                        </a:rPr>
                        <a:t>Tdoc</a:t>
                      </a:r>
                      <a:r>
                        <a:rPr lang="en-US" sz="900" u="none" strike="noStrike" kern="0" dirty="0" smtClean="0">
                          <a:effectLst/>
                          <a:latin typeface="+mj-ea"/>
                          <a:ea typeface="+mj-ea"/>
                        </a:rPr>
                        <a:t> number</a:t>
                      </a:r>
                      <a:endParaRPr lang="zh-CN" sz="9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2"/>
                        </a:rPr>
                        <a:t>RP-220021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Moderator's summary for </a:t>
                      </a: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discussion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vice-chair (Intel)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3"/>
                        </a:rPr>
                        <a:t>RP-220051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Even Further RRM enhancement for NR and MR-DC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vice-chair (Intel)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4"/>
                        </a:rPr>
                        <a:t>RP-220052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Further enhancements on NR and MR-DC Measurement Gaps and measurements requirements without gaps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vice-chair (Intel)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5"/>
                        </a:rPr>
                        <a:t>RP-220438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Scope of R18 further enhancement on measurement gaps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6"/>
                        </a:rPr>
                        <a:t>RP-220442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 on Rel-18 even Further RRM enhancement for NR and MR-DC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7"/>
                        </a:rPr>
                        <a:t>RP-220444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paper for R18 RRM enhancement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RP-220539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RRM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RP-220540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Measurement Gap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 dirty="0">
                          <a:effectLst/>
                          <a:latin typeface="+mj-ea"/>
                          <a:ea typeface="+mj-ea"/>
                          <a:hlinkClick r:id="rId18"/>
                        </a:rPr>
                        <a:t>RP-220594</a:t>
                      </a:r>
                      <a:endParaRPr lang="zh-CN" sz="9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Further discussion on Scope of Rel-18 RRM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vivo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9"/>
                        </a:rPr>
                        <a:t>RP-220643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Discussion on RRM and gap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0"/>
                        </a:rPr>
                        <a:t>RP-220654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Further discussion on RRM enhancement for NR and MR-DC in Rel-18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1"/>
                        </a:rPr>
                        <a:t>RP-220655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Further discussion on measurement gap enhancement for NR and MR-DC in Rel-18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2"/>
                        </a:rPr>
                        <a:t>RP-220721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Consideration and motivation of new WI for Rel-18 Even Further RRM enhancement for NR and MR-DC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3"/>
                        </a:rPr>
                        <a:t>RP-220722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WID: Even Further RRM enhancement for NR and MR-DC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5623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 </a:t>
            </a:r>
            <a:r>
              <a:rPr lang="en-US" sz="1400" dirty="0" smtClean="0"/>
              <a:t>Q1 2022, </a:t>
            </a:r>
            <a:r>
              <a:rPr lang="en-US" sz="1400" dirty="0"/>
              <a:t>RAN4 had </a:t>
            </a:r>
            <a:r>
              <a:rPr lang="en-US" altLang="zh-CN" sz="1400" dirty="0"/>
              <a:t>two</a:t>
            </a:r>
            <a:r>
              <a:rPr lang="en-US" sz="1400" dirty="0" smtClean="0"/>
              <a:t> </a:t>
            </a:r>
            <a:r>
              <a:rPr lang="en-US" sz="1400" dirty="0"/>
              <a:t>e-meetings, i.e., </a:t>
            </a:r>
            <a:r>
              <a:rPr lang="en-US" sz="1400" dirty="0" smtClean="0"/>
              <a:t>RAN4#101-bis-e/RAN4#102-e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Email discussions were organized in </a:t>
            </a:r>
            <a:r>
              <a:rPr lang="en-US" sz="1200" dirty="0" smtClean="0"/>
              <a:t>94/118 </a:t>
            </a:r>
            <a:r>
              <a:rPr lang="en-US" sz="1200" dirty="0"/>
              <a:t>email threads, each with a moderator, in three parallel sessions (Main, RRM, </a:t>
            </a:r>
            <a:r>
              <a:rPr lang="en-US" sz="1200" dirty="0" err="1"/>
              <a:t>BSRF_Demod_Test</a:t>
            </a:r>
            <a:r>
              <a:rPr lang="en-US" sz="1200" dirty="0"/>
              <a:t>).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Total </a:t>
            </a:r>
            <a:r>
              <a:rPr lang="en-US" altLang="zh-CN" sz="1200" dirty="0" smtClean="0"/>
              <a:t>3800+/5300+</a:t>
            </a:r>
            <a:r>
              <a:rPr lang="en-US" sz="1200" dirty="0" smtClean="0"/>
              <a:t> emails </a:t>
            </a:r>
            <a:r>
              <a:rPr lang="en-US" sz="1200" dirty="0"/>
              <a:t>in </a:t>
            </a:r>
            <a:r>
              <a:rPr lang="en-US" altLang="zh-CN" sz="1200" dirty="0"/>
              <a:t>one</a:t>
            </a:r>
            <a:r>
              <a:rPr lang="en-US" sz="1200" dirty="0"/>
              <a:t> </a:t>
            </a:r>
            <a:r>
              <a:rPr lang="en-US" sz="1200" dirty="0" smtClean="0"/>
              <a:t>meeting.</a:t>
            </a:r>
            <a:endParaRPr lang="en-US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18/27 </a:t>
            </a:r>
            <a:r>
              <a:rPr lang="en-US" sz="1200" dirty="0"/>
              <a:t>GTW calls in each session, a total of </a:t>
            </a:r>
            <a:r>
              <a:rPr lang="en-US" sz="1200" dirty="0" smtClean="0"/>
              <a:t>54/81 </a:t>
            </a:r>
            <a:r>
              <a:rPr lang="en-US" sz="1200" dirty="0"/>
              <a:t>hours of call, were used to treat critical or controversial topics.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Continue to improve the meeting efficiency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Optimize </a:t>
            </a:r>
            <a:r>
              <a:rPr lang="en-US" sz="1200" dirty="0"/>
              <a:t>the approach for handling maintenance CRs by reducing the formal agreed CRs number from around </a:t>
            </a:r>
            <a:r>
              <a:rPr lang="en-US" sz="1200" dirty="0" smtClean="0"/>
              <a:t>327 </a:t>
            </a:r>
            <a:r>
              <a:rPr lang="en-US" sz="1200" dirty="0"/>
              <a:t>to </a:t>
            </a:r>
            <a:r>
              <a:rPr lang="en-US" sz="1200" dirty="0" smtClean="0"/>
              <a:t>79</a:t>
            </a:r>
            <a:endParaRPr lang="en-US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The intention is to improve the CR quality, conduct the cross-checking earlier, and facilitate the implementation of those CRs after RAN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Many thanks to all </a:t>
            </a:r>
            <a:r>
              <a:rPr lang="en-US" sz="1200" dirty="0" smtClean="0"/>
              <a:t>the volunteer </a:t>
            </a:r>
            <a:r>
              <a:rPr lang="en-US" sz="1200" dirty="0"/>
              <a:t>RAN4 colleagues to help merging the endorsed draft CRs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Rel-15 and Rel-16 maintenance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It was observed that the total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and the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maintenance </a:t>
            </a:r>
            <a:r>
              <a:rPr lang="en-US" altLang="zh-CN" sz="1200" dirty="0" smtClean="0"/>
              <a:t>decreased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Total submitted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is </a:t>
            </a:r>
            <a:r>
              <a:rPr lang="en-US" altLang="zh-CN" sz="1200" dirty="0" smtClean="0"/>
              <a:t>3690 in RAN4#102-e </a:t>
            </a:r>
            <a:r>
              <a:rPr lang="en-US" altLang="zh-CN" sz="1200" dirty="0"/>
              <a:t>(</a:t>
            </a:r>
            <a:r>
              <a:rPr lang="en-US" altLang="zh-CN" sz="1200" dirty="0" smtClean="0"/>
              <a:t>3450 </a:t>
            </a:r>
            <a:r>
              <a:rPr lang="en-US" altLang="zh-CN" sz="1200" dirty="0"/>
              <a:t>in last quarter).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Rel-15 maintenance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account for </a:t>
            </a:r>
            <a:r>
              <a:rPr lang="en-US" altLang="zh-CN" sz="1200" dirty="0" smtClean="0"/>
              <a:t>7.9% </a:t>
            </a:r>
            <a:r>
              <a:rPr lang="en-US" altLang="zh-CN" sz="1200" dirty="0"/>
              <a:t>(11.7% in </a:t>
            </a:r>
            <a:r>
              <a:rPr lang="en-US" altLang="zh-CN" sz="1200" dirty="0" smtClean="0"/>
              <a:t>Q4 2022) </a:t>
            </a:r>
            <a:r>
              <a:rPr lang="en-US" altLang="zh-CN" sz="1200" dirty="0"/>
              <a:t>of total number, Rel-16 maintenance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account for </a:t>
            </a:r>
            <a:r>
              <a:rPr lang="en-US" altLang="zh-CN" sz="1200" dirty="0" smtClean="0"/>
              <a:t>6.5% (11</a:t>
            </a:r>
            <a:r>
              <a:rPr lang="en-US" altLang="zh-CN" sz="1200" dirty="0"/>
              <a:t>% in </a:t>
            </a:r>
            <a:r>
              <a:rPr lang="en-US" altLang="zh-CN" sz="1200" dirty="0" smtClean="0"/>
              <a:t>Q4 2022)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Rel-17 WI/SI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Tdocs</a:t>
            </a:r>
            <a:r>
              <a:rPr lang="en-US" altLang="zh-CN" sz="1200" dirty="0"/>
              <a:t> of Rel-17 spectrum-related WI account for </a:t>
            </a:r>
            <a:r>
              <a:rPr lang="en-US" altLang="zh-CN" sz="1200" dirty="0" smtClean="0"/>
              <a:t>17% (24.2</a:t>
            </a:r>
            <a:r>
              <a:rPr lang="en-US" altLang="zh-CN" sz="1200" dirty="0"/>
              <a:t>% in last quarter) of total number,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of Rel-17 non-spectrum related WI/SIs account for </a:t>
            </a:r>
            <a:r>
              <a:rPr lang="en-US" altLang="zh-CN" sz="1200" dirty="0" smtClean="0"/>
              <a:t>45.9% (42.8</a:t>
            </a:r>
            <a:r>
              <a:rPr lang="en-US" altLang="zh-CN" sz="1200" dirty="0"/>
              <a:t>% in last quarter).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Most of GTW time slots are used to treat Rel-17 WI/SIs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RAN4-led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WI/SI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NR </a:t>
            </a:r>
            <a:r>
              <a:rPr lang="en-US" altLang="zh-CN" sz="1400" dirty="0"/>
              <a:t>new </a:t>
            </a:r>
            <a:r>
              <a:rPr lang="en-US" altLang="zh-CN" sz="1400" dirty="0" smtClean="0"/>
              <a:t>proposal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[RAN95e-RAN4-R18Prep-03</a:t>
            </a:r>
            <a:r>
              <a:rPr lang="en-US" altLang="zh-CN" sz="1200" dirty="0"/>
              <a:t>] RRM </a:t>
            </a:r>
            <a:r>
              <a:rPr lang="en-US" altLang="zh-CN" sz="1200" dirty="0" smtClean="0"/>
              <a:t>Enhancements (continue)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[RAN95e-RAN4-R18Prep-04] </a:t>
            </a:r>
            <a:r>
              <a:rPr lang="en-US" altLang="zh-CN" sz="1200" dirty="0" err="1"/>
              <a:t>Demod</a:t>
            </a:r>
            <a:r>
              <a:rPr lang="en-US" altLang="zh-CN" sz="1200" dirty="0"/>
              <a:t> Enhancements 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739383"/>
              </p:ext>
            </p:extLst>
          </p:nvPr>
        </p:nvGraphicFramePr>
        <p:xfrm>
          <a:off x="277804" y="1997946"/>
          <a:ext cx="11375938" cy="1022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0181"/>
                <a:gridCol w="7104553"/>
                <a:gridCol w="3351204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u="none" strike="noStrike" kern="0" smtClean="0">
                          <a:effectLst/>
                          <a:latin typeface="+mj-ea"/>
                          <a:ea typeface="+mj-ea"/>
                        </a:rPr>
                        <a:t>Tdoc number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"/>
                        </a:rPr>
                        <a:t>RP-220746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the scopes of R18 RRM enhancement and gap enhancement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CATT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3"/>
                        </a:rPr>
                        <a:t>RP-220758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 on further NR measurement gap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MediaTek Inc.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4"/>
                        </a:rPr>
                        <a:t>RP-220775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RAN4 Rel-18: NR and MR-DC RRM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5"/>
                        </a:rPr>
                        <a:t>RP-220776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RAN4 Rel-18: NR and MR-DC MG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6"/>
                        </a:rPr>
                        <a:t>RP-220777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Draft New WID: Even Further RRM enhancement for NR and MR-DC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7"/>
                        </a:rPr>
                        <a:t>RP-220778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Draft New WID: Further enhancements on NR and MR-DC Measurement Gaps and measurements requirements without gaps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900680"/>
              </p:ext>
            </p:extLst>
          </p:nvPr>
        </p:nvGraphicFramePr>
        <p:xfrm>
          <a:off x="237306" y="3625284"/>
          <a:ext cx="11416436" cy="1752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0679"/>
                <a:gridCol w="7133277"/>
                <a:gridCol w="3322480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u="none" strike="noStrike" kern="0" smtClean="0">
                          <a:effectLst/>
                          <a:latin typeface="+mj-ea"/>
                          <a:ea typeface="+mj-ea"/>
                        </a:rPr>
                        <a:t>Tdoc number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8"/>
                        </a:rPr>
                        <a:t>RP-220022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Moderator's summary for discussion [RAN95e-RAN4-R18Prep-04] Demod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vice-chair (Samsung)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9"/>
                        </a:rPr>
                        <a:t>RP-220050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NR demodulation performance evolution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vice-chair (Samsung)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0"/>
                        </a:rPr>
                        <a:t>RP-220541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Demod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1"/>
                        </a:rPr>
                        <a:t>RP-220581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Rel-18 Demod Enhancement WI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2"/>
                        </a:rPr>
                        <a:t>RP-220582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NR demodulation performance evolution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3"/>
                        </a:rPr>
                        <a:t>RP-220644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Discussion on demodulation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4"/>
                        </a:rPr>
                        <a:t>RP-220656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Further discussion on NR demodulation evolution in Rel-18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5"/>
                        </a:rPr>
                        <a:t>RP-220723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Consideration and motivation for Rel-18 new WI on UE performance requirements for advanced receiver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6"/>
                        </a:rPr>
                        <a:t>RP-220724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WID: UE demodulation performance evolution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7"/>
                        </a:rPr>
                        <a:t>RP-220779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RAN4 Rel-18: Demodulation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8"/>
                        </a:rPr>
                        <a:t>RP-220780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Draft New WID: NR demodulation performance evolution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Intel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45682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NR </a:t>
            </a:r>
            <a:r>
              <a:rPr lang="en-US" altLang="zh-CN" sz="1400" dirty="0"/>
              <a:t>new </a:t>
            </a:r>
            <a:r>
              <a:rPr lang="en-US" altLang="zh-CN" sz="1400" dirty="0" smtClean="0"/>
              <a:t>proposal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latin typeface="+mj-ea"/>
              </a:rPr>
              <a:t>[RAN95e-RAN4-R18Prep-05] RAN4 Testing </a:t>
            </a:r>
            <a:r>
              <a:rPr lang="en-US" altLang="zh-CN" sz="1200" dirty="0" smtClean="0">
                <a:latin typeface="+mj-ea"/>
              </a:rPr>
              <a:t>Enhancements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+mj-ea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>
              <a:latin typeface="+mj-ea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+mj-ea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>
              <a:latin typeface="+mj-ea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+mj-ea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>
              <a:latin typeface="+mj-ea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+mj-ea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[RAN95e-RAN4-R18Prep-06] Other RAN4 Enhancements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54416"/>
              </p:ext>
            </p:extLst>
          </p:nvPr>
        </p:nvGraphicFramePr>
        <p:xfrm>
          <a:off x="254752" y="1992792"/>
          <a:ext cx="11375938" cy="1606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0606"/>
                <a:gridCol w="7118915"/>
                <a:gridCol w="3346417"/>
              </a:tblGrid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u="none" strike="noStrike" kern="0" smtClean="0">
                          <a:effectLst/>
                          <a:latin typeface="+mj-ea"/>
                          <a:ea typeface="+mj-ea"/>
                        </a:rPr>
                        <a:t>Tdoc number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"/>
                        </a:rPr>
                        <a:t>RP-220023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Moderator's summary for discussion [RAN95e-RAN4-R18Prep-05] RAN4 Testing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 vice-chair (AT&amp;T)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3"/>
                        </a:rPr>
                        <a:t>RP-220054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SI: Study on NR frequency range 2 (FR2) Over-the-Air (OTA) testing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 vice-chair (AT&amp;T)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4"/>
                        </a:rPr>
                        <a:t>RP-220055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BS/UE EMC enhancements for NR and LTE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 vice-chair (AT&amp;T)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5"/>
                        </a:rPr>
                        <a:t>RP-220184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R18 New WID on FR1 TRP TRS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OPPO,CAICT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6"/>
                        </a:rPr>
                        <a:t>RP-220185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of R18 TRP TRS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OPPO,CAICT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7"/>
                        </a:rPr>
                        <a:t>RP-220213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to EMC enhancement UE part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Xiaomi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8"/>
                        </a:rPr>
                        <a:t>RP-220458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for BS EMC Test Simplification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Ericsson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9"/>
                        </a:rPr>
                        <a:t>RP-220459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WID: BS/UE EMC enhancements for NR and LTE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Ericsson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0"/>
                        </a:rPr>
                        <a:t>RP-220542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OTA testing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1"/>
                        </a:rPr>
                        <a:t>RP-220595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Discussion on OTA related topics in Rel-18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vivo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938539"/>
              </p:ext>
            </p:extLst>
          </p:nvPr>
        </p:nvGraphicFramePr>
        <p:xfrm>
          <a:off x="254752" y="4189229"/>
          <a:ext cx="11375937" cy="2189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0606"/>
                <a:gridCol w="7138065"/>
                <a:gridCol w="3327266"/>
              </a:tblGrid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u="none" strike="noStrike" kern="0" smtClean="0">
                          <a:effectLst/>
                          <a:latin typeface="+mj-ea"/>
                          <a:ea typeface="+mj-ea"/>
                        </a:rPr>
                        <a:t>Tdoc number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35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2"/>
                        </a:rPr>
                        <a:t>RP-220024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Moderator's summary for discussion [RAN95e-RAN4-R18Prep-06] Other RAN4 Enhancements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chair (Huawei)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3"/>
                        </a:rPr>
                        <a:t>RP-220058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SI: Simplification of band combination specification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chair (Huawei)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4"/>
                        </a:rPr>
                        <a:t>RP-220059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SI: Enhancement for 700/800/900MHz band combinations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chair (Huawei)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5"/>
                        </a:rPr>
                        <a:t>RP-220060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NR BS RF requirement evolution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chair (Huawei)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6"/>
                        </a:rPr>
                        <a:t>RP-220061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Air-to-ground network for NR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chair (Huawei)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7"/>
                        </a:rPr>
                        <a:t>RP-220062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Adjacent channel High Altitude Platform Station (HAPS) for NR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chair (Huawei)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8"/>
                        </a:rPr>
                        <a:t>RP-220063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Support of intra-band non-collocated EN-DC/NR-CA deployment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chair (Huawei)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9"/>
                        </a:rPr>
                        <a:t>RP-220064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WI: Enhanced NR support for high speed train scenario in frequency range 2 (FR2)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RAN4 chair (Huawei)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0"/>
                        </a:rPr>
                        <a:t>RP-220168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on simplification of band combination specification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1"/>
                        </a:rPr>
                        <a:t>RP-220169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SID on simplification of band combination specification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 Corporation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2"/>
                        </a:rPr>
                        <a:t>RP-220318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 on enhanced NR support for high speed train scenario in frequency range 2 (FR2)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Samsung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037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3"/>
                        </a:rPr>
                        <a:t>RP-220319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for new WI on enhanced NR support for high speed train scenario in frequency range 2 (FR2)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Samsung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4"/>
                        </a:rPr>
                        <a:t>RP-220390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 on Adjacent channel High Altitude Platform Station (HAPS) for NR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Unicom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5"/>
                        </a:rPr>
                        <a:t>RP-220392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on New WID on Adjacent channel High Altitude Platform Station (HAPS) for NR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Unicom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New RAN4-led </a:t>
            </a:r>
            <a:r>
              <a:rPr lang="en-US" altLang="zh-CN" b="1" dirty="0" smtClean="0"/>
              <a:t>WI/SI </a:t>
            </a:r>
            <a:r>
              <a:rPr lang="en-US" altLang="zh-CN" b="1" dirty="0"/>
              <a:t>proposals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685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RAN4-led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WI/SI 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NR </a:t>
            </a:r>
            <a:r>
              <a:rPr lang="en-US" altLang="zh-CN" sz="1400" dirty="0"/>
              <a:t>new </a:t>
            </a:r>
            <a:r>
              <a:rPr lang="en-US" altLang="zh-CN" sz="1400" dirty="0" smtClean="0"/>
              <a:t>proposal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[</a:t>
            </a:r>
            <a:r>
              <a:rPr lang="en-US" altLang="zh-CN" sz="1200" dirty="0"/>
              <a:t>RAN95e-RAN4-R18Prep-06] Other RAN4 </a:t>
            </a:r>
            <a:r>
              <a:rPr lang="en-US" altLang="zh-CN" sz="1200" dirty="0" smtClean="0"/>
              <a:t>Enhancements (continue)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122595"/>
              </p:ext>
            </p:extLst>
          </p:nvPr>
        </p:nvGraphicFramePr>
        <p:xfrm>
          <a:off x="243166" y="1987072"/>
          <a:ext cx="11375937" cy="24205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0606"/>
                <a:gridCol w="7138065"/>
                <a:gridCol w="3327266"/>
              </a:tblGrid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u="none" strike="noStrike" kern="0" smtClean="0">
                          <a:effectLst/>
                          <a:latin typeface="+mj-ea"/>
                          <a:ea typeface="+mj-ea"/>
                        </a:rPr>
                        <a:t>Tdoc number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"/>
                        </a:rPr>
                        <a:t>RP-220583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Views on Rel-18 study for 800+900MHz CA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3"/>
                        </a:rPr>
                        <a:t>RP-220584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SI: Enhancement for 700/800/900MHz band combinations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Telecom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4"/>
                        </a:rPr>
                        <a:t>RP-220639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for new WI on air-to-ground network for NR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5"/>
                        </a:rPr>
                        <a:t>RP-220640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 on air-to-ground network for NR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6"/>
                        </a:rPr>
                        <a:t>RP-220645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Disucssion on Home Base Station for NR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CMCC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7"/>
                        </a:rPr>
                        <a:t>RP-220657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Further discussion on BS RF enhancement in Rel-18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8"/>
                        </a:rPr>
                        <a:t>RP-220658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Further discussions on ATG for 5G Advanced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9"/>
                        </a:rPr>
                        <a:t>RP-220659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Further discussions on FR2 HST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2335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0"/>
                        </a:rPr>
                        <a:t>RP-220725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Consideration and motivation for Rel-18 new SI on simplification of band combination specification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1"/>
                        </a:rPr>
                        <a:t>RP-220726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Consideration and motivation for Rel-18 new SI on mmWave multi-band BS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2"/>
                        </a:rPr>
                        <a:t>RP-220727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SID: mmWave MB-BS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2335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3"/>
                        </a:rPr>
                        <a:t>RP-220728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Consideration and motivation for Rel-18 new SI on enhancement for 700/800/900MHz band combinations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1399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4"/>
                        </a:rPr>
                        <a:t>RP-220729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SID: Enhancement for 700/800/900MHz band combinations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Huawei, HiSilicon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  <a:tr h="2335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5"/>
                        </a:rPr>
                        <a:t>RP-220730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Intra-band non-collocated EN-DC/NR-CA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KDDI Corporation, LG Uplus, NTT DOCOMO, INC., SoftBank Corp.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5699" marR="656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01407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New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RAN4-led WI/SI 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proposals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NR </a:t>
            </a:r>
            <a:r>
              <a:rPr lang="en-US" altLang="zh-CN" sz="1400"/>
              <a:t>new </a:t>
            </a:r>
            <a:r>
              <a:rPr lang="en-US" altLang="zh-CN" sz="1400" smtClean="0"/>
              <a:t>proposal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Other new 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773836"/>
              </p:ext>
            </p:extLst>
          </p:nvPr>
        </p:nvGraphicFramePr>
        <p:xfrm>
          <a:off x="272392" y="1972423"/>
          <a:ext cx="11298838" cy="1889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5742"/>
                <a:gridCol w="7123703"/>
                <a:gridCol w="3279393"/>
              </a:tblGrid>
              <a:tr h="990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none" strike="noStrike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u="none" strike="noStrike" kern="0" smtClean="0">
                          <a:effectLst/>
                          <a:latin typeface="+mj-ea"/>
                          <a:ea typeface="+mj-ea"/>
                        </a:rPr>
                        <a:t>Tdoc number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 </a:t>
                      </a: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Title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 smtClean="0">
                          <a:effectLst/>
                          <a:latin typeface="+mj-ea"/>
                          <a:ea typeface="+mj-ea"/>
                        </a:rPr>
                        <a:t>Source company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2"/>
                        </a:rPr>
                        <a:t>RP-220453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Conditional non-simultaneous Rx/Tx operation as a mitigation for high MSD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3"/>
                        </a:rPr>
                        <a:t>RP-220513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WID: Optimizations of pi2 BPSK uplink power in NR FR1 for PC2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Qualcomm Incorporated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4"/>
                        </a:rPr>
                        <a:t>RP-220754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IoT NTN RAN4 Work Planning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MediaTek Inc.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5"/>
                        </a:rPr>
                        <a:t>RP-220755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WID on NB-IoT/eMTC core &amp; performance requirements for NTN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MediaTek Inc.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6"/>
                        </a:rPr>
                        <a:t>RP-220163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Basket WID: adding new channel bandwidth(s) support to existing NR bands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Ericsson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7"/>
                        </a:rPr>
                        <a:t>RP-220307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Rel-18 basket WI arrangement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Nokia, Nokia Shanghai Bell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8"/>
                        </a:rPr>
                        <a:t>RP-220393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Basket WID on high power UE (power class 2) for NR FDD band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Unicom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9"/>
                        </a:rPr>
                        <a:t>RP-220397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Basket WID on high power UE for NR inter-band CA with 2 bands UL and 2 bands DL with 26dBm on FDD band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China Unicom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0"/>
                        </a:rPr>
                        <a:t>RP-220447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paper for new WI on evolved unlicensed 6GHz band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1"/>
                        </a:rPr>
                        <a:t>RP-220448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WID: Evolved unlicensed 6GHz band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Apple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2"/>
                        </a:rPr>
                        <a:t>RP-220660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Motivation on basket WID on 4Rx and 8Rx bands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460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u="sng" kern="0">
                          <a:effectLst/>
                          <a:latin typeface="+mj-ea"/>
                          <a:ea typeface="+mj-ea"/>
                          <a:hlinkClick r:id="rId13"/>
                        </a:rPr>
                        <a:t>RP-220661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New WID on 4Rx_8Rx support for NR bands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0">
                          <a:effectLst/>
                          <a:latin typeface="+mj-ea"/>
                          <a:ea typeface="+mj-ea"/>
                        </a:rPr>
                        <a:t>ZTE, Sanechips</a:t>
                      </a:r>
                      <a:endParaRPr lang="zh-CN" sz="9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09031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related issues in RAN#95e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>
                <a:cs typeface="+mn-cs"/>
              </a:rPr>
              <a:t>Canada regulation and band n30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RP-220454	Canada regulation and band n30 requirements	Apple, </a:t>
            </a:r>
            <a:r>
              <a:rPr lang="en-US" altLang="zh-CN" sz="1200" dirty="0" err="1" smtClean="0"/>
              <a:t>Telus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RP-220455</a:t>
            </a:r>
            <a:r>
              <a:rPr lang="en-US" altLang="zh-CN" sz="1200" dirty="0"/>
              <a:t>	CR to 38.101-1 on new NS for Canadian WCS regulation (R16)	Apple, </a:t>
            </a:r>
            <a:r>
              <a:rPr lang="en-US" altLang="zh-CN" sz="1200" dirty="0" err="1" smtClean="0"/>
              <a:t>Telus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RP-220456</a:t>
            </a:r>
            <a:r>
              <a:rPr lang="en-US" altLang="zh-CN" sz="1200" dirty="0"/>
              <a:t>	CR to 38.101-1 on new NS for Canadian WCS regulation (R17)	Apple, </a:t>
            </a:r>
            <a:r>
              <a:rPr lang="en-US" altLang="zh-CN" sz="1200" dirty="0" err="1"/>
              <a:t>Telus</a:t>
            </a:r>
            <a:r>
              <a:rPr lang="en-US" altLang="zh-CN" sz="1200" dirty="0"/>
              <a:t>	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RP-220465</a:t>
            </a:r>
            <a:r>
              <a:rPr lang="en-US" altLang="zh-CN" sz="1200" dirty="0"/>
              <a:t>	Draft LS to ISED-Canada to clarify the RSS-195 requirement related to NR band n30 use	</a:t>
            </a:r>
            <a:r>
              <a:rPr lang="en-US" altLang="zh-CN" sz="1200" dirty="0" smtClean="0"/>
              <a:t>  Apple</a:t>
            </a:r>
            <a:endParaRPr lang="en-US" altLang="zh-CN" sz="1000" dirty="0" smtClean="0">
              <a:cs typeface="+mn-cs"/>
            </a:endParaRP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>
                <a:cs typeface="+mn-cs"/>
              </a:rPr>
              <a:t>Canada n77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RP-220545</a:t>
            </a:r>
            <a:r>
              <a:rPr lang="en-US" altLang="zh-CN" sz="1200" dirty="0"/>
              <a:t>	Regulatory Issues with wide global </a:t>
            </a:r>
            <a:r>
              <a:rPr lang="en-US" altLang="zh-CN" sz="1200" dirty="0" smtClean="0"/>
              <a:t>bands   T-Mobile </a:t>
            </a:r>
            <a:r>
              <a:rPr lang="en-US" altLang="zh-CN" sz="1200" dirty="0"/>
              <a:t>USA Inc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RP-220546	Draft CR for 38.101-1: New Band number for n77 in </a:t>
            </a:r>
            <a:r>
              <a:rPr lang="en-US" altLang="zh-CN" sz="1200" dirty="0" smtClean="0"/>
              <a:t>Canada  T-Mobile </a:t>
            </a:r>
            <a:r>
              <a:rPr lang="en-US" altLang="zh-CN" sz="1200" dirty="0"/>
              <a:t>USA Inc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RP-220762	Handling of Canada n77 </a:t>
            </a:r>
            <a:r>
              <a:rPr lang="en-US" altLang="zh-CN" sz="1200" dirty="0" smtClean="0"/>
              <a:t>band  </a:t>
            </a:r>
            <a:r>
              <a:rPr lang="en-US" altLang="zh-CN" sz="1200" dirty="0" err="1" smtClean="0"/>
              <a:t>MediaTek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Inc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RP-220457	Views on phased introduction of operation frequency ranges in an NR Band  Apple</a:t>
            </a:r>
            <a:endParaRPr lang="zh-CN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NTN-</a:t>
            </a:r>
            <a:r>
              <a:rPr lang="en-US" altLang="zh-CN" sz="1400" dirty="0" err="1" smtClean="0"/>
              <a:t>IoT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requirements</a:t>
            </a:r>
            <a:endParaRPr lang="zh-CN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RP-220756	Revised WID on </a:t>
            </a:r>
            <a:r>
              <a:rPr lang="en-US" altLang="zh-CN" sz="1200" dirty="0" err="1"/>
              <a:t>IoT</a:t>
            </a:r>
            <a:r>
              <a:rPr lang="en-US" altLang="zh-CN" sz="1200" dirty="0"/>
              <a:t> NTN </a:t>
            </a:r>
            <a:r>
              <a:rPr lang="en-US" altLang="zh-CN" sz="1200" dirty="0" smtClean="0"/>
              <a:t>enhancements  </a:t>
            </a:r>
            <a:r>
              <a:rPr lang="en-US" altLang="zh-CN" sz="1200" dirty="0" err="1" smtClean="0"/>
              <a:t>MediaTek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Inc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RP-220754	</a:t>
            </a:r>
            <a:r>
              <a:rPr lang="en-US" altLang="zh-CN" sz="1200" dirty="0" err="1"/>
              <a:t>IoT</a:t>
            </a:r>
            <a:r>
              <a:rPr lang="en-US" altLang="zh-CN" sz="1200" dirty="0"/>
              <a:t> NTN RAN4 Work Planning	</a:t>
            </a:r>
            <a:r>
              <a:rPr lang="en-US" altLang="zh-CN" sz="1200" dirty="0" err="1"/>
              <a:t>MediaTek</a:t>
            </a:r>
            <a:r>
              <a:rPr lang="en-US" altLang="zh-CN" sz="1200" dirty="0"/>
              <a:t> Inc.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RP-220755	New WI: NB-</a:t>
            </a:r>
            <a:r>
              <a:rPr lang="en-US" altLang="zh-CN" sz="1200" dirty="0" err="1"/>
              <a:t>IoT</a:t>
            </a:r>
            <a:r>
              <a:rPr lang="en-US" altLang="zh-CN" sz="1200" dirty="0"/>
              <a:t>/</a:t>
            </a:r>
            <a:r>
              <a:rPr lang="en-US" altLang="zh-CN" sz="1200" dirty="0" err="1"/>
              <a:t>eMTC</a:t>
            </a:r>
            <a:r>
              <a:rPr lang="en-US" altLang="zh-CN" sz="1200" dirty="0"/>
              <a:t> core &amp; performance requirements for NTN	</a:t>
            </a:r>
            <a:r>
              <a:rPr lang="en-US" altLang="zh-CN" sz="1200" dirty="0" err="1"/>
              <a:t>MediaTek</a:t>
            </a:r>
            <a:r>
              <a:rPr lang="en-US" altLang="zh-CN" sz="1200" dirty="0"/>
              <a:t> Inc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>
                <a:cs typeface="+mn-cs"/>
              </a:rPr>
              <a:t>10GHz band for NTN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RP-220516	R18 NR-NTN-</a:t>
            </a:r>
            <a:r>
              <a:rPr lang="en-US" altLang="zh-CN" sz="1200" dirty="0" err="1"/>
              <a:t>enh</a:t>
            </a:r>
            <a:r>
              <a:rPr lang="en-US" altLang="zh-CN" sz="1200" dirty="0"/>
              <a:t> WID revisions related to NR NTN deployment in above 10 </a:t>
            </a:r>
            <a:r>
              <a:rPr lang="en-US" altLang="zh-CN" sz="1200" dirty="0" smtClean="0"/>
              <a:t>GHz  THALES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RP-220618	R18 WI NR-NTN-</a:t>
            </a:r>
            <a:r>
              <a:rPr lang="en-US" altLang="zh-CN" sz="1200" dirty="0" err="1"/>
              <a:t>enh</a:t>
            </a:r>
            <a:r>
              <a:rPr lang="en-US" altLang="zh-CN" sz="1200" dirty="0"/>
              <a:t> initial work plan at </a:t>
            </a:r>
            <a:r>
              <a:rPr lang="en-US" altLang="zh-CN" sz="1200" dirty="0" smtClean="0"/>
              <a:t>RAN4  NTT </a:t>
            </a:r>
            <a:r>
              <a:rPr lang="en-US" altLang="zh-CN" sz="1200" dirty="0"/>
              <a:t>DOCOMO, INC</a:t>
            </a:r>
            <a:r>
              <a:rPr lang="en-US" altLang="zh-CN" sz="1200" dirty="0" smtClean="0"/>
              <a:t>.</a:t>
            </a:r>
            <a:endParaRPr lang="zh-CN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574907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related issues in RAN#95e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6GHz regulation</a:t>
            </a:r>
            <a:endParaRPr lang="zh-CN" altLang="zh-CN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RP-220158	TP to TR 37.890 capturing latest updates  Ericsson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RP-220159	TR 37.890 v0.15.0 on Feasibility Study on 6 GHz for LTE and NR in Licensed and Unlicensed Operations  Ericsson	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RP-220449	Regulatory update for the 6GHz frequency range	Apple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Including </a:t>
            </a:r>
            <a:r>
              <a:rPr lang="en-US" altLang="zh-CN" sz="1400" dirty="0"/>
              <a:t>RRM requirements in MUSIM WID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RP-220598	Discussion on RRM requirements for Rel-17 MUSIM features in </a:t>
            </a:r>
            <a:r>
              <a:rPr lang="en-US" altLang="zh-CN" sz="1200" dirty="0" smtClean="0"/>
              <a:t>Rel-18  vivo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RP-220599	Revised WID: Dual Transmission/Reception (</a:t>
            </a:r>
            <a:r>
              <a:rPr lang="en-US" altLang="zh-CN" sz="1200" dirty="0" err="1"/>
              <a:t>Tx</a:t>
            </a:r>
            <a:r>
              <a:rPr lang="en-US" altLang="zh-CN" sz="1200" dirty="0"/>
              <a:t>/Rx) Multi-SIM for </a:t>
            </a:r>
            <a:r>
              <a:rPr lang="en-US" altLang="zh-CN" sz="1200" dirty="0" smtClean="0"/>
              <a:t>NR vivo</a:t>
            </a: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 smtClean="0"/>
              <a:t>Pi/2 BPSK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RP-220130	Pi/2-BPSK specification updates for the merger of 5Gi into </a:t>
            </a:r>
            <a:r>
              <a:rPr lang="en-US" altLang="zh-CN" sz="1200" dirty="0" smtClean="0"/>
              <a:t>3GPP  Qualcomm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et al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RP-220133	Pi/2-BPSK specification updates for the merger of 5Gi into </a:t>
            </a:r>
            <a:r>
              <a:rPr lang="en-US" altLang="zh-CN" sz="1200" dirty="0" smtClean="0"/>
              <a:t>3GPP  Ericsson </a:t>
            </a:r>
            <a:r>
              <a:rPr lang="en-US" altLang="zh-CN" sz="1200" dirty="0"/>
              <a:t>GmbH, </a:t>
            </a:r>
            <a:r>
              <a:rPr lang="en-US" altLang="zh-CN" sz="1200" dirty="0" err="1" smtClean="0"/>
              <a:t>Eurolab</a:t>
            </a:r>
            <a:endParaRPr lang="zh-CN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 smtClean="0"/>
              <a:t>New PMI requirements for case with strong interference from neighbor cell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RP-220170	On incorrect PMI reporting in MIMO </a:t>
            </a:r>
            <a:r>
              <a:rPr lang="en-US" altLang="zh-CN" sz="1200" dirty="0" smtClean="0"/>
              <a:t>operation  Ericsson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Verizon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RP-220171	Revised WID: Further enhancements on MIMO for </a:t>
            </a:r>
            <a:r>
              <a:rPr lang="en-US" altLang="zh-CN" sz="1200" dirty="0" smtClean="0"/>
              <a:t>NR  Ericsson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Verizon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RP-220194	Status Report to TSG on Further Enhancements on MIMO for </a:t>
            </a:r>
            <a:r>
              <a:rPr lang="en-US" altLang="zh-CN" sz="1200" dirty="0" smtClean="0"/>
              <a:t>NR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 Samsung</a:t>
            </a:r>
            <a:r>
              <a:rPr lang="en-US" altLang="zh-CN" sz="1200" dirty="0"/>
              <a:t>	</a:t>
            </a:r>
            <a:endParaRPr lang="zh-CN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 smtClean="0"/>
              <a:t>Finalization of </a:t>
            </a:r>
            <a:r>
              <a:rPr lang="en-US" altLang="zh-CN" sz="1200" dirty="0" err="1" smtClean="0"/>
              <a:t>RedCap</a:t>
            </a:r>
            <a:r>
              <a:rPr lang="en-US" altLang="zh-CN" sz="1200" dirty="0" smtClean="0"/>
              <a:t> RAN4 core part: Band list and RRM requirements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RP-220462	CR on </a:t>
            </a:r>
            <a:r>
              <a:rPr lang="en-US" altLang="zh-CN" sz="1200" dirty="0" err="1"/>
              <a:t>RedCap</a:t>
            </a:r>
            <a:r>
              <a:rPr lang="en-US" altLang="zh-CN" sz="1200" dirty="0"/>
              <a:t> FR1 Operating Bands in </a:t>
            </a:r>
            <a:r>
              <a:rPr lang="en-US" altLang="zh-CN" sz="1200" dirty="0" smtClean="0"/>
              <a:t>Rel-17  Ericsson</a:t>
            </a:r>
            <a:r>
              <a:rPr lang="en-US" altLang="zh-CN" sz="1200" dirty="0"/>
              <a:t>, Qualcomm </a:t>
            </a:r>
            <a:r>
              <a:rPr lang="en-US" altLang="zh-CN" sz="1200" dirty="0" smtClean="0"/>
              <a:t>Incorporate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RP-220763	CR on </a:t>
            </a:r>
            <a:r>
              <a:rPr lang="en-US" altLang="zh-CN" sz="1200" dirty="0" err="1"/>
              <a:t>RedCap</a:t>
            </a:r>
            <a:r>
              <a:rPr lang="en-US" altLang="zh-CN" sz="1200" dirty="0"/>
              <a:t> FR1 Operating Bands in </a:t>
            </a:r>
            <a:r>
              <a:rPr lang="en-US" altLang="zh-CN" sz="1200" dirty="0" smtClean="0"/>
              <a:t>Rel-17  </a:t>
            </a:r>
            <a:r>
              <a:rPr lang="en-US" altLang="zh-CN" sz="1200" dirty="0" err="1" smtClean="0"/>
              <a:t>MediaTek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Inc</a:t>
            </a:r>
            <a:r>
              <a:rPr lang="en-US" altLang="zh-CN" sz="1200" dirty="0" smtClean="0"/>
              <a:t>.</a:t>
            </a:r>
            <a:endParaRPr lang="zh-CN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RP-220753</a:t>
            </a:r>
            <a:r>
              <a:rPr lang="en-US" altLang="zh-CN" sz="1200" dirty="0"/>
              <a:t>	Views on Rel-17 Redcap RRM </a:t>
            </a:r>
            <a:r>
              <a:rPr lang="en-US" altLang="zh-CN" sz="1200" dirty="0" smtClean="0"/>
              <a:t>requirements  </a:t>
            </a:r>
            <a:r>
              <a:rPr lang="en-US" altLang="zh-CN" sz="1200" dirty="0" err="1" smtClean="0"/>
              <a:t>MediaTek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Inc</a:t>
            </a:r>
            <a:r>
              <a:rPr lang="en-US" altLang="zh-CN" sz="1200" dirty="0" smtClean="0"/>
              <a:t>.</a:t>
            </a:r>
            <a:endParaRPr lang="zh-CN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zh-CN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139742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related issues in RAN#95e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Finalization of FR1 enhancement WI</a:t>
            </a:r>
            <a:endParaRPr lang="zh-CN" altLang="zh-CN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RP-220671	Consideration </a:t>
            </a:r>
            <a:r>
              <a:rPr lang="en-US" altLang="zh-CN" sz="1200" dirty="0"/>
              <a:t>on low priority cell </a:t>
            </a:r>
            <a:r>
              <a:rPr lang="en-US" altLang="zh-CN" sz="1200" dirty="0" smtClean="0"/>
              <a:t>dropping  Samsung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RP-220683	On </a:t>
            </a:r>
            <a:r>
              <a:rPr lang="en-US" altLang="zh-CN" sz="1200" dirty="0" err="1"/>
              <a:t>SCell</a:t>
            </a:r>
            <a:r>
              <a:rPr lang="en-US" altLang="zh-CN" sz="1200" dirty="0"/>
              <a:t> dropping objective of RF requirements enhancement for NR frequency range 1 (</a:t>
            </a:r>
            <a:r>
              <a:rPr lang="en-US" altLang="zh-CN" sz="1200" dirty="0" smtClean="0"/>
              <a:t>FR1) Huawei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HiSilicon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RP-220680</a:t>
            </a:r>
            <a:r>
              <a:rPr lang="en-US" altLang="zh-CN" sz="1200" dirty="0"/>
              <a:t>	Status report for WI: RF requirements enhancement for NR frequency range 1 (FR1); rapporteur: </a:t>
            </a:r>
            <a:r>
              <a:rPr lang="en-US" altLang="zh-CN" sz="1200" dirty="0" smtClean="0"/>
              <a:t>Huawei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RP-220681</a:t>
            </a:r>
            <a:r>
              <a:rPr lang="en-US" altLang="zh-CN" sz="1200" dirty="0"/>
              <a:t>	WID revision: RF requirements enhancement for NR frequency range 1 (</a:t>
            </a:r>
            <a:r>
              <a:rPr lang="en-US" altLang="zh-CN" sz="1200" dirty="0" smtClean="0"/>
              <a:t>FR1) Huawei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HiSilicon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Finalization of FR2 enhancement WI</a:t>
            </a:r>
            <a:endParaRPr lang="zh-CN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RP-220469	Motivation for 2CC and more and DL CA DC </a:t>
            </a:r>
            <a:r>
              <a:rPr lang="en-US" altLang="zh-CN" sz="1200" dirty="0" smtClean="0"/>
              <a:t>location  Qualcomm Incorporated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RP-220607	Discussion on remaining work of R17 NR FR2 RF </a:t>
            </a:r>
            <a:r>
              <a:rPr lang="en-US" altLang="zh-CN" sz="1200" dirty="0" smtClean="0"/>
              <a:t>WI  vivo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RP-220769	Revised WID Further enhancements of NR RF requirements for frequency range 2 (FR2)	Nokia, Nokia Shanghai </a:t>
            </a:r>
            <a:r>
              <a:rPr lang="en-US" altLang="zh-CN" sz="1200" dirty="0" smtClean="0"/>
              <a:t>Bell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RP-220771	Rel-17 Work Item Exception for Further enhancements of NR RF requirements for frequency range 2 (</a:t>
            </a:r>
            <a:r>
              <a:rPr lang="en-US" altLang="zh-CN" sz="1200" dirty="0" smtClean="0"/>
              <a:t>FR2) Nokia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Finalization of 1900MHz RMR</a:t>
            </a:r>
            <a:endParaRPr lang="zh-CN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RP-220155</a:t>
            </a:r>
            <a:r>
              <a:rPr lang="en-US" altLang="zh-CN" sz="1200" dirty="0"/>
              <a:t>	CR to TS 38.133 - Introduction of band </a:t>
            </a:r>
            <a:r>
              <a:rPr lang="en-US" altLang="zh-CN" sz="1200" dirty="0" smtClean="0"/>
              <a:t>n101  Union </a:t>
            </a:r>
            <a:r>
              <a:rPr lang="en-US" altLang="zh-CN" sz="1200" dirty="0"/>
              <a:t>Inter. Chemins de </a:t>
            </a:r>
            <a:r>
              <a:rPr lang="en-US" altLang="zh-CN" sz="1200" dirty="0" err="1" smtClean="0"/>
              <a:t>Fer</a:t>
            </a:r>
            <a:endParaRPr lang="zh-CN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 smtClean="0"/>
              <a:t>Mandating 70MHz and 90MHz RF channel bandwidth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RP-220786	Mandatory 70 MHz and 90 MHz RF channel bandwidth in TS 38.101-1  Rogers Communications Canada, AT&amp;T</a:t>
            </a: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 err="1" smtClean="0">
                <a:solidFill>
                  <a:srgbClr val="000000"/>
                </a:solidFill>
              </a:rPr>
              <a:t>Tx</a:t>
            </a:r>
            <a:r>
              <a:rPr lang="en-US" altLang="zh-CN" sz="1200" dirty="0" smtClean="0">
                <a:solidFill>
                  <a:srgbClr val="000000"/>
                </a:solidFill>
              </a:rPr>
              <a:t> switching with multiple TAG for 2 bands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RP-220649	TX switching and multiple TAG for 2 </a:t>
            </a:r>
            <a:r>
              <a:rPr lang="en-US" altLang="zh-CN" sz="1200" dirty="0" smtClean="0">
                <a:solidFill>
                  <a:srgbClr val="000000"/>
                </a:solidFill>
              </a:rPr>
              <a:t>bands  L.M</a:t>
            </a:r>
            <a:r>
              <a:rPr lang="en-US" altLang="zh-CN" sz="1200" dirty="0">
                <a:solidFill>
                  <a:srgbClr val="000000"/>
                </a:solidFill>
              </a:rPr>
              <a:t>. Ericsson </a:t>
            </a:r>
            <a:r>
              <a:rPr lang="en-US" altLang="zh-CN" sz="1200" dirty="0" smtClean="0">
                <a:solidFill>
                  <a:srgbClr val="000000"/>
                </a:solidFill>
              </a:rPr>
              <a:t>Limited</a:t>
            </a:r>
            <a:endParaRPr lang="zh-CN" altLang="zh-CN" sz="800" dirty="0"/>
          </a:p>
        </p:txBody>
      </p:sp>
    </p:spTree>
    <p:extLst>
      <p:ext uri="{BB962C8B-B14F-4D97-AF65-F5344CB8AC3E}">
        <p14:creationId xmlns:p14="http://schemas.microsoft.com/office/powerpoint/2010/main" val="38429263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Planning in next quarter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</a:t>
            </a:r>
            <a:r>
              <a:rPr lang="en-US" altLang="zh-CN" sz="1400" dirty="0"/>
              <a:t>budget </a:t>
            </a:r>
            <a:r>
              <a:rPr lang="en-US" altLang="zh-CN" sz="1400" dirty="0" smtClean="0"/>
              <a:t>for Rel-17 and Rel-18 approved WI/SI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detailed TU allocation for each WI/SI core part was given in </a:t>
            </a:r>
            <a:r>
              <a:rPr lang="en-US" altLang="zh-CN" sz="1200" dirty="0" smtClean="0"/>
              <a:t>RP-213607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NOTE</a:t>
            </a:r>
            <a:r>
              <a:rPr lang="zh-CN" altLang="en-US" sz="1200" dirty="0"/>
              <a:t>：</a:t>
            </a:r>
            <a:r>
              <a:rPr lang="en-US" altLang="zh-CN" sz="1200" dirty="0"/>
              <a:t>Total available TU in RAN4 is 45 TU, including RF 24.5 TU, RD 20.5 TU.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initial TU </a:t>
            </a:r>
            <a:r>
              <a:rPr lang="en-US" altLang="zh-CN" sz="1400" dirty="0"/>
              <a:t>budget for Rel-18 RAN4 potential items is provided in RP-220068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Q2 </a:t>
            </a:r>
            <a:r>
              <a:rPr lang="en-US" altLang="zh-CN" sz="1400" dirty="0"/>
              <a:t>2022 meeting plans: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Focus on finalization of core part for Rel-17 WI/SIs </a:t>
            </a:r>
            <a:r>
              <a:rPr lang="en-US" altLang="zh-CN" sz="1200" dirty="0" smtClean="0"/>
              <a:t>with exception sheet and essential Rel-17 maintenance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Work on Perf </a:t>
            </a:r>
            <a:r>
              <a:rPr lang="en-US" altLang="zh-CN" sz="1200" dirty="0"/>
              <a:t>part for Rel-17 </a:t>
            </a:r>
            <a:r>
              <a:rPr lang="en-US" altLang="zh-CN" sz="1200" dirty="0" smtClean="0"/>
              <a:t>WIs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6346165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smtClean="0"/>
              <a:t>Rel-17 </a:t>
            </a:r>
            <a:r>
              <a:rPr lang="en-US" b="1" dirty="0"/>
              <a:t>feature list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smtClean="0"/>
              <a:t>Rel-17 </a:t>
            </a:r>
            <a:r>
              <a:rPr lang="en-US" altLang="zh-CN" sz="1400" dirty="0"/>
              <a:t>feature list </a:t>
            </a:r>
            <a:r>
              <a:rPr lang="en-US" altLang="zh-CN" sz="1400"/>
              <a:t>discussion </a:t>
            </a:r>
            <a:r>
              <a:rPr lang="en-US" altLang="zh-CN" sz="1400" smtClean="0"/>
              <a:t>was extensively discussed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 number of LS-s were sent to RAN2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RAN4 will finalize Rel-17 feature list in May meeting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393147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Cat-B TEI CR was agreed in RAN4 in last quarter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435725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(2/2)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Status of Rel-17 </a:t>
            </a:r>
            <a:r>
              <a:rPr lang="en-US" altLang="zh-CN" sz="1400" dirty="0"/>
              <a:t>NR and LTE WI/SIs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 core parts of most Rel-17 WIs/SIs were finalized except for basket work items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Most of RAN4 basket work items were postponed to June to accommodate the new requests on band combinations.</a:t>
            </a:r>
            <a:endParaRPr lang="en-US" altLang="zh-CN" sz="1200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680911"/>
              </p:ext>
            </p:extLst>
          </p:nvPr>
        </p:nvGraphicFramePr>
        <p:xfrm>
          <a:off x="401652" y="2253549"/>
          <a:ext cx="5613400" cy="1466850"/>
        </p:xfrm>
        <a:graphic>
          <a:graphicData uri="http://schemas.openxmlformats.org/drawingml/2006/table">
            <a:tbl>
              <a:tblPr firstRow="1" firstCol="1" bandRow="1"/>
              <a:tblGrid>
                <a:gridCol w="4442351"/>
                <a:gridCol w="1171049"/>
              </a:tblGrid>
              <a:tr h="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1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Spectrum related Items: non-basket WIs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WI: Introduction of lower 6GHz NR unlicensed operation for Europe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WI: Introduction of operation in full unlicensed band 5925-7125MHz for NR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WI: Introduction of 6GHz NR licensed bands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extended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WI: Introduction of 900 MHz spectrum to 5G NR applicable for Rail Mobile Radio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extended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WI: Introduction of 1900 MHz spectrum to 5G NR applicable for Rail Mobile Radio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WI: Increasing UE power high limit for CA and DC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extended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WI: High power UE (power class 2) for NR FDD band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WI: 4Rx support for NR band n8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Upper 700MHz A Block new E-UTRA band in US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750328"/>
              </p:ext>
            </p:extLst>
          </p:nvPr>
        </p:nvGraphicFramePr>
        <p:xfrm>
          <a:off x="6290513" y="2253549"/>
          <a:ext cx="5613400" cy="2905125"/>
        </p:xfrm>
        <a:graphic>
          <a:graphicData uri="http://schemas.openxmlformats.org/drawingml/2006/table">
            <a:tbl>
              <a:tblPr firstRow="1" firstCol="1" bandRow="1"/>
              <a:tblGrid>
                <a:gridCol w="4442351"/>
                <a:gridCol w="1171049"/>
              </a:tblGrid>
              <a:tr h="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RAN4-led Non-spectrum related items</a:t>
                      </a:r>
                      <a:endParaRPr lang="zh-CN" sz="105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Multiple Input Multiple Output (MIMO) Over-the-Air (OTA) requirements for NR UEs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extended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46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Introduction of UE TRP (Total Radiated Power) and TRS (Total Radiated Sensitivity) requirements and test methodologies for FR1 (NR SA and EN-DC)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RF requirements enhancement for NR frequency range 1 (FR1)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 RF requirement enhancements for frequency range 2 (FR2)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extended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 repeater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Introduction of DL 1024QAM for NR FR1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UE RF requirements for Transparent Tx Diversity (TxD) for NR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Enhancement for NR high speed train scenario in FR1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 support for high speed train scenario in FR2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Further RRM enhancement for NR and MR-DC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NR and MR-DC measurement gap enhancements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Further enhancement on NR demodulation performance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On-going (Perf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900" kern="10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altLang="zh-CN" sz="900" kern="100" baseline="0" dirty="0" smtClean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 be extended</a:t>
                      </a:r>
                      <a:endParaRPr lang="zh-CN" sz="105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enhanced test methods for FR2 in NR</a:t>
                      </a:r>
                      <a:endParaRPr lang="zh-CN" sz="105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Shift to Rel-18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046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Efficient utilization of licensed spectrum that is not aligned with existing NR channel bandwidths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Shift to Rel-18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Study on band combination handling in RAN4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057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Optimizations of pi/2 BPSK uplink power in NR</a:t>
                      </a:r>
                      <a:endParaRPr lang="zh-CN" sz="105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676873"/>
              </p:ext>
            </p:extLst>
          </p:nvPr>
        </p:nvGraphicFramePr>
        <p:xfrm>
          <a:off x="406692" y="3905709"/>
          <a:ext cx="5608360" cy="2346960"/>
        </p:xfrm>
        <a:graphic>
          <a:graphicData uri="http://schemas.openxmlformats.org/drawingml/2006/table">
            <a:tbl>
              <a:tblPr firstRow="1" firstCol="1" bandRow="1"/>
              <a:tblGrid>
                <a:gridCol w="4428617"/>
                <a:gridCol w="1179743"/>
              </a:tblGrid>
              <a:tr h="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RAN1/2-led Non-spectrum related items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75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Solutions for NR to support non-terrestrial networks (NTN)</a:t>
                      </a:r>
                      <a:endParaRPr lang="zh-CN" sz="105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extended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UE Power Saving Enhancements for NR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NR Sidelink enhancement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Extending current NR operation to 71GHz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extended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Enhancements to Integrated Access and Backhaul (IAB) for NR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NR coverage enhancements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Further enhancements on MIMO for NR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Support of reduced capability NR devices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extended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Positioning enhancements for NR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Multi-Radio Dual-Connectivity enhancements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Enhanced IIoT and URLLC support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NR Sidelink Relay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NR small data transmissions in INACTIVE state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Support for Multi-SIM devices for LTE/NR</a:t>
                      </a:r>
                      <a:endParaRPr lang="zh-CN" sz="1050" b="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b="0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Additional enhancements for NB-</a:t>
                      </a:r>
                      <a:r>
                        <a:rPr lang="en-US" sz="900" b="0" kern="100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900" b="0" kern="1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and LTE-MTC</a:t>
                      </a:r>
                      <a:endParaRPr lang="zh-CN" sz="1050" b="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 be completed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58014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900907" cy="1143001"/>
          </a:xfrm>
        </p:spPr>
        <p:txBody>
          <a:bodyPr/>
          <a:lstStyle/>
          <a:p>
            <a:r>
              <a:rPr lang="en-US" b="1"/>
              <a:t>ITU-R on Generic unwanted emission (IMT-2020)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dedicated agenda for ITU-R response was set in RAN4#102-e meeting.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agreement on LS </a:t>
            </a:r>
            <a:r>
              <a:rPr lang="en-US" altLang="zh-CN" sz="1400" dirty="0" err="1"/>
              <a:t>reponse</a:t>
            </a:r>
            <a:r>
              <a:rPr lang="en-US" altLang="zh-CN" sz="1400" dirty="0"/>
              <a:t> was reached in RAN4 (</a:t>
            </a:r>
            <a:r>
              <a:rPr lang="en-US" altLang="zh-CN" sz="1400" dirty="0" smtClean="0"/>
              <a:t>R4-2207262)</a:t>
            </a:r>
            <a:endParaRPr lang="en-US" altLang="zh-CN" sz="1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563558"/>
              </p:ext>
            </p:extLst>
          </p:nvPr>
        </p:nvGraphicFramePr>
        <p:xfrm>
          <a:off x="830353" y="2170259"/>
          <a:ext cx="9620616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2061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ea"/>
                          <a:ea typeface="+mj-ea"/>
                        </a:rPr>
                        <a:t>The following way forward is proposed:</a:t>
                      </a:r>
                    </a:p>
                    <a:p>
                      <a:pPr marL="985838" indent="-457200">
                        <a:buFont typeface="+mj-lt"/>
                        <a:buAutoNum type="arabicPeriod"/>
                      </a:pPr>
                      <a:r>
                        <a:rPr lang="en-US" sz="1200" dirty="0" smtClean="0">
                          <a:latin typeface="+mj-ea"/>
                          <a:ea typeface="+mj-ea"/>
                        </a:rPr>
                        <a:t>RAN4 will work on the response until RAN4#104 in August and submit the result to TSG RAN#97, targeting an input to WP 5D#42 in October 2022.</a:t>
                      </a:r>
                    </a:p>
                    <a:p>
                      <a:pPr marL="985838" indent="-457200">
                        <a:buFont typeface="+mj-lt"/>
                        <a:buAutoNum type="arabicPeriod"/>
                      </a:pPr>
                      <a:r>
                        <a:rPr lang="en-US" sz="1200" dirty="0" smtClean="0">
                          <a:latin typeface="+mj-ea"/>
                          <a:ea typeface="+mj-ea"/>
                        </a:rPr>
                        <a:t>The response should only cover 5G NR aspects (38-series), while we will reference the legacy recommendations for LTE and MSR BS aspects.</a:t>
                      </a:r>
                    </a:p>
                    <a:p>
                      <a:pPr marL="985838" indent="-457200">
                        <a:buFont typeface="+mj-lt"/>
                        <a:buAutoNum type="arabicPeriod"/>
                      </a:pPr>
                      <a:r>
                        <a:rPr lang="en-US" sz="1200" dirty="0" smtClean="0">
                          <a:latin typeface="+mj-ea"/>
                          <a:ea typeface="+mj-ea"/>
                        </a:rPr>
                        <a:t>A work split is arranged to share the burden between multiple contributing companies.</a:t>
                      </a:r>
                    </a:p>
                    <a:p>
                      <a:r>
                        <a:rPr lang="en-US" sz="1200" dirty="0" smtClean="0">
                          <a:latin typeface="+mj-ea"/>
                          <a:ea typeface="+mj-ea"/>
                        </a:rPr>
                        <a:t>The work should be coordinated with RAN5.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5548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/>
              <a:t>25-series and 34-series </a:t>
            </a:r>
            <a:r>
              <a:rPr lang="en-US" b="1" smtClean="0"/>
              <a:t>specifications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smtClean="0"/>
              <a:t>Regarding </a:t>
            </a:r>
            <a:r>
              <a:rPr lang="en-US" altLang="zh-CN" sz="1400"/>
              <a:t>25-series and 34-series </a:t>
            </a:r>
            <a:r>
              <a:rPr lang="en-US" altLang="zh-CN" sz="1400" smtClean="0"/>
              <a:t>specifications, RAN4 reached an agreement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RAN4 Agreement</a:t>
            </a:r>
            <a:r>
              <a:rPr lang="en-US" altLang="zh-CN" sz="1200"/>
              <a:t>: there is no need to maintain 25- and 34- series specifications and thus not promote them to </a:t>
            </a:r>
            <a:r>
              <a:rPr lang="en-US" altLang="zh-CN" sz="1200" smtClean="0"/>
              <a:t>R17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400" smtClean="0">
                <a:cs typeface="+mn-cs"/>
              </a:rPr>
              <a:t>But because some of </a:t>
            </a:r>
            <a:r>
              <a:rPr lang="en-US" altLang="zh-CN" sz="1400" smtClean="0"/>
              <a:t>25-series </a:t>
            </a:r>
            <a:r>
              <a:rPr lang="en-US" altLang="zh-CN" sz="1400"/>
              <a:t>and 34-series </a:t>
            </a:r>
            <a:r>
              <a:rPr lang="en-US" altLang="zh-CN" sz="1400" smtClean="0"/>
              <a:t>specifications are maintained by other working group, the RAN level discussions and decision are expected.</a:t>
            </a:r>
            <a:endParaRPr lang="en-US" altLang="zh-CN" sz="1400">
              <a:cs typeface="+mn-cs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9556164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Vice chairs Haijie Qiu and Andrey Chervyakov for helping structure the e-meeting and chairing 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/>
              <a:t>Carolyn Taylor for efficient secretary support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/>
              <a:t>Email moderators for leading the email discussions and providing </a:t>
            </a:r>
            <a:r>
              <a:rPr lang="sv-SE" altLang="en-US" sz="1400" dirty="0" smtClean="0"/>
              <a:t>summaries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smtClean="0"/>
              <a:t>All </a:t>
            </a:r>
            <a:r>
              <a:rPr lang="en-US" altLang="zh-CN" sz="1400" dirty="0"/>
              <a:t>the volunteer delegates help RAN4 merge endorsed draft CRs</a:t>
            </a:r>
            <a:endParaRPr lang="sv-SE" alt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/>
              <a:t>Delegates for </a:t>
            </a:r>
            <a:r>
              <a:rPr lang="sv-SE" altLang="zh-CN" sz="1400" dirty="0" smtClean="0"/>
              <a:t>great contributions </a:t>
            </a:r>
            <a:r>
              <a:rPr lang="sv-SE" altLang="zh-CN" sz="1400" dirty="0"/>
              <a:t>and </a:t>
            </a:r>
            <a:r>
              <a:rPr lang="sv-SE" altLang="zh-CN" sz="1400" dirty="0" smtClean="0"/>
              <a:t>discussions for finalization of Rel-17 core part in RAN4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66174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220377"/>
              </p:ext>
            </p:extLst>
          </p:nvPr>
        </p:nvGraphicFramePr>
        <p:xfrm>
          <a:off x="687446" y="1599985"/>
          <a:ext cx="1090065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045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1033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102-e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Feb. 21 – Mar.3 , 2022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FI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Electronic meeting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---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404/404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2732/2663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102-e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Feb. 21 – Mar.3 , 2022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FI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Electronic meeting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---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444/444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3845/3690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448907260"/>
              </p:ext>
            </p:extLst>
          </p:nvPr>
        </p:nvGraphicFramePr>
        <p:xfrm>
          <a:off x="227025" y="3075101"/>
          <a:ext cx="560152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172433524"/>
              </p:ext>
            </p:extLst>
          </p:nvPr>
        </p:nvGraphicFramePr>
        <p:xfrm>
          <a:off x="5979208" y="3066467"/>
          <a:ext cx="5813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38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39999"/>
              </p:ext>
            </p:extLst>
          </p:nvPr>
        </p:nvGraphicFramePr>
        <p:xfrm>
          <a:off x="111095" y="1353084"/>
          <a:ext cx="11929929" cy="4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930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078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2038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941013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4Rx support for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NR band n8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NR_4Rx_Bn8_FWA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RP-220394, revised WID: RP-220395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941013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4Rx support for NR band n8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NR_4Rx_Bn8_FWA</a:t>
                      </a:r>
                      <a:endParaRPr lang="zh-CN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RP-220394, revised WID: RP-220395</a:t>
                      </a:r>
                      <a:endParaRPr lang="zh-CN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930158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High power UE (power class 2) for one NR FDD band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NR_PC2_UE_FDD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altLang="zh-CN" sz="900" b="1" i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RP-220381, revised WID: RP-220393</a:t>
                      </a:r>
                      <a:endParaRPr lang="zh-CN" altLang="zh-CN" sz="90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930258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High power UE (power class 2) for one NR FDD band</a:t>
                      </a:r>
                      <a:endParaRPr lang="zh-CN" altLang="zh-CN" sz="90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NR_PC2_UE_FDD</a:t>
                      </a:r>
                      <a:endParaRPr lang="zh-CN" altLang="zh-CN" sz="90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altLang="zh-CN" sz="900" b="1" i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RP-220381, revised WID: RP-220393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930157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en-US" altLang="zh-CN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Introduction of upper 700MHz A block E-UTRA band for the US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LTE_upper_700MHz_A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altLang="zh-CN" sz="900" b="1" i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RP-220404</a:t>
                      </a:r>
                      <a:endParaRPr lang="zh-CN" sz="900" strike="sng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0577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930257</a:t>
                      </a:r>
                      <a:endParaRPr lang="zh-CN" altLang="zh-CN" sz="900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 part: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Introduction of upper 700MHz A block E-UTRA band for the US</a:t>
                      </a:r>
                      <a:endParaRPr lang="zh-CN" altLang="zh-CN" sz="90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LTE_upper_700MHz_A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altLang="zh-CN" sz="900" b="1" i="0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i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SR: RP-220404</a:t>
                      </a:r>
                      <a:endParaRPr lang="en-US" altLang="zh-CN" sz="900" strike="sngStrike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930156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en-US" altLang="zh-CN" sz="90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</a:t>
                      </a: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Increasing UE power high limit for CA and DC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LTE_upper_700MHz_A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1" i="0" kern="1200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altLang="zh-CN" sz="900" b="1" i="0" kern="1200" dirty="0" smtClean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i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b="1" i="0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RP-220514</a:t>
                      </a:r>
                      <a:r>
                        <a:rPr lang="zh-CN" alt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 Exception: RP-220515 </a:t>
                      </a:r>
                    </a:p>
                  </a:txBody>
                  <a:tcPr marL="45720" marR="45720"/>
                </a:tc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operation in full unlicensed band 5925-7125MHz for NR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NR_6GHz_unlic_full-Core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RP-220450</a:t>
                      </a:r>
                      <a:endParaRPr lang="zh-CN" sz="900" strike="sng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920275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operation in full unlicensed band 5925-7125MHz for NR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NR_6GHz_unlic_full-Perf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</a:t>
                      </a:r>
                      <a:r>
                        <a:rPr lang="en-US" altLang="zh-CN" sz="900" kern="12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RP-213179</a:t>
                      </a:r>
                      <a:endParaRPr lang="zh-CN" altLang="zh-CN" sz="900" strike="sngStrike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Rel-17 Dual Connectivity (DC) of x bands (x=1,2) LTE inter-band CA (xDL1UL) and 4 bands NR inter-band CA (4DL1UL)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DC_R17_xBLTE_4BNR_yDL2UL-Core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RP-220710,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WID: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RP-220712</a:t>
                      </a:r>
                      <a:r>
                        <a:rPr lang="zh-CN" alt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 Exception: RP-220711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920274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Rel-17 Dual Connectivity (DC) of x bands (x=1,2) LTE inter-band CA (xDL1UL) and 4 bands NR inter-band CA (4DL1UL)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DC_R17_xBLTE_4BNR_yDL2UL-Perf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RP-220710,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WID: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RP-220712</a:t>
                      </a:r>
                      <a:r>
                        <a:rPr lang="zh-CN" alt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 Exception: RP-220711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High-power UE operation for fixed-wireless/vehicle-mounted use cases in LTE bands 5, 12, 13 and NR bands n5, n13, n71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LTE_NR_HPUE_FWVM-Core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RP-220766, revised WID: RP-220767，WI Exception: RP-220768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829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920273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High-power UE operation for fixed-wireless/vehicle-mounted use cases in LTE bands 5, 12, 13 and NR bands n5, n13, n71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LTE_NR_HPUE_FWVM-</a:t>
                      </a:r>
                      <a:r>
                        <a:rPr lang="es-ES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RP-220766, revised WID: RP-220767，WI Exception: RP-220768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05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LTE/NR spectrum sharing in Band 34/n34 and Band 39/n39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DSS_LTE_B34_NR_Bn34_LTE_B39_NR_Bn39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900048" y="6385847"/>
            <a:ext cx="4363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latin typeface="+mj-ea"/>
                <a:ea typeface="+mj-ea"/>
              </a:rPr>
              <a:t>NOTE: in the following slides we show the completion level based on the submitted SR and revised WID as requested by MCC.</a:t>
            </a:r>
            <a:endParaRPr lang="zh-CN" altLang="en-US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457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368697"/>
              </p:ext>
            </p:extLst>
          </p:nvPr>
        </p:nvGraphicFramePr>
        <p:xfrm>
          <a:off x="111095" y="1353085"/>
          <a:ext cx="11929929" cy="4815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9778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031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21998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99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920170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UE RF requirements for Transparent 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Diversity (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TxD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 for NR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NR_RF_TxD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RP-220467, WI summary: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RP-220468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3299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920270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UE RF requirements for Transparent 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Diversity (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TxD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) for NR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NR_RF_TxD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RP-220467, WI summary: RP-220468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062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911205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Sidelink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Relay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NR_SL_relay-Perf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RP-220210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 summary: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220211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99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911120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New bands and bandwidth allocation for 5G terrestrial broadcast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LTE_terr_bcast_bands_part1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97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RP-220172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 summary: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RP-220445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ENDC_R17_1BLTE_1BNR_MSD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ENDC_R17_1BLTE_1BNR_MSD-Core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RP-220708,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WID: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RP-220709. </a:t>
                      </a:r>
                      <a:endParaRPr lang="zh-CN" sz="900" strike="sng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99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RP-220705,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WID: RP-220707，WI Exception: RP-220706</a:t>
                      </a:r>
                    </a:p>
                  </a:txBody>
                  <a:tcPr marL="45720" marR="45720"/>
                </a:tc>
              </a:tr>
              <a:tr h="3299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LTE_NR_Simult_RxTx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RP-220705,revised WID: RP-220707，WI Exception: RP-220706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06235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911117</a:t>
                      </a:r>
                      <a:endParaRPr lang="zh-CN" sz="900" b="1" kern="1200" dirty="0">
                        <a:solidFill>
                          <a:schemeClr val="lt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NR_RAIL_EU_1900MHz_TDD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NR_RAIL_EU_1900MHz_TDD-Core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RP-220148</a:t>
                      </a:r>
                      <a:endParaRPr lang="en-US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NR_RAIL_EU_1900MHz_TDD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NR_RAIL_EU_1900MHz_TDD-Perf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RP-220148</a:t>
                      </a:r>
                      <a:endParaRPr lang="en-US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NR_RAIL_EU_900MHz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NR_RAIL_EU_900MHz-Core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RP-220149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 Exception: RP-220150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NR_RAIL_EU_900MHz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NR_RAIL_EU_900MHz-Perf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RP-220149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 Exception: RP-220150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NR_FR2_FWA_Bn259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NR_FR2_FWA_Bn259-Core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NR_FR2_FWA_Bn259</a:t>
                      </a:r>
                      <a:endParaRPr lang="zh-CN" sz="9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NR_FR2_FWA_Bn259-Perf</a:t>
                      </a:r>
                      <a:endParaRPr lang="zh-CN" sz="9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NR_UE_PC2_n39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NR_UE_PC2_n39-Core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NR_UE_PC2_n39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NR_UE_PC2_n39-Perf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NR_UE_PC2_n34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NR_UE_PC2_n34-Core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D0D8E8"/>
                    </a:solidFill>
                  </a:tcPr>
                </a:tc>
              </a:tr>
              <a:tr h="2062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NR_UE_PC2_n34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NR_UE_PC2_n34-Perf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90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457496"/>
              </p:ext>
            </p:extLst>
          </p:nvPr>
        </p:nvGraphicFramePr>
        <p:xfrm>
          <a:off x="111095" y="1353084"/>
          <a:ext cx="11929929" cy="4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073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936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5687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NR_UE_PC1_5_n79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NR_UE_PC1_5_n79-Core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NR_UE_PC1_5_n79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NR_UE_PC1_5_n79-Perf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353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ENDC_PC2_R17_xLTE_yNR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ENDC_PC2_R17_xLTE_yNR-Core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49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74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RP-220811, revised WID: RP-220828，WI exception: RP-220812</a:t>
                      </a:r>
                    </a:p>
                  </a:txBody>
                  <a:tcPr marL="45720" marR="45720"/>
                </a:tc>
              </a:tr>
              <a:tr h="2353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ENDC_PC2_R17_xLTE_yNR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ENDC_PC2_R17_xLTE_yNR-Perf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49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74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RP-220811, revised WID: RP-220828，WI exception: RP-220812</a:t>
                      </a:r>
                    </a:p>
                  </a:txBody>
                  <a:tcPr marL="45720" marR="45720"/>
                </a:tc>
              </a:tr>
              <a:tr h="2353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911110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NR_FR1_TRP_TRS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NR_FR1_TRP_TRS-Core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RP-220605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WID summary: RP-220606.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911210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NR_FR1_TRP_TRS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NR_FR1_TRP_TRS-Perf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RP-220605, WID summary: RP-220606. </a:t>
                      </a:r>
                      <a:endParaRPr lang="zh-CN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2353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911109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NR_UE_PC2_R17_CADC_SUL_xBDL_yBUL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NR_UE_PC2_R17_CADC_SUL_xBDL_yBUL-Core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78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RP-220699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,revised WID: RP-220701，WI exception: RP-220700</a:t>
                      </a:r>
                    </a:p>
                  </a:txBody>
                  <a:tcPr marL="45720" marR="45720"/>
                </a:tc>
              </a:tr>
              <a:tr h="2353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911209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NR_UE_PC2_R17_CADC_SUL_xBDL_yBUL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NR_UE_PC2_R17_CADC_SUL_xBDL_yBUL-Perf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RP-220699, revised WID: RP-220701，WI exception: RP-220700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910097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optimizations of pi/2 BPSK uplink power in NR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FS_NR_Opt_pi2BPSK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RP-220136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910096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band combination handling in RAN4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FS_NR_ENDC_combo_rules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RP-220164,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summary: RP-220165. </a:t>
                      </a:r>
                      <a:endParaRPr lang="zh-CN" altLang="zh-CN" sz="9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53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.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NR_redcap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NR_redcap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RP‑220135,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revised WID: RP-220293，WI exception: RP-220292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</a:t>
                      </a: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NR_cov_enh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NR_cov_enh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RP‑220563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revised WID: RP-220565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positioning enhancements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NR_pos_enh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RP‑220803,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WID summary: RP-220904.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900170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WI on NR Repeaters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NR_repeaters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RP‑220543, WID summary: RP-220544. 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HPUE_PC1_5_n77_n78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HPUE_PC1_5_n77_n78-Core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kern="12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b="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DL_intrpt_combos_TxSW_R17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DL_intrpt_combos_TxSW_R17-Core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RP-220570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70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DL_intrpt_combos_TxSW_R17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DL_intrpt_combos_TxSW_R17-Perf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RP-220570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337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111738"/>
              </p:ext>
            </p:extLst>
          </p:nvPr>
        </p:nvGraphicFramePr>
        <p:xfrm>
          <a:off x="111095" y="1353085"/>
          <a:ext cx="11929929" cy="5135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073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936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Introduction of bandwidth combination 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set4 </a:t>
                      </a: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(BCS4) for NR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NR_BCS4-Core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RP-220813, WI exception: RP-220814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band n85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NR_n85-Core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band n85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NR_n85-Perf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NR band n67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NR_n67-Core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NR band n67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NR_n67-Perf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NR_bands_UL_MIMO_PC3_R17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NR_bands_UL_MIMO_PC3_R17-Core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RP-220702,revised WID: RP-220704，WI exception: RP-220703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NR_bands_UL_MIMO_PC3_R17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NR_bands_UL_MIMO_PC3_R17-Perf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RP-220702,revised WID: RP-220704，WI exception: RP-220703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900163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NR_intra_HPUE_R17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NR_intra_HPUE_R17-Core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RP-220696,revised WID: RP-220698</a:t>
                      </a:r>
                      <a:r>
                        <a:rPr lang="zh-CN" alt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 exception: RP-220697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900263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NR_intra_HPUE_R17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NR_intra_HPUE_R17-Perf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RP-220696,revised WID: RP-220698</a:t>
                      </a:r>
                      <a:r>
                        <a:rPr lang="zh-CN" alt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 exception: RP-220697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900059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extended 600MHz NR band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FS_NR_600MHz_ext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900058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high power UE (power class 2) for one NR FDD band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FS_NR_PC2_UE_FDD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890255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NR_demod_enh2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NR_demod_enh2-Perf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i="0" u="non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i="0" u="non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RP-220577, WID exception: RP-220578.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890162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RF requirements enhancement for NR FR1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NR_RF_FR1_enh-Core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RP-220680, revised WID: RP-220681，WI summary: RP-220682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890262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RF requirements enhancement for NR FR1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NR_RF_FR1_enh-Perf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RP-220680, revised WID: RP-220681，WI summary: RP-220682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890161</a:t>
                      </a:r>
                      <a:endParaRPr lang="zh-CN" sz="900" dirty="0">
                        <a:solidFill>
                          <a:schemeClr val="tx2">
                            <a:lumMod val="40000"/>
                            <a:lumOff val="6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 and MR-DC measurement gap enhancements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NR_MG_enh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RP-220751, revised WID: RP-220772，WI summary: RP-220752</a:t>
                      </a:r>
                    </a:p>
                  </a:txBody>
                  <a:tcPr marL="45720" marR="45720"/>
                </a:tc>
              </a:tr>
              <a:tr h="1531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890261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and MR-DC measurement gap enhancements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NR_MG_enh</a:t>
                      </a: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RP-220751, revised WID: RP-220772</a:t>
                      </a:r>
                      <a:r>
                        <a:rPr lang="zh-CN" alt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WI summary: RP-220752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59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Rel-17 NR and LTE WI/SIs</a:t>
            </a:r>
            <a:r>
              <a:rPr lang="en-US" dirty="0"/>
              <a:t> </a:t>
            </a:r>
            <a:endParaRPr lang="ru-RU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184211"/>
              </p:ext>
            </p:extLst>
          </p:nvPr>
        </p:nvGraphicFramePr>
        <p:xfrm>
          <a:off x="111095" y="1353085"/>
          <a:ext cx="11929929" cy="472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073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9363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86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559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06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715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7684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277738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15850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UID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Name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Acronym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 err="1">
                          <a:latin typeface="+mj-ea"/>
                          <a:ea typeface="+mj-ea"/>
                        </a:rPr>
                        <a:t>Rel</a:t>
                      </a:r>
                      <a:endParaRPr lang="en-GB" sz="1000" i="0" dirty="0">
                        <a:latin typeface="+mj-ea"/>
                        <a:ea typeface="+mj-ea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WG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Target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Old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New %</a:t>
                      </a: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i="0" dirty="0">
                          <a:latin typeface="+mj-ea"/>
                          <a:ea typeface="+mj-ea"/>
                        </a:rPr>
                        <a:t>Change or comment</a:t>
                      </a: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890160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 support for high speed train scenario in FR2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NR_HST_FR2-Core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RP-220317, WI summary: RP-220316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890260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 support for high speed train scenario in FR2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RP-220317, WI summary: RP-220316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890159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NR_RF_FR2_req_enh2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NR_RF_FR2_req_enh2-Core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RP-220770, revised WID: RP-220769, WI exception: 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RP-220771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890259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NR_RF_FR2_req_enh2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NR_RF_FR2_req_enh2-Perf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RP-220770, revised WID: RP-220769, WI exception: RP-220771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890158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Enhanced NR support for high speed train scenario for FR1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NR_HST_FR1_enh-Core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</a:t>
                      </a: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RP-220630, WI summary: RP-220631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890258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Enhanced NR support for high speed train scenario for FR1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NR_HST_FR1_enh-Perf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RP-220630, WI summary: RP-220631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Further RRM enhancement for NR and MR-DC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NR_RRM_enh2-Core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SR: RP-220443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Further RRM enhancement for NR and MR-DC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NR_RRM_enh2-Perf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09/22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RP-220443</a:t>
                      </a:r>
                      <a:endParaRPr lang="zh-CN" alt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890156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Introduction of DL 1024QAM for NR FR1 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NR_DL1024QAM_FR1-Core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12/21</a:t>
                      </a:r>
                      <a:endParaRPr lang="zh-CN" sz="9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890256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Introduction of DL 1024QAM for NR FR1 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NR_DL1024QAM_FR1-Perf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06/22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RP-220190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WI summary: RP-220191</a:t>
                      </a: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 part: NR_PC2_CA_R17_2BDL_2BUL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NR_PC2_CA_R17_2BDL_2BUL-Core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RP-220568, revised WID: RP-220567, WI exception: RP-220569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NR_PC2_CA_R17_2BDL_2BUL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NR_PC2_CA_R17_2BDL_2BUL-Perf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RP-220568, revised WID: RP-220567, WI exception: RP-220569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890153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DC_R17_xBLTE_2BNR_yDL3UL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DC_R17_xBLTE_2BNR_yDL3UL-Core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RP-220675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890253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DC_R17_xBLTE_2BNR_yDL3UL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DC_R17_xBLTE_2BNR_yDL3UL-Perf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RP-213115</a:t>
                      </a:r>
                      <a:r>
                        <a:rPr lang="en-GB" sz="900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890152</a:t>
                      </a:r>
                      <a:endParaRPr lang="zh-CN" sz="9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Core</a:t>
                      </a:r>
                      <a:r>
                        <a:rPr lang="fr-FR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part: DC_R17_5BLTE_1BNR_6DL2UL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DC_R17_5BLTE_1BNR_6DL2UL-Core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SR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RP-220673</a:t>
                      </a:r>
                      <a:r>
                        <a:rPr lang="en-US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 revised WID: RP-220672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  <a:tr h="148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890252</a:t>
                      </a:r>
                      <a:endParaRPr lang="zh-CN" sz="9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Perf. part: DC_R17_5BLTE_1BNR_6DL2UL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9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DC_R17_5BLTE_1BNR_6DL2UL-Perf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Rel-17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R4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03/22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85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900" b="1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900" b="1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Closed.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SR: RP-220673, revised WID: RP-220672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98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schemas.microsoft.com/office/2006/metadata/properties"/>
    <ds:schemaRef ds:uri="a915fe38-2618-47b6-8303-829fb71466d5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3d77754-4ccc-4c57-9291-cab09e81894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339016</TotalTime>
  <Words>6853</Words>
  <Application>Microsoft Office PowerPoint</Application>
  <PresentationFormat>宽屏</PresentationFormat>
  <Paragraphs>2305</Paragraphs>
  <Slides>32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Status Report RAN WG4</vt:lpstr>
      <vt:lpstr>Summary (1/2)</vt:lpstr>
      <vt:lpstr>Summary (2/2)</vt:lpstr>
      <vt:lpstr>Statistics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Rel-17 NR and LTE WI/SIs </vt:lpstr>
      <vt:lpstr>Rel-18 LTE WI/SIs </vt:lpstr>
      <vt:lpstr>New RAN4-led WI/SI proposals</vt:lpstr>
      <vt:lpstr>New RAN4-led WI/SI proposals</vt:lpstr>
      <vt:lpstr>New RAN4-led WI/SI proposals</vt:lpstr>
      <vt:lpstr>New RAN4-led WI/SI proposals</vt:lpstr>
      <vt:lpstr>New RAN4-led WI/SI proposals</vt:lpstr>
      <vt:lpstr>New RAN4-led WI/SI proposals</vt:lpstr>
      <vt:lpstr>RAN4 related issues in RAN#95e</vt:lpstr>
      <vt:lpstr>RAN4 related issues in RAN#95e</vt:lpstr>
      <vt:lpstr>RAN4 related issues in RAN#95e</vt:lpstr>
      <vt:lpstr>RAN4 TU Planning in next quarter</vt:lpstr>
      <vt:lpstr>Rel-17 feature list</vt:lpstr>
      <vt:lpstr>TEI CR</vt:lpstr>
      <vt:lpstr>ITU-R on Generic unwanted emission (IMT-2020)</vt:lpstr>
      <vt:lpstr>25-series and 34-series specifications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1886</cp:revision>
  <cp:lastPrinted>2016-09-15T08:31:35Z</cp:lastPrinted>
  <dcterms:created xsi:type="dcterms:W3CDTF">2009-11-27T05:15:11Z</dcterms:created>
  <dcterms:modified xsi:type="dcterms:W3CDTF">2022-03-17T04:17:04Z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(3)UsrxDq+w373VFqWlW13tLTQVdcFlbOTDY2ED95QcsMvTG+cOKadpR4jGg54lFh8IGYIknAG/
XUDDjI97Cmd9vURxkFG9QFYdTlpE1yvS/gtNM6LfBUp6LviJeC4542RLQ9HC4vSyEc0tz/7I
8TCzzObUThh1MvRanyO7p+e8ni8AxTDQWQv0LCazcc4PlUmmbMuABv6OWQ6E3omd32G5GWUf
TJv1WThhpWH1VU7O1s</vt:lpwstr>
  </property>
  <property fmtid="{D5CDD505-2E9C-101B-9397-08002B2CF9AE}" pid="11" name="_2015_ms_pID_7253431">
    <vt:lpwstr>BPa23qBI/fjcG8sOGLdcKBKBqBEwPL8Hh6FYd7UUTjRIwqEApQTJoI
EjRCf30OsXFpfXLip09/8AR2w8Mjj0zNde6DevH15xLXmyTSrNxCj5+SUBNNKXMEXOjmAAhQ
R1FuK/LrxJIMO3RLGDj4FCzeVw83/fAONYHReemWaMqgQAvXadZi+g8xHJQY/dhr08LB4KM1
2njLRj4HShX2szzS/w9D+LvMrplAof2lXmgZ</vt:lpwstr>
  </property>
  <property fmtid="{D5CDD505-2E9C-101B-9397-08002B2CF9AE}" pid="12" name="_2015_ms_pID_7253432">
    <vt:lpwstr>Ww==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1646614497</vt:lpwstr>
  </property>
</Properties>
</file>