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 id="2147483768" r:id="rId10"/>
    <p:sldMasterId id="2147483783" r:id="rId11"/>
    <p:sldMasterId id="2147483798" r:id="rId12"/>
    <p:sldMasterId id="2147483813" r:id="rId13"/>
    <p:sldMasterId id="2147483828" r:id="rId14"/>
    <p:sldMasterId id="2147483843" r:id="rId15"/>
    <p:sldMasterId id="2147483858" r:id="rId16"/>
    <p:sldMasterId id="2147483873" r:id="rId17"/>
    <p:sldMasterId id="2147483888" r:id="rId18"/>
    <p:sldMasterId id="2147483903" r:id="rId19"/>
    <p:sldMasterId id="2147483918" r:id="rId20"/>
  </p:sldMasterIdLst>
  <p:notesMasterIdLst>
    <p:notesMasterId r:id="rId22"/>
  </p:notesMasterIdLst>
  <p:handoutMasterIdLst>
    <p:handoutMasterId r:id="rId54"/>
  </p:handoutMasterIdLst>
  <p:sldIdLst>
    <p:sldId id="303" r:id="rId21"/>
    <p:sldId id="1093" r:id="rId23"/>
    <p:sldId id="1094" r:id="rId24"/>
    <p:sldId id="1095" r:id="rId25"/>
    <p:sldId id="1096" r:id="rId26"/>
    <p:sldId id="942" r:id="rId27"/>
    <p:sldId id="941" r:id="rId28"/>
    <p:sldId id="1029" r:id="rId29"/>
    <p:sldId id="912" r:id="rId30"/>
    <p:sldId id="1070" r:id="rId31"/>
    <p:sldId id="914" r:id="rId32"/>
    <p:sldId id="958" r:id="rId33"/>
    <p:sldId id="1049" r:id="rId34"/>
    <p:sldId id="908" r:id="rId35"/>
    <p:sldId id="909" r:id="rId36"/>
    <p:sldId id="1016" r:id="rId37"/>
    <p:sldId id="910" r:id="rId38"/>
    <p:sldId id="1005" r:id="rId39"/>
    <p:sldId id="954" r:id="rId40"/>
    <p:sldId id="980" r:id="rId41"/>
    <p:sldId id="955" r:id="rId42"/>
    <p:sldId id="956" r:id="rId43"/>
    <p:sldId id="1017" r:id="rId44"/>
    <p:sldId id="1003" r:id="rId45"/>
    <p:sldId id="1004" r:id="rId46"/>
    <p:sldId id="1099" r:id="rId47"/>
    <p:sldId id="1067" r:id="rId48"/>
    <p:sldId id="1068" r:id="rId49"/>
    <p:sldId id="1124" r:id="rId50"/>
    <p:sldId id="1007" r:id="rId51"/>
    <p:sldId id="1006" r:id="rId52"/>
    <p:sldId id="940" r:id="rId53"/>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068"/>
    <p:restoredTop sz="95316"/>
  </p:normalViewPr>
  <p:slideViewPr>
    <p:cSldViewPr snapToGrid="0" showGuides="1">
      <p:cViewPr varScale="1">
        <p:scale>
          <a:sx n="111" d="100"/>
          <a:sy n="111" d="100"/>
        </p:scale>
        <p:origin x="1482" y="108"/>
      </p:cViewPr>
      <p:guideLst>
        <p:guide orient="horz" pos="2214"/>
        <p:guide pos="467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32.xml"/><Relationship Id="rId52" Type="http://schemas.openxmlformats.org/officeDocument/2006/relationships/slide" Target="slides/slide31.xml"/><Relationship Id="rId51" Type="http://schemas.openxmlformats.org/officeDocument/2006/relationships/slide" Target="slides/slide30.xml"/><Relationship Id="rId50" Type="http://schemas.openxmlformats.org/officeDocument/2006/relationships/slide" Target="slides/slide29.xml"/><Relationship Id="rId5" Type="http://schemas.openxmlformats.org/officeDocument/2006/relationships/slideMaster" Target="slideMasters/slideMaster4.xml"/><Relationship Id="rId49" Type="http://schemas.openxmlformats.org/officeDocument/2006/relationships/slide" Target="slides/slide28.xml"/><Relationship Id="rId48" Type="http://schemas.openxmlformats.org/officeDocument/2006/relationships/slide" Target="slides/slide27.xml"/><Relationship Id="rId47" Type="http://schemas.openxmlformats.org/officeDocument/2006/relationships/slide" Target="slides/slide26.xml"/><Relationship Id="rId46" Type="http://schemas.openxmlformats.org/officeDocument/2006/relationships/slide" Target="slides/slide25.xml"/><Relationship Id="rId45" Type="http://schemas.openxmlformats.org/officeDocument/2006/relationships/slide" Target="slides/slide24.xml"/><Relationship Id="rId44" Type="http://schemas.openxmlformats.org/officeDocument/2006/relationships/slide" Target="slides/slide23.xml"/><Relationship Id="rId43" Type="http://schemas.openxmlformats.org/officeDocument/2006/relationships/slide" Target="slides/slide22.xml"/><Relationship Id="rId42" Type="http://schemas.openxmlformats.org/officeDocument/2006/relationships/slide" Target="slides/slide21.xml"/><Relationship Id="rId41" Type="http://schemas.openxmlformats.org/officeDocument/2006/relationships/slide" Target="slides/slide20.xml"/><Relationship Id="rId40" Type="http://schemas.openxmlformats.org/officeDocument/2006/relationships/slide" Target="slides/slide19.xml"/><Relationship Id="rId4" Type="http://schemas.openxmlformats.org/officeDocument/2006/relationships/slideMaster" Target="slideMasters/slideMaster3.xml"/><Relationship Id="rId39" Type="http://schemas.openxmlformats.org/officeDocument/2006/relationships/slide" Target="slides/slide18.xml"/><Relationship Id="rId38" Type="http://schemas.openxmlformats.org/officeDocument/2006/relationships/slide" Target="slides/slide17.xml"/><Relationship Id="rId37" Type="http://schemas.openxmlformats.org/officeDocument/2006/relationships/slide" Target="slides/slide16.xml"/><Relationship Id="rId36" Type="http://schemas.openxmlformats.org/officeDocument/2006/relationships/slide" Target="slides/slide15.xml"/><Relationship Id="rId35" Type="http://schemas.openxmlformats.org/officeDocument/2006/relationships/slide" Target="slides/slide14.xml"/><Relationship Id="rId34" Type="http://schemas.openxmlformats.org/officeDocument/2006/relationships/slide" Target="slides/slide13.xml"/><Relationship Id="rId33" Type="http://schemas.openxmlformats.org/officeDocument/2006/relationships/slide" Target="slides/slide12.xml"/><Relationship Id="rId32" Type="http://schemas.openxmlformats.org/officeDocument/2006/relationships/slide" Target="slides/slide11.xml"/><Relationship Id="rId31" Type="http://schemas.openxmlformats.org/officeDocument/2006/relationships/slide" Target="slides/slide10.xml"/><Relationship Id="rId30" Type="http://schemas.openxmlformats.org/officeDocument/2006/relationships/slide" Target="slides/slide9.xml"/><Relationship Id="rId3" Type="http://schemas.openxmlformats.org/officeDocument/2006/relationships/slideMaster" Target="slideMasters/slideMaster2.xml"/><Relationship Id="rId29" Type="http://schemas.openxmlformats.org/officeDocument/2006/relationships/slide" Target="slides/slide8.xml"/><Relationship Id="rId28" Type="http://schemas.openxmlformats.org/officeDocument/2006/relationships/slide" Target="slides/slide7.xml"/><Relationship Id="rId27" Type="http://schemas.openxmlformats.org/officeDocument/2006/relationships/slide" Target="slides/slide6.xml"/><Relationship Id="rId26" Type="http://schemas.openxmlformats.org/officeDocument/2006/relationships/slide" Target="slides/slide5.xml"/><Relationship Id="rId25" Type="http://schemas.openxmlformats.org/officeDocument/2006/relationships/slide" Target="slides/slide4.xml"/><Relationship Id="rId24" Type="http://schemas.openxmlformats.org/officeDocument/2006/relationships/slide" Target="slides/slide3.xml"/><Relationship Id="rId23" Type="http://schemas.openxmlformats.org/officeDocument/2006/relationships/slide" Target="slides/slide2.xml"/><Relationship Id="rId22" Type="http://schemas.openxmlformats.org/officeDocument/2006/relationships/notesMaster" Target="notesMasters/notesMaster1.xml"/><Relationship Id="rId21" Type="http://schemas.openxmlformats.org/officeDocument/2006/relationships/slide" Target="slides/slide1.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Slide Image Placeholder 1"/>
          <p:cNvSpPr>
            <a:spLocks noGrp="1" noRot="1" noChangeAspect="1" noTextEdit="1"/>
          </p:cNvSpPr>
          <p:nvPr>
            <p:ph type="sldImg"/>
          </p:nvPr>
        </p:nvSpPr>
        <p:spPr/>
      </p:sp>
      <p:sp>
        <p:nvSpPr>
          <p:cNvPr id="61443" name="Notes Placeholder 2"/>
          <p:cNvSpPr>
            <a:spLocks noGrp="1"/>
          </p:cNvSpPr>
          <p:nvPr>
            <p:ph type="body"/>
          </p:nvPr>
        </p:nvSpPr>
        <p:spPr/>
        <p:txBody>
          <a:bodyPr wrap="square" lIns="90517" tIns="45259" rIns="90517" bIns="45259" anchor="t" anchorCtr="0"/>
          <a:p>
            <a:pPr lvl="0"/>
            <a:endParaRPr lang="zh-CN" altLang="en-US" dirty="0"/>
          </a:p>
        </p:txBody>
      </p:sp>
      <p:sp>
        <p:nvSpPr>
          <p:cNvPr id="6144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Slide Image Placeholder 1"/>
          <p:cNvSpPr>
            <a:spLocks noGrp="1" noRot="1" noChangeAspect="1" noTextEdit="1"/>
          </p:cNvSpPr>
          <p:nvPr>
            <p:ph type="sldImg"/>
          </p:nvPr>
        </p:nvSpPr>
        <p:spPr/>
      </p:sp>
      <p:sp>
        <p:nvSpPr>
          <p:cNvPr id="63491" name="Notes Placeholder 2"/>
          <p:cNvSpPr>
            <a:spLocks noGrp="1"/>
          </p:cNvSpPr>
          <p:nvPr>
            <p:ph type="body"/>
          </p:nvPr>
        </p:nvSpPr>
        <p:spPr/>
        <p:txBody>
          <a:bodyPr wrap="square" lIns="90517" tIns="45259" rIns="90517" bIns="45259" anchor="t" anchorCtr="0"/>
          <a:p>
            <a:pPr lvl="0"/>
            <a:endParaRPr lang="zh-CN" altLang="en-US" dirty="0"/>
          </a:p>
        </p:txBody>
      </p:sp>
      <p:sp>
        <p:nvSpPr>
          <p:cNvPr id="6349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Slide Image Placeholder 1"/>
          <p:cNvSpPr>
            <a:spLocks noGrp="1" noRot="1" noChangeAspect="1" noTextEdit="1"/>
          </p:cNvSpPr>
          <p:nvPr>
            <p:ph type="sldImg"/>
          </p:nvPr>
        </p:nvSpPr>
        <p:spPr/>
      </p:sp>
      <p:sp>
        <p:nvSpPr>
          <p:cNvPr id="65539" name="Notes Placeholder 2"/>
          <p:cNvSpPr>
            <a:spLocks noGrp="1"/>
          </p:cNvSpPr>
          <p:nvPr>
            <p:ph type="body"/>
          </p:nvPr>
        </p:nvSpPr>
        <p:spPr/>
        <p:txBody>
          <a:bodyPr wrap="square" lIns="90517" tIns="45259" rIns="90517" bIns="45259" anchor="t" anchorCtr="0"/>
          <a:p>
            <a:pPr lvl="0"/>
            <a:endParaRPr lang="zh-CN" altLang="en-US" dirty="0"/>
          </a:p>
        </p:txBody>
      </p:sp>
      <p:sp>
        <p:nvSpPr>
          <p:cNvPr id="6554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p>
            <a:pPr lvl="0"/>
            <a:r>
              <a:rPr lang="zh-CN" altLang="en-US" dirty="0"/>
              <a:t>刁雪莹</a:t>
            </a:r>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Slide Image Placeholder 1"/>
          <p:cNvSpPr>
            <a:spLocks noGrp="1" noRot="1" noChangeAspect="1" noTextEdit="1"/>
          </p:cNvSpPr>
          <p:nvPr>
            <p:ph type="sldImg"/>
          </p:nvPr>
        </p:nvSpPr>
        <p:spPr/>
      </p:sp>
      <p:sp>
        <p:nvSpPr>
          <p:cNvPr id="75779" name="Notes Placeholder 2"/>
          <p:cNvSpPr>
            <a:spLocks noGrp="1"/>
          </p:cNvSpPr>
          <p:nvPr>
            <p:ph type="body"/>
          </p:nvPr>
        </p:nvSpPr>
        <p:spPr/>
        <p:txBody>
          <a:bodyPr wrap="square" lIns="90517" tIns="45259" rIns="90517" bIns="45259" anchor="t" anchorCtr="0"/>
          <a:p>
            <a:pPr lvl="0"/>
            <a:endParaRPr lang="zh-CN" altLang="en-US" dirty="0"/>
          </a:p>
        </p:txBody>
      </p:sp>
      <p:sp>
        <p:nvSpPr>
          <p:cNvPr id="7578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TextEdit="1"/>
          </p:cNvSpPr>
          <p:nvPr>
            <p:ph type="sldImg"/>
          </p:nvPr>
        </p:nvSpPr>
        <p:spPr/>
      </p:sp>
      <p:sp>
        <p:nvSpPr>
          <p:cNvPr id="71682"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Slide Image Placeholder 1"/>
          <p:cNvSpPr>
            <a:spLocks noGrp="1" noRot="1" noChangeAspect="1" noTextEdit="1"/>
          </p:cNvSpPr>
          <p:nvPr>
            <p:ph type="sldImg"/>
          </p:nvPr>
        </p:nvSpPr>
        <p:spPr/>
      </p:sp>
      <p:sp>
        <p:nvSpPr>
          <p:cNvPr id="81923" name="Notes Placeholder 2"/>
          <p:cNvSpPr>
            <a:spLocks noGrp="1"/>
          </p:cNvSpPr>
          <p:nvPr>
            <p:ph type="body"/>
          </p:nvPr>
        </p:nvSpPr>
        <p:spPr/>
        <p:txBody>
          <a:bodyPr wrap="square" lIns="90517" tIns="45259" rIns="90517" bIns="45259" anchor="t" anchorCtr="0"/>
          <a:p>
            <a:pPr lvl="0"/>
            <a:endParaRPr lang="zh-CN" altLang="en-US" dirty="0"/>
          </a:p>
        </p:txBody>
      </p:sp>
      <p:sp>
        <p:nvSpPr>
          <p:cNvPr id="8192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Slide Image Placeholder 1"/>
          <p:cNvSpPr>
            <a:spLocks noGrp="1" noRot="1" noChangeAspect="1" noTextEdit="1"/>
          </p:cNvSpPr>
          <p:nvPr>
            <p:ph type="sldImg"/>
          </p:nvPr>
        </p:nvSpPr>
        <p:spPr/>
      </p:sp>
      <p:sp>
        <p:nvSpPr>
          <p:cNvPr id="88067" name="Notes Placeholder 2"/>
          <p:cNvSpPr>
            <a:spLocks noGrp="1"/>
          </p:cNvSpPr>
          <p:nvPr>
            <p:ph type="body"/>
          </p:nvPr>
        </p:nvSpPr>
        <p:spPr/>
        <p:txBody>
          <a:bodyPr wrap="square" lIns="90517" tIns="45259" rIns="90517" bIns="45259" anchor="t" anchorCtr="0"/>
          <a:p>
            <a:pPr lvl="0"/>
            <a:endParaRPr lang="zh-CN" altLang="en-US" dirty="0"/>
          </a:p>
        </p:txBody>
      </p:sp>
      <p:sp>
        <p:nvSpPr>
          <p:cNvPr id="8806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p:nvPr>
        </p:nvSpPr>
        <p:spPr/>
        <p:txBody>
          <a:bodyPr wrap="square" lIns="90517" tIns="45259" rIns="90517" bIns="45259" anchor="t" anchorCtr="0"/>
          <a:p>
            <a:pPr lvl="0"/>
            <a:endParaRPr lang="zh-CN" altLang="en-US" dirty="0"/>
          </a:p>
        </p:txBody>
      </p:sp>
      <p:sp>
        <p:nvSpPr>
          <p:cNvPr id="9011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Slide Image Placeholder 1"/>
          <p:cNvSpPr>
            <a:spLocks noGrp="1" noRot="1" noChangeAspect="1" noTextEdit="1"/>
          </p:cNvSpPr>
          <p:nvPr>
            <p:ph type="sldImg"/>
          </p:nvPr>
        </p:nvSpPr>
        <p:spPr/>
      </p:sp>
      <p:sp>
        <p:nvSpPr>
          <p:cNvPr id="86018" name="Notes Placeholder 2"/>
          <p:cNvSpPr>
            <a:spLocks noGrp="1"/>
          </p:cNvSpPr>
          <p:nvPr>
            <p:ph type="body"/>
          </p:nvPr>
        </p:nvSpPr>
        <p:spPr/>
        <p:txBody>
          <a:bodyPr wrap="square" lIns="90517" tIns="45259" rIns="90517" bIns="45259" anchor="t" anchorCtr="0"/>
          <a:p>
            <a:pPr lvl="0"/>
            <a:r>
              <a:rPr lang="zh-CN" altLang="en-US" dirty="0"/>
              <a:t>陈嘉君</a:t>
            </a:r>
            <a:endParaRPr lang="zh-CN" altLang="en-US" dirty="0"/>
          </a:p>
        </p:txBody>
      </p:sp>
      <p:sp>
        <p:nvSpPr>
          <p:cNvPr id="86019" name="Slide Number Placeholder 3"/>
          <p:cNvSpPr txBox="1">
            <a:spLocks noGrp="1"/>
          </p:cNvSpPr>
          <p:nvPr>
            <p:ph type="sldNum" sz="quarter"/>
          </p:nvPr>
        </p:nvSpPr>
        <p:spPr>
          <a:xfrm>
            <a:off x="3971925" y="8831263"/>
            <a:ext cx="3038475" cy="465137"/>
          </a:xfrm>
          <a:prstGeom prst="rect">
            <a:avLst/>
          </a:prstGeom>
          <a:noFill/>
          <a:ln w="9525">
            <a:noFill/>
          </a:ln>
        </p:spPr>
        <p:txBody>
          <a:bodyPr vert="horz" wrap="square" lIns="90517" tIns="45259" rIns="90517" bIns="45259" anchor="b" anchorCtr="0"/>
          <a:p>
            <a:pPr lvl="0" algn="r" defTabSz="904875"/>
            <a:fld id="{9A0DB2DC-4C9A-4742-B13C-FB6460FD3503}" type="slidenum">
              <a:rPr lang="ja-JP" altLang="en-GB" sz="1100" dirty="0">
                <a:latin typeface="Times New Roman" panose="02020603050405020304" pitchFamily="18" charset="0"/>
                <a:ea typeface="MS PGothic" panose="020B0600070205080204" pitchFamily="34" charset="-128"/>
              </a:rPr>
            </a:fld>
            <a:endParaRPr lang="ja-JP" altLang="en-GB" sz="1100" dirty="0">
              <a:latin typeface="Times New Roman" panose="02020603050405020304" pitchFamily="18" charset="0"/>
              <a:ea typeface="MS PGothic" panose="020B0600070205080204"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Slide Image Placeholder 1"/>
          <p:cNvSpPr>
            <a:spLocks noGrp="1" noRot="1" noChangeAspect="1" noTextEdit="1"/>
          </p:cNvSpPr>
          <p:nvPr>
            <p:ph type="sldImg"/>
          </p:nvPr>
        </p:nvSpPr>
        <p:spPr/>
      </p:sp>
      <p:sp>
        <p:nvSpPr>
          <p:cNvPr id="98307" name="Notes Placeholder 2"/>
          <p:cNvSpPr>
            <a:spLocks noGrp="1"/>
          </p:cNvSpPr>
          <p:nvPr>
            <p:ph type="body"/>
          </p:nvPr>
        </p:nvSpPr>
        <p:spPr/>
        <p:txBody>
          <a:bodyPr wrap="square" lIns="90517" tIns="45259" rIns="90517" bIns="45259" anchor="t" anchorCtr="0"/>
          <a:p>
            <a:pPr lvl="0"/>
            <a:endParaRPr lang="zh-CN" altLang="en-US" dirty="0"/>
          </a:p>
        </p:txBody>
      </p:sp>
      <p:sp>
        <p:nvSpPr>
          <p:cNvPr id="9830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TextEdit="1"/>
          </p:cNvSpPr>
          <p:nvPr>
            <p:ph type="sldImg"/>
          </p:nvPr>
        </p:nvSpPr>
        <p:spPr/>
      </p:sp>
      <p:sp>
        <p:nvSpPr>
          <p:cNvPr id="73730"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Slide Image Placeholder 1"/>
          <p:cNvSpPr>
            <a:spLocks noGrp="1" noRot="1" noChangeAspect="1" noTextEdit="1"/>
          </p:cNvSpPr>
          <p:nvPr>
            <p:ph type="sldImg"/>
          </p:nvPr>
        </p:nvSpPr>
        <p:spPr/>
      </p:sp>
      <p:sp>
        <p:nvSpPr>
          <p:cNvPr id="102403" name="Notes Placeholder 2"/>
          <p:cNvSpPr>
            <a:spLocks noGrp="1"/>
          </p:cNvSpPr>
          <p:nvPr>
            <p:ph type="body"/>
          </p:nvPr>
        </p:nvSpPr>
        <p:spPr/>
        <p:txBody>
          <a:bodyPr wrap="square" lIns="90517" tIns="45259" rIns="90517" bIns="45259" anchor="t" anchorCtr="0"/>
          <a:p>
            <a:pPr lvl="0"/>
            <a:endParaRPr lang="zh-CN" altLang="en-US" dirty="0"/>
          </a:p>
        </p:txBody>
      </p:sp>
      <p:sp>
        <p:nvSpPr>
          <p:cNvPr id="10240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Slide Image Placeholder 1"/>
          <p:cNvSpPr>
            <a:spLocks noGrp="1" noRot="1" noChangeAspect="1" noTextEdit="1"/>
          </p:cNvSpPr>
          <p:nvPr>
            <p:ph type="sldImg"/>
          </p:nvPr>
        </p:nvSpPr>
        <p:spPr/>
      </p:sp>
      <p:sp>
        <p:nvSpPr>
          <p:cNvPr id="104451" name="Notes Placeholder 2"/>
          <p:cNvSpPr>
            <a:spLocks noGrp="1"/>
          </p:cNvSpPr>
          <p:nvPr>
            <p:ph type="body"/>
          </p:nvPr>
        </p:nvSpPr>
        <p:spPr/>
        <p:txBody>
          <a:bodyPr wrap="square" lIns="90517" tIns="45259" rIns="90517" bIns="45259" anchor="t" anchorCtr="0"/>
          <a:p>
            <a:pPr lvl="0"/>
            <a:endParaRPr lang="zh-CN" altLang="en-US" dirty="0"/>
          </a:p>
        </p:txBody>
      </p:sp>
      <p:sp>
        <p:nvSpPr>
          <p:cNvPr id="10445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TextEdit="1"/>
          </p:cNvSpPr>
          <p:nvPr>
            <p:ph type="sldImg"/>
          </p:nvPr>
        </p:nvSpPr>
        <p:spPr/>
      </p:sp>
      <p:sp>
        <p:nvSpPr>
          <p:cNvPr id="75778"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TextEdit="1"/>
          </p:cNvSpPr>
          <p:nvPr>
            <p:ph type="sldImg"/>
          </p:nvPr>
        </p:nvSpPr>
        <p:spPr/>
      </p:sp>
      <p:sp>
        <p:nvSpPr>
          <p:cNvPr id="75778"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TextEdit="1"/>
          </p:cNvSpPr>
          <p:nvPr>
            <p:ph type="sldImg"/>
          </p:nvPr>
        </p:nvSpPr>
        <p:spPr/>
      </p:sp>
      <p:sp>
        <p:nvSpPr>
          <p:cNvPr id="53251" name="文本占位符 2"/>
          <p:cNvSpPr/>
          <p:nvPr>
            <p:ph type="body"/>
          </p:nvPr>
        </p:nvSpPr>
        <p:spPr/>
        <p:txBody>
          <a:bodyPr wrap="square" lIns="90517" tIns="45259" rIns="90517" bIns="45259" anchor="t" anchorCtr="0"/>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p>
            <a:pPr marL="0" lvl="1" indent="45720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Slide Image Placeholder 1"/>
          <p:cNvSpPr>
            <a:spLocks noGrp="1" noRot="1" noChangeAspect="1" noTextEdit="1"/>
          </p:cNvSpPr>
          <p:nvPr>
            <p:ph type="sldImg"/>
          </p:nvPr>
        </p:nvSpPr>
        <p:spPr/>
      </p:sp>
      <p:sp>
        <p:nvSpPr>
          <p:cNvPr id="57347" name="Notes Placeholder 2"/>
          <p:cNvSpPr>
            <a:spLocks noGrp="1"/>
          </p:cNvSpPr>
          <p:nvPr>
            <p:ph type="body"/>
          </p:nvPr>
        </p:nvSpPr>
        <p:spPr>
          <a:xfrm>
            <a:off x="685800" y="4343400"/>
            <a:ext cx="5486400" cy="4114800"/>
          </a:xfrm>
        </p:spPr>
        <p:txBody>
          <a:bodyPr wrap="square" lIns="90517" tIns="45259" rIns="90517" bIns="45259" anchor="t" anchorCtr="0"/>
          <a:p>
            <a:pPr marL="0" lvl="1" indent="45720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Slide Image Placeholder 1"/>
          <p:cNvSpPr>
            <a:spLocks noGrp="1" noRot="1" noChangeAspect="1" noTextEdit="1"/>
          </p:cNvSpPr>
          <p:nvPr>
            <p:ph type="sldImg"/>
          </p:nvPr>
        </p:nvSpPr>
        <p:spPr/>
      </p:sp>
      <p:sp>
        <p:nvSpPr>
          <p:cNvPr id="59395" name="Notes Placeholder 2"/>
          <p:cNvSpPr>
            <a:spLocks noGrp="1"/>
          </p:cNvSpPr>
          <p:nvPr>
            <p:ph type="body"/>
          </p:nvPr>
        </p:nvSpPr>
        <p:spPr/>
        <p:txBody>
          <a:bodyPr wrap="square" lIns="90517" tIns="45259" rIns="90517" bIns="45259" anchor="t" anchorCtr="0"/>
          <a:p>
            <a:pPr lvl="0"/>
            <a:endParaRPr lang="zh-CN" altLang="en-US" dirty="0"/>
          </a:p>
        </p:txBody>
      </p:sp>
      <p:sp>
        <p:nvSpPr>
          <p:cNvPr id="5939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9" Type="http://schemas.openxmlformats.org/officeDocument/2006/relationships/theme" Target="../theme/theme10.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9" Type="http://schemas.openxmlformats.org/officeDocument/2006/relationships/theme" Target="../theme/theme1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9" Type="http://schemas.openxmlformats.org/officeDocument/2006/relationships/theme" Target="../theme/theme1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68.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9" Type="http://schemas.openxmlformats.org/officeDocument/2006/relationships/theme" Target="../theme/theme1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82.xml"/><Relationship Id="rId13" Type="http://schemas.openxmlformats.org/officeDocument/2006/relationships/slideLayout" Target="../slideLayouts/slideLayout181.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91.xml"/><Relationship Id="rId8" Type="http://schemas.openxmlformats.org/officeDocument/2006/relationships/slideLayout" Target="../slideLayouts/slideLayout190.xml"/><Relationship Id="rId7" Type="http://schemas.openxmlformats.org/officeDocument/2006/relationships/slideLayout" Target="../slideLayouts/slideLayout189.xml"/><Relationship Id="rId6" Type="http://schemas.openxmlformats.org/officeDocument/2006/relationships/slideLayout" Target="../slideLayouts/slideLayout188.xml"/><Relationship Id="rId5" Type="http://schemas.openxmlformats.org/officeDocument/2006/relationships/slideLayout" Target="../slideLayouts/slideLayout187.xml"/><Relationship Id="rId4" Type="http://schemas.openxmlformats.org/officeDocument/2006/relationships/slideLayout" Target="../slideLayouts/slideLayout186.xml"/><Relationship Id="rId3" Type="http://schemas.openxmlformats.org/officeDocument/2006/relationships/slideLayout" Target="../slideLayouts/slideLayout185.xml"/><Relationship Id="rId2" Type="http://schemas.openxmlformats.org/officeDocument/2006/relationships/slideLayout" Target="../slideLayouts/slideLayout184.xml"/><Relationship Id="rId19" Type="http://schemas.openxmlformats.org/officeDocument/2006/relationships/theme" Target="../theme/theme1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96.xml"/><Relationship Id="rId13" Type="http://schemas.openxmlformats.org/officeDocument/2006/relationships/slideLayout" Target="../slideLayouts/slideLayout195.xml"/><Relationship Id="rId12" Type="http://schemas.openxmlformats.org/officeDocument/2006/relationships/slideLayout" Target="../slideLayouts/slideLayout194.xml"/><Relationship Id="rId11" Type="http://schemas.openxmlformats.org/officeDocument/2006/relationships/slideLayout" Target="../slideLayouts/slideLayout193.xml"/><Relationship Id="rId10" Type="http://schemas.openxmlformats.org/officeDocument/2006/relationships/slideLayout" Target="../slideLayouts/slideLayout192.xml"/><Relationship Id="rId1" Type="http://schemas.openxmlformats.org/officeDocument/2006/relationships/slideLayout" Target="../slideLayouts/slideLayout183.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205.xml"/><Relationship Id="rId8" Type="http://schemas.openxmlformats.org/officeDocument/2006/relationships/slideLayout" Target="../slideLayouts/slideLayout204.xml"/><Relationship Id="rId7" Type="http://schemas.openxmlformats.org/officeDocument/2006/relationships/slideLayout" Target="../slideLayouts/slideLayout203.xml"/><Relationship Id="rId6" Type="http://schemas.openxmlformats.org/officeDocument/2006/relationships/slideLayout" Target="../slideLayouts/slideLayout202.xml"/><Relationship Id="rId5" Type="http://schemas.openxmlformats.org/officeDocument/2006/relationships/slideLayout" Target="../slideLayouts/slideLayout201.xml"/><Relationship Id="rId4" Type="http://schemas.openxmlformats.org/officeDocument/2006/relationships/slideLayout" Target="../slideLayouts/slideLayout200.xml"/><Relationship Id="rId3" Type="http://schemas.openxmlformats.org/officeDocument/2006/relationships/slideLayout" Target="../slideLayouts/slideLayout199.xml"/><Relationship Id="rId2" Type="http://schemas.openxmlformats.org/officeDocument/2006/relationships/slideLayout" Target="../slideLayouts/slideLayout198.xml"/><Relationship Id="rId19" Type="http://schemas.openxmlformats.org/officeDocument/2006/relationships/theme" Target="../theme/theme1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10.xml"/><Relationship Id="rId13" Type="http://schemas.openxmlformats.org/officeDocument/2006/relationships/slideLayout" Target="../slideLayouts/slideLayout209.xml"/><Relationship Id="rId12" Type="http://schemas.openxmlformats.org/officeDocument/2006/relationships/slideLayout" Target="../slideLayouts/slideLayout208.xml"/><Relationship Id="rId11" Type="http://schemas.openxmlformats.org/officeDocument/2006/relationships/slideLayout" Target="../slideLayouts/slideLayout207.xml"/><Relationship Id="rId10" Type="http://schemas.openxmlformats.org/officeDocument/2006/relationships/slideLayout" Target="../slideLayouts/slideLayout206.xml"/><Relationship Id="rId1" Type="http://schemas.openxmlformats.org/officeDocument/2006/relationships/slideLayout" Target="../slideLayouts/slideLayout197.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219.xml"/><Relationship Id="rId8" Type="http://schemas.openxmlformats.org/officeDocument/2006/relationships/slideLayout" Target="../slideLayouts/slideLayout218.xml"/><Relationship Id="rId7" Type="http://schemas.openxmlformats.org/officeDocument/2006/relationships/slideLayout" Target="../slideLayouts/slideLayout217.xml"/><Relationship Id="rId6" Type="http://schemas.openxmlformats.org/officeDocument/2006/relationships/slideLayout" Target="../slideLayouts/slideLayout216.xml"/><Relationship Id="rId5" Type="http://schemas.openxmlformats.org/officeDocument/2006/relationships/slideLayout" Target="../slideLayouts/slideLayout215.xml"/><Relationship Id="rId4" Type="http://schemas.openxmlformats.org/officeDocument/2006/relationships/slideLayout" Target="../slideLayouts/slideLayout214.xml"/><Relationship Id="rId3" Type="http://schemas.openxmlformats.org/officeDocument/2006/relationships/slideLayout" Target="../slideLayouts/slideLayout213.xml"/><Relationship Id="rId2" Type="http://schemas.openxmlformats.org/officeDocument/2006/relationships/slideLayout" Target="../slideLayouts/slideLayout212.xml"/><Relationship Id="rId19" Type="http://schemas.openxmlformats.org/officeDocument/2006/relationships/theme" Target="../theme/theme1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24.xml"/><Relationship Id="rId13" Type="http://schemas.openxmlformats.org/officeDocument/2006/relationships/slideLayout" Target="../slideLayouts/slideLayout223.xml"/><Relationship Id="rId12" Type="http://schemas.openxmlformats.org/officeDocument/2006/relationships/slideLayout" Target="../slideLayouts/slideLayout222.xml"/><Relationship Id="rId11" Type="http://schemas.openxmlformats.org/officeDocument/2006/relationships/slideLayout" Target="../slideLayouts/slideLayout221.xml"/><Relationship Id="rId10" Type="http://schemas.openxmlformats.org/officeDocument/2006/relationships/slideLayout" Target="../slideLayouts/slideLayout220.xml"/><Relationship Id="rId1" Type="http://schemas.openxmlformats.org/officeDocument/2006/relationships/slideLayout" Target="../slideLayouts/slideLayout211.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233.xml"/><Relationship Id="rId8" Type="http://schemas.openxmlformats.org/officeDocument/2006/relationships/slideLayout" Target="../slideLayouts/slideLayout232.xml"/><Relationship Id="rId7" Type="http://schemas.openxmlformats.org/officeDocument/2006/relationships/slideLayout" Target="../slideLayouts/slideLayout231.xml"/><Relationship Id="rId6" Type="http://schemas.openxmlformats.org/officeDocument/2006/relationships/slideLayout" Target="../slideLayouts/slideLayout230.xml"/><Relationship Id="rId5" Type="http://schemas.openxmlformats.org/officeDocument/2006/relationships/slideLayout" Target="../slideLayouts/slideLayout229.xml"/><Relationship Id="rId4" Type="http://schemas.openxmlformats.org/officeDocument/2006/relationships/slideLayout" Target="../slideLayouts/slideLayout228.xml"/><Relationship Id="rId3" Type="http://schemas.openxmlformats.org/officeDocument/2006/relationships/slideLayout" Target="../slideLayouts/slideLayout227.xml"/><Relationship Id="rId2" Type="http://schemas.openxmlformats.org/officeDocument/2006/relationships/slideLayout" Target="../slideLayouts/slideLayout226.xml"/><Relationship Id="rId19" Type="http://schemas.openxmlformats.org/officeDocument/2006/relationships/theme" Target="../theme/theme1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38.xml"/><Relationship Id="rId13" Type="http://schemas.openxmlformats.org/officeDocument/2006/relationships/slideLayout" Target="../slideLayouts/slideLayout237.xml"/><Relationship Id="rId12" Type="http://schemas.openxmlformats.org/officeDocument/2006/relationships/slideLayout" Target="../slideLayouts/slideLayout236.xml"/><Relationship Id="rId11" Type="http://schemas.openxmlformats.org/officeDocument/2006/relationships/slideLayout" Target="../slideLayouts/slideLayout235.xml"/><Relationship Id="rId10" Type="http://schemas.openxmlformats.org/officeDocument/2006/relationships/slideLayout" Target="../slideLayouts/slideLayout234.xml"/><Relationship Id="rId1" Type="http://schemas.openxmlformats.org/officeDocument/2006/relationships/slideLayout" Target="../slideLayouts/slideLayout225.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247.xml"/><Relationship Id="rId8" Type="http://schemas.openxmlformats.org/officeDocument/2006/relationships/slideLayout" Target="../slideLayouts/slideLayout246.xml"/><Relationship Id="rId7" Type="http://schemas.openxmlformats.org/officeDocument/2006/relationships/slideLayout" Target="../slideLayouts/slideLayout245.xml"/><Relationship Id="rId6" Type="http://schemas.openxmlformats.org/officeDocument/2006/relationships/slideLayout" Target="../slideLayouts/slideLayout244.xml"/><Relationship Id="rId5" Type="http://schemas.openxmlformats.org/officeDocument/2006/relationships/slideLayout" Target="../slideLayouts/slideLayout243.xml"/><Relationship Id="rId4" Type="http://schemas.openxmlformats.org/officeDocument/2006/relationships/slideLayout" Target="../slideLayouts/slideLayout242.xml"/><Relationship Id="rId3" Type="http://schemas.openxmlformats.org/officeDocument/2006/relationships/slideLayout" Target="../slideLayouts/slideLayout241.xml"/><Relationship Id="rId2" Type="http://schemas.openxmlformats.org/officeDocument/2006/relationships/slideLayout" Target="../slideLayouts/slideLayout240.xml"/><Relationship Id="rId19" Type="http://schemas.openxmlformats.org/officeDocument/2006/relationships/theme" Target="../theme/theme1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52.xml"/><Relationship Id="rId13" Type="http://schemas.openxmlformats.org/officeDocument/2006/relationships/slideLayout" Target="../slideLayouts/slideLayout251.xml"/><Relationship Id="rId12" Type="http://schemas.openxmlformats.org/officeDocument/2006/relationships/slideLayout" Target="../slideLayouts/slideLayout250.xml"/><Relationship Id="rId11" Type="http://schemas.openxmlformats.org/officeDocument/2006/relationships/slideLayout" Target="../slideLayouts/slideLayout249.xml"/><Relationship Id="rId10" Type="http://schemas.openxmlformats.org/officeDocument/2006/relationships/slideLayout" Target="../slideLayouts/slideLayout248.xml"/><Relationship Id="rId1" Type="http://schemas.openxmlformats.org/officeDocument/2006/relationships/slideLayout" Target="../slideLayouts/slideLayout239.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61.xml"/><Relationship Id="rId8" Type="http://schemas.openxmlformats.org/officeDocument/2006/relationships/slideLayout" Target="../slideLayouts/slideLayout260.xml"/><Relationship Id="rId7" Type="http://schemas.openxmlformats.org/officeDocument/2006/relationships/slideLayout" Target="../slideLayouts/slideLayout259.xml"/><Relationship Id="rId6" Type="http://schemas.openxmlformats.org/officeDocument/2006/relationships/slideLayout" Target="../slideLayouts/slideLayout258.xml"/><Relationship Id="rId5" Type="http://schemas.openxmlformats.org/officeDocument/2006/relationships/slideLayout" Target="../slideLayouts/slideLayout257.xml"/><Relationship Id="rId4" Type="http://schemas.openxmlformats.org/officeDocument/2006/relationships/slideLayout" Target="../slideLayouts/slideLayout256.xml"/><Relationship Id="rId3" Type="http://schemas.openxmlformats.org/officeDocument/2006/relationships/slideLayout" Target="../slideLayouts/slideLayout255.xml"/><Relationship Id="rId2" Type="http://schemas.openxmlformats.org/officeDocument/2006/relationships/slideLayout" Target="../slideLayouts/slideLayout254.xml"/><Relationship Id="rId19" Type="http://schemas.openxmlformats.org/officeDocument/2006/relationships/theme" Target="../theme/theme1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66.xml"/><Relationship Id="rId13" Type="http://schemas.openxmlformats.org/officeDocument/2006/relationships/slideLayout" Target="../slideLayouts/slideLayout265.xml"/><Relationship Id="rId12" Type="http://schemas.openxmlformats.org/officeDocument/2006/relationships/slideLayout" Target="../slideLayouts/slideLayout264.xml"/><Relationship Id="rId11" Type="http://schemas.openxmlformats.org/officeDocument/2006/relationships/slideLayout" Target="../slideLayouts/slideLayout263.xml"/><Relationship Id="rId10" Type="http://schemas.openxmlformats.org/officeDocument/2006/relationships/slideLayout" Target="../slideLayouts/slideLayout262.xml"/><Relationship Id="rId1" Type="http://schemas.openxmlformats.org/officeDocument/2006/relationships/slideLayout" Target="../slideLayouts/slideLayout25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9" Type="http://schemas.openxmlformats.org/officeDocument/2006/relationships/theme" Target="../theme/theme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126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126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126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126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127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127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127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127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127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127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229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229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229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229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229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229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229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229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230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230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331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331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3316"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3317"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331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332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332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332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332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3326"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433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3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434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434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434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434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4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434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434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435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536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536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536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536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536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536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537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537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537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537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638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8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638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638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639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639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9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639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639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639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741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741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741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741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741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741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742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742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843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843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8436"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8437"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843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844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844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844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844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8446"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 id="2147483901" r:id="rId13"/>
    <p:sldLayoutId id="214748390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48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48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48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2048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48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48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49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49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49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49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7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3076"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3077"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307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308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8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308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308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6"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409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09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410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410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410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410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10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410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410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411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512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2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512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512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512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512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3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513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513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513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717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717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717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717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717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717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718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8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921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921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922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922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922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922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922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922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922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923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4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4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4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024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24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24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5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25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25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25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oleObject" Target="../embeddings/oleObject1.bin"/><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54.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0.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12.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6.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40.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10.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Young Ik Jo</a:t>
            </a:r>
            <a:endParaRPr lang="en-US" altLang="en-GB"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#9</a:t>
            </a:r>
            <a:r>
              <a:rPr lang="en-US" altLang="en-GB" sz="2000" b="1" i="1" dirty="0">
                <a:latin typeface="Arial" panose="020B0604020202020204" pitchFamily="34" charset="0"/>
              </a:rPr>
              <a:t>5</a:t>
            </a:r>
            <a:r>
              <a:rPr lang="en-GB" altLang="ja-JP" sz="2000" b="1" i="1" dirty="0">
                <a:latin typeface="Arial" panose="020B0604020202020204" pitchFamily="34" charset="0"/>
              </a:rPr>
              <a:t>e, Electronic Meeting</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Mar</a:t>
            </a:r>
            <a:r>
              <a:rPr lang="en-GB" altLang="ja-JP" sz="2000" b="1" i="1" dirty="0">
                <a:latin typeface="Arial" panose="020B0604020202020204" pitchFamily="34" charset="0"/>
              </a:rPr>
              <a:t> </a:t>
            </a:r>
            <a:r>
              <a:rPr lang="en-US" altLang="en-GB" sz="2000" b="1" i="1" dirty="0">
                <a:latin typeface="Arial" panose="020B0604020202020204" pitchFamily="34" charset="0"/>
              </a:rPr>
              <a:t>17</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23</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2</a:t>
            </a:r>
            <a:endParaRPr lang="en-US" altLang="en-GB" sz="2000" b="1" i="1" dirty="0">
              <a:latin typeface="Arial" panose="020B0604020202020204" pitchFamily="34" charset="0"/>
            </a:endParaRPr>
          </a:p>
        </p:txBody>
      </p:sp>
      <p:graphicFrame>
        <p:nvGraphicFramePr>
          <p:cNvPr id="44038" name="对象 1"/>
          <p:cNvGraphicFramePr/>
          <p:nvPr/>
        </p:nvGraphicFramePr>
        <p:xfrm>
          <a:off x="377825" y="193675"/>
          <a:ext cx="784225" cy="374650"/>
        </p:xfrm>
        <a:graphic>
          <a:graphicData uri="http://schemas.openxmlformats.org/presentationml/2006/ole">
            <mc:AlternateContent xmlns:mc="http://schemas.openxmlformats.org/markup-compatibility/2006">
              <mc:Choice xmlns:v="urn:schemas-microsoft-com:vml" Requires="v">
                <p:oleObj spid="_x0000_s3076" name="" r:id="rId3" imgW="539750" imgH="304800" progId="Paint.Picture">
                  <p:embed/>
                </p:oleObj>
              </mc:Choice>
              <mc:Fallback>
                <p:oleObj name="" r:id="rId3" imgW="539750" imgH="304800" progId="Paint.Picture">
                  <p:embed/>
                  <p:pic>
                    <p:nvPicPr>
                      <p:cNvPr id="0" name="图片 3075"/>
                      <p:cNvPicPr/>
                      <p:nvPr/>
                    </p:nvPicPr>
                    <p:blipFill>
                      <a:blip r:embed="rId4"/>
                      <a:stretch>
                        <a:fillRect/>
                      </a:stretch>
                    </p:blipFill>
                    <p:spPr>
                      <a:xfrm>
                        <a:off x="377825" y="193675"/>
                        <a:ext cx="784225" cy="374650"/>
                      </a:xfrm>
                      <a:prstGeom prst="rect">
                        <a:avLst/>
                      </a:prstGeom>
                      <a:noFill/>
                      <a:ln w="38100">
                        <a:noFill/>
                        <a:miter/>
                      </a:ln>
                    </p:spPr>
                  </p:pic>
                </p:oleObj>
              </mc:Fallback>
            </mc:AlternateContent>
          </a:graphicData>
        </a:graphic>
      </p:graphicFrame>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RP-220008</a:t>
            </a:r>
            <a:endParaRPr lang="en-US" altLang="sv-SE" sz="2000" b="1" dirty="0"/>
          </a:p>
          <a:p>
            <a:pPr marL="0" lvl="0" indent="0" algn="r">
              <a:spcBef>
                <a:spcPct val="0"/>
              </a:spcBef>
              <a:buClrTx/>
              <a:buNone/>
            </a:pPr>
            <a:endParaRPr lang="en-US" altLang="sv-SE" sz="1000" b="1"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Title 1"/>
          <p:cNvSpPr>
            <a:spLocks noGrp="1"/>
          </p:cNvSpPr>
          <p:nvPr>
            <p:ph type="title"/>
          </p:nvPr>
        </p:nvSpPr>
        <p:spPr>
          <a:xfrm>
            <a:off x="0" y="179388"/>
            <a:ext cx="8251825" cy="563562"/>
          </a:xfrm>
        </p:spPr>
        <p:txBody>
          <a:bodyPr vert="horz" wrap="square" lIns="91440" tIns="45720" rIns="91440" bIns="45720" anchor="ctr" anchorCtr="0"/>
          <a:p>
            <a:r>
              <a:rPr lang="en-US" altLang="en-US" sz="3600" dirty="0"/>
              <a:t>R17 SON/MDT WI</a:t>
            </a:r>
            <a:endParaRPr lang="en-US" altLang="en-US" sz="3600" dirty="0"/>
          </a:p>
        </p:txBody>
      </p:sp>
      <p:sp>
        <p:nvSpPr>
          <p:cNvPr id="29699" name="Content Placeholder 2"/>
          <p:cNvSpPr>
            <a:spLocks noGrp="1"/>
          </p:cNvSpPr>
          <p:nvPr>
            <p:ph idx="1"/>
          </p:nvPr>
        </p:nvSpPr>
        <p:spPr bwMode="auto">
          <a:xfrm>
            <a:off x="287299" y="979450"/>
            <a:ext cx="8567776" cy="5600703"/>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MDT, the AMF provides the MDT user consent in PATH SWITCH ACK message only when the UE handovers from a PLMN not in the MDT user consent to a PLMN in the MDT user consent, and the newly received user consent information overwrites previously stored versions, if different Xn/X2/E1/F1 AP, introduce beam level measurements for M1 in NGAP and XnAP, It is proposed to enable optional inclusion of the Management Based MDT PLMN List IE in the NG: UE CONTEXT MODIFICATION REQUEST message in Rel-17, to introduce PDCP Excess Packet Delay threshold in NGAP.</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L2 measurement, it is proposed to resolve Case 3 (PDCP transmission mode switches between duplication and non-duplication within the report interval of M6) in Rel17.  Support Solution 2a to cover all cases.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NR-U, “Resource Status Reporting” procedure can be used to signaling metrics and parameters to support NR-U for MLB in DL except channel characteristics. Enable NR-U channel index for reporting NR-U load.</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This WI is completed in RAN3.</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US" alt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Corrections and ASN.1 review to be continued in RAN3#116e, e.g.,  reviewing the use of the NR-U Channel Index and the LBT reporting.</a:t>
            </a: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MS PGothic" panose="020B0600070205080204" pitchFamily="34" charset="-128"/>
              <a:cs typeface="+mn-cs"/>
            </a:endParaRPr>
          </a:p>
        </p:txBody>
      </p:sp>
      <p:sp>
        <p:nvSpPr>
          <p:cNvPr id="6042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itle 1"/>
          <p:cNvSpPr>
            <a:spLocks noGrp="1"/>
          </p:cNvSpPr>
          <p:nvPr>
            <p:ph type="title"/>
          </p:nvPr>
        </p:nvSpPr>
        <p:spPr>
          <a:xfrm>
            <a:off x="0" y="179388"/>
            <a:ext cx="8251825" cy="563562"/>
          </a:xfrm>
        </p:spPr>
        <p:txBody>
          <a:bodyPr vert="horz" wrap="square" lIns="91440" tIns="45720" rIns="91440" bIns="45720" anchor="ctr" anchorCtr="0"/>
          <a:p>
            <a:r>
              <a:rPr lang="en-US" altLang="en-US" sz="3600" dirty="0"/>
              <a:t>R17 Redcap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sym typeface="+mn-ea"/>
              </a:rPr>
              <a:t>Support the exchange of RedCap access configuration via Xn Setup/Configuration Update (solution 2)</a:t>
            </a:r>
            <a:r>
              <a:rPr kumimoji="0" lang="en-US"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sym typeface="+mn-ea"/>
              </a:rPr>
              <a:t>. </a:t>
            </a:r>
            <a:r>
              <a:rPr kumimoji="0"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sym typeface="+mn-ea"/>
              </a:rPr>
              <a:t>Support sending RedCap access configuration over F1AP</a:t>
            </a:r>
            <a:r>
              <a:rPr kumimoji="0" lang="en-US"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sym typeface="+mn-ea"/>
              </a:rPr>
              <a:t>.</a:t>
            </a:r>
            <a:r>
              <a:rPr kumimoji="0"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sym typeface="+mn-ea"/>
              </a:rPr>
              <a:t>For R17, OAM is sufficient, no enhancements on the scenario without Xn interface are needed.</a:t>
            </a:r>
            <a:endParaRPr kumimoji="0"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No new cause value for Xn HO failure. Add new cause value “RedCap UE Not Supported” in NGAP for NG handover failure.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NR Paging eDRX Information IE is for NR and not only for RedCap UE.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Introduce a RedCap Indication IE in NGAP Handover Request Acknowledge and Path Switch Request messages.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Introduce a "NR Paging eDRX Information for RRC INACTIVE" IE in the RAN Paging Message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Introduce the following four parameters in F1 PAGING message for T calculation at gNB-DU: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457200" marR="0" lvl="1"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-UE Specific DRX, i.e. CN UE Paging DRX</a:t>
            </a:r>
            <a:endPar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457200" marR="0" lvl="1"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-RAN UE Paging DRX</a:t>
            </a:r>
            <a:endPar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457200" marR="0" lvl="1"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-CN NR eDRX paging info (for IDLE)</a:t>
            </a:r>
            <a:endPar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457200" marR="0" lvl="1"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-RAN NR eDRX paging info for INACTIVE</a:t>
            </a:r>
            <a:endParaRPr kumimoji="0" lang="en-US" altLang="zh-CN" sz="133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This WI is completed in RAN3.</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a:t>
            </a:r>
            <a:endPar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en-US" sz="20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6246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itle 1"/>
          <p:cNvSpPr>
            <a:spLocks noGrp="1"/>
          </p:cNvSpPr>
          <p:nvPr>
            <p:ph type="title"/>
          </p:nvPr>
        </p:nvSpPr>
        <p:spPr>
          <a:xfrm>
            <a:off x="0" y="179388"/>
            <a:ext cx="8251825" cy="563562"/>
          </a:xfrm>
        </p:spPr>
        <p:txBody>
          <a:bodyPr vert="horz" wrap="square" lIns="91440" tIns="45720" rIns="91440" bIns="45720" anchor="ctr" anchorCtr="0"/>
          <a:p>
            <a:r>
              <a:rPr lang="en-US" altLang="en-US" sz="3600" dirty="0"/>
              <a:t>R17 NB IoT/MTC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paged gNB/eNB should receive an indication whether the coverage -based paging carrier selection is supported and will be used or not for the UE.</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Send an LS to RAN2 to ask whether the paged eNB is able to know such information based on the inter-node RRC containers (i.e. UERadioPagingInformation-NB and UEPagingCoverageInformation-NB) received in S1AP/NGAP: PAGING message or whether they want RAN3 to include it in RAN3 IE. Based on RAN2 progress, no need for RAN3 to introduce related new S1AP/NGAP IEs.</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Adding reference to TS 36.300 in NGAP Paging procedural text will be done by Rapp clean up Correction.</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800" b="1" u="sng">
                <a:ln>
                  <a:noFill/>
                </a:ln>
                <a:effectLst/>
                <a:uLnTx/>
                <a:uFillTx/>
                <a:cs typeface="Arial" panose="020B0604020202020204" pitchFamily="34" charset="0"/>
                <a:sym typeface="+mn-ea"/>
              </a:rPr>
              <a:t>Other important info</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a:ln>
                  <a:noFill/>
                </a:ln>
                <a:effectLst/>
                <a:uLnTx/>
                <a:uFillTx/>
                <a:cs typeface="Arial" panose="020B0604020202020204" pitchFamily="34" charset="0"/>
                <a:sym typeface="+mn-ea"/>
              </a:rPr>
              <a:t>This WI is completed in RAN3.</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20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64516"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Title 1"/>
          <p:cNvSpPr>
            <a:spLocks noGrp="1"/>
          </p:cNvSpPr>
          <p:nvPr>
            <p:ph type="title"/>
          </p:nvPr>
        </p:nvSpPr>
        <p:spPr>
          <a:xfrm>
            <a:off x="0" y="179388"/>
            <a:ext cx="7767638" cy="563562"/>
          </a:xfrm>
        </p:spPr>
        <p:txBody>
          <a:bodyPr vert="horz" wrap="square" lIns="91440" tIns="45720" rIns="91440" bIns="45720" anchor="ctr" anchorCtr="0"/>
          <a:p>
            <a:r>
              <a:rPr lang="en-US" altLang="en-US" sz="3600" dirty="0"/>
              <a:t>   R17 IAB WI</a:t>
            </a:r>
            <a:endParaRPr lang="en-US" altLang="en-US" sz="3600" dirty="0"/>
          </a:p>
        </p:txBody>
      </p:sp>
      <p:sp>
        <p:nvSpPr>
          <p:cNvPr id="66563" name="Content Placeholder 2"/>
          <p:cNvSpPr>
            <a:spLocks noGrp="1"/>
          </p:cNvSpPr>
          <p:nvPr>
            <p:ph idx="1"/>
          </p:nvPr>
        </p:nvSpPr>
        <p:spPr>
          <a:xfrm>
            <a:off x="373063" y="949325"/>
            <a:ext cx="8388350" cy="5813425"/>
          </a:xfrm>
        </p:spPr>
        <p:txBody>
          <a:bodyPr vert="horz" wrap="square" lIns="91440" tIns="45720" rIns="91440" bIns="45720" anchor="t" anchorCtr="0"/>
          <a:p>
            <a:pPr marL="0" indent="0">
              <a:lnSpc>
                <a:spcPct val="93000"/>
              </a:lnSpc>
              <a:spcBef>
                <a:spcPct val="15000"/>
              </a:spcBef>
              <a:spcAft>
                <a:spcPct val="15000"/>
              </a:spcAft>
              <a:buNone/>
            </a:pPr>
            <a:r>
              <a:rPr lang="en-GB" altLang="zh-CN" sz="1800" b="1" u="sng" dirty="0">
                <a:latin typeface="+mn-lt"/>
                <a:ea typeface="MS PGothic" panose="020B0600070205080204" pitchFamily="34" charset="-128"/>
                <a:cs typeface="+mn-cs"/>
              </a:rPr>
              <a:t>Progress in the last quarter</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The baseline procedures for inter-donor migration/redundancy/RLF recovery and corresponding TPs for TS 38.401 were agreed. </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Both CU1 and CU2 can request full release (e.g. for the purpose of revoking) or partial release of traffic migration. Introduce a new Class 1 CU2 initiated procedure to support traffic revoking or modification.</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Agree to confirm solution 1: An IAB-DU buffers an RRC message for a child IAB-MT based on an indication in the F1AP message carrying this RRC message. The condition for the descendant node to send the buffered RRC message to its child node was agreed.</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CHO combined with solution#1 is not addressed by RAN3 unless requested by RAN2.  RAN3 believes the CHO combined with solution#1 is not feasible.</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Signaling details of XnAP IAB transport migration management procedure and BAP configuration via F1AP were agreed. </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R17 supports multiple donor-DUs in topology 2 being used for transport migration. The IAB TNL Response in the Xn IAB TRANSPORT MIGRATION MAGANEMENT RESPONSE message to include the donor-DU’s BAP address for each IP address/prefix.</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To avoid 1:N mapping, the non-F1 terminating CU should select the same donor-DU in non-F1 terminating topology for all UL BH mappings that share the same BAP address in F1 terminating topology.</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RAN3 defines F1AP signalling for configuring the buffer size threshold at the IAB-DU for the purpose of local rerouting.</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The static tunnel can be configured by implementation or by donor-CU. Discussions on CU-based configuration are stopped for Rel17. The inter-Donor-DU tunnel is GTP-U tunnel, and other type of tunnel is not precluded and up to implementation.</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Signaling details to enable source Donor-CU inform Target Donor-CU for the IP address information via XnAP and to configure target IAB-Donor-DU about the IP address information via F1AP for the re-routed UL packets were agreed. </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200" dirty="0">
                <a:latin typeface="+mn-lt"/>
                <a:ea typeface="MS PGothic" panose="020B0600070205080204" pitchFamily="34" charset="-128"/>
                <a:cs typeface="+mn-cs"/>
              </a:rPr>
              <a:t>A new dedicated XnAP procedure is used for IAB resource coordination. Signaling details in XnAP/F1AP for IAB resource coordination and corresponding TPs were agreed.</a:t>
            </a:r>
            <a:endParaRPr lang="en-US" altLang="zh-CN"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cs typeface="Arial" panose="020B0604020202020204" pitchFamily="34" charset="0"/>
                <a:sym typeface="+mn-ea"/>
              </a:rPr>
              <a:t>This WI is completed in RAN3.</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cs typeface="Arial" panose="020B0604020202020204" pitchFamily="34" charset="0"/>
                <a:sym typeface="+mn-ea"/>
              </a:rPr>
              <a:t>Corrections and ASN.1 review to be continued in RAN3#116e, e.g., potential corrections on F1AP and XnAP for the support of PHY-layer related parameters based on LS received from RAN1.</a:t>
            </a:r>
            <a:endParaRPr lang="en-US" altLang="zh-CN" sz="12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2100" dirty="0">
              <a:latin typeface="+mn-lt"/>
              <a:ea typeface="MS PGothic" panose="020B0600070205080204" pitchFamily="34" charset="-128"/>
              <a:cs typeface="+mn-cs"/>
            </a:endParaRPr>
          </a:p>
          <a:p>
            <a:pPr lvl="1"/>
            <a:endParaRPr lang="en-US" altLang="en-US" sz="1800" dirty="0"/>
          </a:p>
          <a:p>
            <a:pPr marL="0" indent="0"/>
            <a:endParaRPr lang="en-US" altLang="en-US" sz="2000" dirty="0">
              <a:latin typeface="+mn-lt"/>
              <a:ea typeface="MS PGothic" panose="020B0600070205080204" pitchFamily="34" charset="-128"/>
              <a:cs typeface="+mn-cs"/>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MR-DC Enh. WI</a:t>
            </a:r>
            <a:endParaRPr lang="en-US" altLang="en-US" sz="3600" dirty="0"/>
          </a:p>
        </p:txBody>
      </p:sp>
      <p:sp>
        <p:nvSpPr>
          <p:cNvPr id="68611" name="Content Placeholder 2"/>
          <p:cNvSpPr>
            <a:spLocks noGrp="1"/>
          </p:cNvSpPr>
          <p:nvPr>
            <p:ph idx="1"/>
          </p:nvPr>
        </p:nvSpPr>
        <p:spPr>
          <a:xfrm>
            <a:off x="373063" y="830263"/>
            <a:ext cx="8388350" cy="5368925"/>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latin typeface="+mn-lt"/>
                <a:ea typeface="MS PGothic" panose="020B0600070205080204" pitchFamily="34" charset="-128"/>
                <a:cs typeface="+mn-cs"/>
              </a:rPr>
              <a:t>Progress in the last quarter</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Add the </a:t>
            </a:r>
            <a:r>
              <a:rPr lang="en-US" altLang="zh-CN" sz="1600" i="1" dirty="0">
                <a:latin typeface="+mn-lt"/>
                <a:ea typeface="MS PGothic" panose="020B0600070205080204" pitchFamily="34" charset="-128"/>
                <a:cs typeface="+mn-cs"/>
              </a:rPr>
              <a:t>SCG Activation Status</a:t>
            </a:r>
            <a:r>
              <a:rPr lang="en-US" altLang="zh-CN" sz="1600" dirty="0">
                <a:latin typeface="+mn-lt"/>
                <a:ea typeface="MS PGothic" panose="020B0600070205080204" pitchFamily="34" charset="-128"/>
                <a:cs typeface="+mn-cs"/>
              </a:rPr>
              <a:t> IE in the Bearer Context Setup/Modification Request message. </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Add a new general cause value and a new specific cause value for SCG (de)activation in Xn/X2/E1/F1 AP.</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For SCG activation during SN addition, only “SCG activated” will be used in the response message when accepting SN addition. The same principle is reused in F1AP.</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Define the SCG (de)activation signalling flow sequence for the setup and modification procedures over E1 and F1.</a:t>
            </a:r>
            <a:endParaRPr lang="en-US" altLang="en-US"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en-US" sz="1600" dirty="0">
                <a:latin typeface="+mn-lt"/>
                <a:ea typeface="MS PGothic" panose="020B0600070205080204" pitchFamily="34" charset="-128"/>
                <a:cs typeface="+mn-cs"/>
              </a:rPr>
              <a:t>RAN3 </a:t>
            </a:r>
            <a:r>
              <a:rPr lang="en-US" altLang="zh-CN" sz="1600" dirty="0">
                <a:latin typeface="+mn-lt"/>
                <a:ea typeface="MS PGothic" panose="020B0600070205080204" pitchFamily="34" charset="-128"/>
                <a:cs typeface="+mn-cs"/>
              </a:rPr>
              <a:t>enables signalling to support SN initiated inter-SN CPC, and to support CPAC replace ( i.e., the CPAC relevant configuration may be updated/canceled before CPAC execution). RAN3 sends reply LS to RAN2 to inform RAN3 agreement.</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This WI is completed in RAN3.</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a:t>
            </a:r>
            <a:endParaRPr lang="en-US" altLang="zh-CN" sz="1600" dirty="0">
              <a:latin typeface="+mn-lt"/>
              <a:ea typeface="MS PGothic" panose="020B0600070205080204" pitchFamily="34" charset="-128"/>
              <a:cs typeface="+mn-cs"/>
            </a:endParaRPr>
          </a:p>
          <a:p>
            <a:pPr marL="0" indent="0"/>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NR QoE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Agree to introduce “RAN visible QoE metrics indication” as explicit IE over NG.</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MDT Alignment Information CHOICE structure is optionally present in the UE Application Layer Measurement IE in NGAP.</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S-based QoE configuration container is included:</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107950" marR="0" lvl="0" indent="-133350" algn="l" defTabSz="914400" rtl="0" eaLnBrk="0" fontAlgn="base" latinLnBrk="0" hangingPunct="0">
              <a:lnSpc>
                <a:spcPct val="93000"/>
              </a:lnSpc>
              <a:spcBef>
                <a:spcPts val="0"/>
              </a:spcBef>
              <a:spcAft>
                <a:spcPts val="0"/>
              </a:spcAft>
              <a:buClr>
                <a:srgbClr val="C00000"/>
              </a:buClr>
              <a:buSzPct val="100000"/>
              <a:buFontTx/>
              <a:buNone/>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   - As an explicit IE in XnAP RETRIEVE UE CONTEXT RESPONSE and XnAP HANDOVER REQUEST  message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107950" marR="0" lvl="0" indent="-133350" algn="l" defTabSz="914400" rtl="0" eaLnBrk="0" fontAlgn="base" latinLnBrk="0" hangingPunct="0">
              <a:lnSpc>
                <a:spcPct val="93000"/>
              </a:lnSpc>
              <a:spcBef>
                <a:spcPts val="0"/>
              </a:spcBef>
              <a:spcAft>
                <a:spcPts val="0"/>
              </a:spcAft>
              <a:buClr>
                <a:srgbClr val="C00000"/>
              </a:buClr>
              <a:buSzPct val="100000"/>
              <a:buFontTx/>
              <a:buNone/>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   - As an explicit IE in NGAP message for initial configuration purpose only</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107950" marR="0" lvl="0" indent="-133350" algn="l" defTabSz="914400" rtl="0" eaLnBrk="0" fontAlgn="base" latinLnBrk="0" hangingPunct="0">
              <a:lnSpc>
                <a:spcPct val="93000"/>
              </a:lnSpc>
              <a:spcBef>
                <a:spcPts val="0"/>
              </a:spcBef>
              <a:spcAft>
                <a:spcPts val="0"/>
              </a:spcAft>
              <a:buClr>
                <a:srgbClr val="C00000"/>
              </a:buClr>
              <a:buSzPct val="100000"/>
              <a:buFontTx/>
              <a:buNone/>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   - In the Source Node to Target NG-RAN Node Transparent Container</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RAN3 suggests both S- and M-based XML file could be included in RRC container, and M-based XML file will only be included in RRC container during mobility process.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An explicit NGAP/XnAP “measurement status” IE is introduced, the code point is “ongoing”</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RAN visible QoE reports and legacy QoE reports can use different periodicity, the reporting periodicity can be ms120, ms240, ms480, ms640, ms1024.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If the reporting periodicity of RVQoE is not explicitly indicated in the RVQoE configuration, RVQoE reports can be sent together with the legacy QoE reports.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Include PDU session ID in RVQoE report</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RAN visible QoE configuration can be transferred from the source to target node upon mobility and during context retrieval</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signalling-based QoE, the list of available QoE metrics (received by the source node from OAM) can be propagated to the target node during handover preparation and UE context retrieval</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NR QoE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UE can indicate to NG-RAN via a flag whether a QoE measurement session started/ended.</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When NG-RAN activates the associated MDT configuration is up to implementation, e.g., upon/after receiving the QoE measurement session start indication from the UE.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NG-RAN deactivates the MDT measurement when it receives the deactivate request from OAM, which has no impact on legacy MDT mechanism.</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NG-RAN can add a coarse QoE measurement session start/end timestamp autonomously in the QoE report sent to MCE based on QoE measurement session start/end indication from UE. If accurate timestamp information is desired, startTime / stopTime already included by UE in the QoE report can be used for correlating MDT-QoE at MCE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Alignment between s-based QoE and m-based MDT is not supported in R17.</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This WI is completed in RAN3.</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 e.g., stage2 text reviewing, alignment with RRC spec.</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eNPN WI</a:t>
            </a:r>
            <a:endParaRPr lang="en-US" altLang="en-US" sz="3600" dirty="0"/>
          </a:p>
        </p:txBody>
      </p:sp>
      <p:sp>
        <p:nvSpPr>
          <p:cNvPr id="74755" name="Content Placeholder 2"/>
          <p:cNvSpPr>
            <a:spLocks noGrp="1"/>
          </p:cNvSpPr>
          <p:nvPr>
            <p:ph idx="1"/>
          </p:nvPr>
        </p:nvSpPr>
        <p:spPr>
          <a:xfrm>
            <a:off x="373063" y="1052513"/>
            <a:ext cx="8388350" cy="4525962"/>
          </a:xfrm>
        </p:spPr>
        <p:txBody>
          <a:bodyPr vert="horz" wrap="square" lIns="91440" tIns="45720" rIns="91440" bIns="45720" anchor="t" anchorCtr="0"/>
          <a:p>
            <a:pPr marL="0" indent="0">
              <a:lnSpc>
                <a:spcPct val="93000"/>
              </a:lnSpc>
              <a:spcBef>
                <a:spcPct val="15000"/>
              </a:spcBef>
              <a:spcAft>
                <a:spcPct val="15000"/>
              </a:spcAft>
              <a:buNone/>
            </a:pPr>
            <a:r>
              <a:rPr lang="en-GB" altLang="zh-CN" sz="1800" b="1" u="sng" dirty="0">
                <a:latin typeface="+mn-lt"/>
                <a:ea typeface="MS PGothic" panose="020B0600070205080204" pitchFamily="34" charset="-128"/>
                <a:cs typeface="+mn-cs"/>
              </a:rPr>
              <a:t>Progress in the last quarter</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Set the criticality of Onboarding Support IE to “ignore” in the NG Setup Response and the AMF Configuration Update in BL CR 38.413. </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DU ultimately decides whether to set the onboarding indication in SIB1. </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Agree that the NG-RAN node should be configured with the S-NSSAI associated with the onboarding and should report it as supported to the AMF in the NG Setup Request message like any other slice, and therefore no specific text related to onboarding slice is needed in TS 38.300.</a:t>
            </a:r>
            <a:endParaRPr lang="en-US" altLang="zh-CN" sz="18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800" b="1" u="sng">
                <a:ln>
                  <a:noFill/>
                </a:ln>
                <a:effectLst/>
                <a:uLnTx/>
                <a:uFillTx/>
                <a:cs typeface="Arial" panose="020B0604020202020204" pitchFamily="34" charset="0"/>
                <a:sym typeface="+mn-ea"/>
              </a:rPr>
              <a:t>Other important info</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a:ln>
                  <a:noFill/>
                </a:ln>
                <a:effectLst/>
                <a:uLnTx/>
                <a:uFillTx/>
                <a:cs typeface="Arial" panose="020B0604020202020204" pitchFamily="34" charset="0"/>
                <a:sym typeface="+mn-ea"/>
              </a:rPr>
              <a:t>This WI is completed in RAN3.</a:t>
            </a:r>
            <a:endParaRPr lang="en-US" altLang="en-US" sz="3200" dirty="0">
              <a:latin typeface="+mn-lt"/>
              <a:ea typeface="MS PGothic" panose="020B0600070205080204" pitchFamily="34" charset="-128"/>
              <a:cs typeface="+mn-cs"/>
            </a:endParaRPr>
          </a:p>
          <a:p>
            <a:pPr marL="0" indent="0"/>
            <a:endParaRPr lang="en-US" altLang="en-US" sz="3200" dirty="0">
              <a:latin typeface="+mn-lt"/>
              <a:ea typeface="MS PGothic" panose="020B0600070205080204" pitchFamily="34" charset="-128"/>
              <a:cs typeface="+mn-cs"/>
            </a:endParaRPr>
          </a:p>
        </p:txBody>
      </p:sp>
      <p:sp>
        <p:nvSpPr>
          <p:cNvPr id="74756"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Network Slice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p>
            <a:pPr marL="0" indent="0">
              <a:lnSpc>
                <a:spcPct val="93000"/>
              </a:lnSpc>
              <a:spcBef>
                <a:spcPct val="15000"/>
              </a:spcBef>
              <a:spcAft>
                <a:spcPct val="15000"/>
              </a:spcAft>
              <a:buNone/>
            </a:pPr>
            <a:r>
              <a:rPr lang="en-GB" altLang="zh-CN" sz="1800" b="1" u="sng" dirty="0">
                <a:latin typeface="+mn-lt"/>
                <a:ea typeface="MS PGothic" panose="020B0600070205080204" pitchFamily="34" charset="-128"/>
                <a:cs typeface="+mn-cs"/>
              </a:rPr>
              <a:t>Progress in the last quarter</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For Repartitioning solution, current resource types for RRM policy utilization measurement as defined in TS 28.541 are sufficient. Pre-emption in the shared pool can rely on existing QoS flow ARP based mechanism. Nothing additional is needed.</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Detail signalling design for UE slice MBR and Target NSSAI information. </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GB" altLang="zh-CN" sz="1800" b="1" u="sng" dirty="0">
                <a:latin typeface="+mn-lt"/>
                <a:ea typeface="MS PGothic" panose="020B0600070205080204" pitchFamily="34" charset="-128"/>
                <a:cs typeface="+mn-cs"/>
              </a:rPr>
              <a:t>Next steps</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This WI is completed in RAN3.</a:t>
            </a: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Positioning WI</a:t>
            </a:r>
            <a:endParaRPr lang="en-US" altLang="en-US" sz="3600" dirty="0"/>
          </a:p>
        </p:txBody>
      </p:sp>
      <p:sp>
        <p:nvSpPr>
          <p:cNvPr id="78851" name="Content Placeholder 2"/>
          <p:cNvSpPr>
            <a:spLocks noGrp="1"/>
          </p:cNvSpPr>
          <p:nvPr>
            <p:ph idx="1"/>
          </p:nvPr>
        </p:nvSpPr>
        <p:spPr>
          <a:xfrm>
            <a:off x="373063" y="742950"/>
            <a:ext cx="8388350" cy="4835525"/>
          </a:xfrm>
        </p:spPr>
        <p:txBody>
          <a:bodyPr vert="horz" wrap="square" lIns="91440" tIns="45720" rIns="91440" bIns="45720" anchor="t" anchorCtr="0"/>
          <a:p>
            <a:pPr marL="0" indent="0">
              <a:lnSpc>
                <a:spcPct val="83000"/>
              </a:lnSpc>
              <a:spcBef>
                <a:spcPct val="15000"/>
              </a:spcBef>
              <a:spcAft>
                <a:spcPct val="15000"/>
              </a:spcAft>
              <a:buNone/>
            </a:pPr>
            <a:r>
              <a:rPr lang="en-GB" altLang="zh-CN" sz="1600" b="1" u="sng" dirty="0">
                <a:latin typeface="+mn-lt"/>
                <a:ea typeface="MS PGothic" panose="020B0600070205080204" pitchFamily="34" charset="-128"/>
                <a:cs typeface="+mn-cs"/>
              </a:rPr>
              <a:t>Progress in the last quarter</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Support ARP ID based solution for providing ARP association with UL measurements.</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It is supported to communicate the beam information to the LMF.</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UE reporting information in POSITIONING INFORMATION REQUEST message follows LPP format to help gNB to configure CG-SDT resource.</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Send an indication (e.g. Reserve SRS) IE from gNB-CU to gNB-DU over F1AP to reserve the SRS configuration in DU for RRC_INACTIVE UE positioning</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Reuse positioning deactivation to release SRS configuration when UE resumes to a new cell/gNB.</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Introduce a Start Time IE, Duration IE, and PRS Configuration Request Type IE for PRS configuration</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Specify information reporting from UE and gNB for multipath/NLOS mitigation</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Define unified procedure for preconfigured MG and PPW in RAN3 specifications.  </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Define a new NRPPa class 1 procedure to support the LMF to send the PRS information to the gNB and request for MG preconfigutation; Define a new NRPPa class 2 procedure for LMF-initiated MG activation request</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This WI is completed in RAN3.</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cs typeface="Arial" panose="020B0604020202020204" pitchFamily="34" charset="0"/>
                <a:sym typeface="+mn-ea"/>
              </a:rPr>
              <a:t>Corrections and ASN.1 review to be continued in RAN3#116e, e.g., introduction of the Positioning QoS IE into the MEASUREMENT PRECONFIGURATION REQUIRED or in the POSITIONING INFORMATION REQUEST.</a:t>
            </a:r>
            <a:endParaRPr lang="en-US" altLang="zh-CN" sz="1400">
              <a:ln>
                <a:noFill/>
              </a:ln>
              <a:effectLst/>
              <a:uLnTx/>
              <a:uFillTx/>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Title 1"/>
          <p:cNvSpPr>
            <a:spLocks noGrp="1"/>
          </p:cNvSpPr>
          <p:nvPr>
            <p:ph type="title"/>
          </p:nvPr>
        </p:nvSpPr>
        <p:spPr>
          <a:xfrm>
            <a:off x="566738" y="0"/>
            <a:ext cx="6834187" cy="835025"/>
          </a:xfrm>
        </p:spPr>
        <p:txBody>
          <a:bodyPr vert="horz" wrap="square" lIns="91440" tIns="45720" rIns="91440" bIns="45720" anchor="ctr" anchorCtr="0"/>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en-US" sz="2000" b="0" i="0" u="none" strike="noStrike" kern="0" cap="none" spc="0" normalizeH="0" baseline="0" noProof="1" dirty="0">
                <a:solidFill>
                  <a:schemeClr val="tx1"/>
                </a:solidFill>
                <a:latin typeface="+mn-lt"/>
                <a:ea typeface="MS PGothic" panose="020B0600070205080204" pitchFamily="34" charset="-128"/>
                <a:cs typeface="+mn-cs"/>
                <a:sym typeface="+mn-ea"/>
              </a:rPr>
              <a:t>Total</a:t>
            </a:r>
            <a:r>
              <a:rPr kumimoji="0" lang="en-US" altLang="en-US" sz="2160" b="0" i="0" u="none" strike="noStrike" kern="0" cap="none" spc="0" normalizeH="0" baseline="0" noProof="1" dirty="0">
                <a:solidFill>
                  <a:srgbClr val="FF0000"/>
                </a:solidFill>
                <a:latin typeface="+mn-lt"/>
                <a:ea typeface="MS PGothic" panose="020B0600070205080204" pitchFamily="34" charset="-128"/>
                <a:cs typeface="+mn-cs"/>
                <a:sym typeface="+mn-ea"/>
              </a:rPr>
              <a:t> 1750 </a:t>
            </a:r>
            <a:r>
              <a:rPr kumimoji="0" lang="en-US" altLang="en-US" sz="2160" b="0" i="0" u="none" strike="noStrike" kern="0" cap="none" spc="0" normalizeH="0" baseline="0" noProof="1" dirty="0">
                <a:solidFill>
                  <a:schemeClr val="tx1"/>
                </a:solidFill>
                <a:latin typeface="+mn-lt"/>
                <a:ea typeface="MS PGothic" panose="020B0600070205080204" pitchFamily="34" charset="-128"/>
                <a:cs typeface="+mn-cs"/>
                <a:sym typeface="+mn-ea"/>
              </a:rPr>
              <a:t>Tdocs at submission deadline (excluding LSin received from other groups) in Q1</a:t>
            </a:r>
            <a:endParaRPr kumimoji="0" lang="en-US" altLang="en-US" sz="2160" b="1" i="0" u="none" strike="noStrike" kern="0" cap="none" spc="0" normalizeH="0" baseline="0" noProof="1" dirty="0">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kumimoji="0" lang="en-US" altLang="en-US" sz="1665" b="0" i="0" u="none" strike="noStrike" kern="0" cap="none" spc="0" normalizeH="0" baseline="0" noProof="1" dirty="0">
                <a:solidFill>
                  <a:srgbClr val="FF0000"/>
                </a:solidFill>
                <a:latin typeface="+mn-lt"/>
                <a:ea typeface="MS PGothic" panose="020B0600070205080204" pitchFamily="34" charset="-128"/>
                <a:cs typeface="+mn-cs"/>
              </a:rPr>
              <a:t>4% </a:t>
            </a:r>
            <a:r>
              <a:rPr kumimoji="0" lang="en-US" altLang="en-US" sz="1665" b="0" i="0" u="none" strike="noStrike" kern="0" cap="none" spc="0" normalizeH="0" baseline="0" noProof="1" dirty="0">
                <a:solidFill>
                  <a:schemeClr val="tx1"/>
                </a:solidFill>
                <a:latin typeface="+mn-lt"/>
                <a:ea typeface="MS PGothic" panose="020B0600070205080204" pitchFamily="34" charset="-128"/>
                <a:cs typeface="+mn-cs"/>
                <a:sym typeface="+mn-ea"/>
              </a:rPr>
              <a:t>LSs and related documents</a:t>
            </a:r>
            <a:endParaRPr kumimoji="0" lang="en-US" altLang="en-US" sz="1665" b="0" i="0" u="none" strike="noStrike" kern="0" cap="none" spc="0" normalizeH="0" baseline="0" noProof="1" dirty="0">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kumimoji="0" lang="en-US" altLang="en-US" sz="1665" b="0" i="0" u="none" strike="noStrike" kern="0" cap="none" spc="0" normalizeH="0" baseline="0" noProof="1" dirty="0">
                <a:solidFill>
                  <a:srgbClr val="FF0000"/>
                </a:solidFill>
                <a:latin typeface="+mn-lt"/>
                <a:ea typeface="MS PGothic" panose="020B0600070205080204" pitchFamily="34" charset="-128"/>
                <a:cs typeface="+mn-cs"/>
              </a:rPr>
              <a:t>11%</a:t>
            </a:r>
            <a:r>
              <a:rPr kumimoji="0" lang="en-US" altLang="en-US" sz="1665" b="0" i="0" u="none" strike="noStrike" kern="0" cap="none" spc="0" normalizeH="0" baseline="0" noProof="1" dirty="0">
                <a:solidFill>
                  <a:schemeClr val="tx1"/>
                </a:solidFill>
                <a:latin typeface="+mn-lt"/>
                <a:ea typeface="MS PGothic" panose="020B0600070205080204" pitchFamily="34" charset="-128"/>
                <a:cs typeface="+mn-cs"/>
              </a:rPr>
              <a:t> Maintenance: Rel-16 &amp; earlier</a:t>
            </a:r>
            <a:endParaRPr kumimoji="0" lang="en-US" altLang="en-US" sz="1665" b="0" i="0" u="none" strike="noStrike" kern="0" cap="none" spc="0" normalizeH="0" baseline="0" noProof="1" dirty="0">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r>
              <a:rPr kumimoji="0" lang="en-US" altLang="en-US" sz="1620" b="0" i="0" u="none" strike="noStrike" kern="0" cap="none" spc="0" normalizeH="0" baseline="0" noProof="1" dirty="0">
                <a:solidFill>
                  <a:schemeClr val="tx1"/>
                </a:solidFill>
                <a:latin typeface="+mn-lt"/>
                <a:ea typeface="MS PGothic" panose="020B0600070205080204" pitchFamily="34" charset="-128"/>
                <a:cs typeface="+mn-ea"/>
              </a:rPr>
              <a:t>RAN3 specifications are </a:t>
            </a:r>
            <a:r>
              <a:rPr kumimoji="0" lang="en-US" altLang="en-US" sz="1620" b="1" i="0" u="none" strike="noStrike" kern="0" cap="none" spc="0" normalizeH="0" baseline="0" noProof="1" dirty="0">
                <a:solidFill>
                  <a:schemeClr val="tx1"/>
                </a:solidFill>
                <a:latin typeface="+mn-lt"/>
                <a:ea typeface="MS PGothic" panose="020B0600070205080204" pitchFamily="34" charset="-128"/>
                <a:cs typeface="+mn-ea"/>
              </a:rPr>
              <a:t>stable</a:t>
            </a:r>
            <a:r>
              <a:rPr kumimoji="0" lang="en-US" altLang="en-US" sz="1620" b="0" i="0" u="none" strike="noStrike" kern="0" cap="none" spc="0" normalizeH="0" baseline="0" noProof="1" dirty="0">
                <a:solidFill>
                  <a:schemeClr val="tx1"/>
                </a:solidFill>
                <a:latin typeface="+mn-lt"/>
                <a:ea typeface="MS PGothic" panose="020B0600070205080204" pitchFamily="34" charset="-128"/>
                <a:cs typeface="+mn-ea"/>
              </a:rPr>
              <a:t> for both LTE and NR</a:t>
            </a:r>
            <a:endParaRPr kumimoji="0" lang="en-US" altLang="en-US" sz="1620" b="0" i="0" u="none" strike="noStrike" kern="0" cap="none" spc="0" normalizeH="0" baseline="0" noProof="1" dirty="0">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kumimoji="0" lang="en-US" altLang="en-US" sz="1800" b="0" i="0" u="none" strike="noStrike" kern="0" cap="none" spc="0" normalizeH="0" baseline="0" noProof="1" dirty="0">
                <a:solidFill>
                  <a:srgbClr val="FF0000"/>
                </a:solidFill>
                <a:latin typeface="+mn-lt"/>
                <a:ea typeface="MS PGothic" panose="020B0600070205080204" pitchFamily="34" charset="-128"/>
                <a:cs typeface="+mn-ea"/>
              </a:rPr>
              <a:t>6%</a:t>
            </a:r>
            <a:r>
              <a:rPr kumimoji="0" lang="en-US" altLang="en-US" sz="1800" b="0" i="0" u="none" strike="noStrike" kern="0" cap="none" spc="0" normalizeH="0" baseline="0" noProof="1" dirty="0">
                <a:solidFill>
                  <a:schemeClr val="tx1"/>
                </a:solidFill>
                <a:latin typeface="+mn-lt"/>
                <a:ea typeface="MS PGothic" panose="020B0600070205080204" pitchFamily="34" charset="-128"/>
                <a:cs typeface="+mn-ea"/>
              </a:rPr>
              <a:t> Corrections and Enhancements to Rel-17</a:t>
            </a:r>
            <a:endParaRPr kumimoji="0" lang="en-US" altLang="en-US" sz="1440" b="0" i="0" u="none" strike="noStrike" kern="0" cap="none" spc="0" normalizeH="0" baseline="0" noProof="1" dirty="0">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dirty="0">
                <a:solidFill>
                  <a:schemeClr val="tx1"/>
                </a:solidFill>
                <a:latin typeface="+mn-lt"/>
                <a:ea typeface="MS PGothic" panose="020B0600070205080204" pitchFamily="34" charset="-128"/>
                <a:cs typeface="+mn-cs"/>
                <a:sym typeface="+mn-ea"/>
              </a:rPr>
              <a:t>Updated endorsed guidelines for e-meeting: R3-222388</a:t>
            </a:r>
            <a:endParaRPr kumimoji="0" lang="en-US" altLang="sv-SE" sz="2000" b="0" i="0" u="none" strike="noStrike" kern="0" cap="none" spc="0" normalizeH="0" baseline="0" noProof="1" dirty="0">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dirty="0">
                <a:solidFill>
                  <a:srgbClr val="FF0000"/>
                </a:solidFill>
                <a:latin typeface="+mn-lt"/>
                <a:ea typeface="MS PGothic" panose="020B0600070205080204" pitchFamily="34" charset="-128"/>
                <a:cs typeface="+mn-cs"/>
                <a:sym typeface="+mn-ea"/>
              </a:rPr>
              <a:t>All R17 WIs/SIs are completed!</a:t>
            </a:r>
            <a:endParaRPr kumimoji="0" lang="en-US" altLang="sv-SE" sz="2000" b="0" i="0" u="none" strike="noStrike" kern="0" cap="none" spc="0" normalizeH="0" baseline="0" noProof="1" dirty="0">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dirty="0">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dirty="0">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dirty="0">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dirty="0">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dirty="0">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dirty="0">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095853"/>
        </p:xfrm>
        <a:graphic>
          <a:graphicData uri="http://schemas.openxmlformats.org/drawingml/2006/table">
            <a:tbl>
              <a:tblPr/>
              <a:tblGrid>
                <a:gridCol w="1542526"/>
                <a:gridCol w="3631565"/>
              </a:tblGrid>
              <a:tr h="335438">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RAN3#114bis-e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Jan 17</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st </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26</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0365">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RAN3#115-e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Feb 21</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st </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Mar 3</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rd</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#95-e</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Mar 17</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23</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NTN WI</a:t>
            </a:r>
            <a:endParaRPr lang="en-US" altLang="en-US" sz="3600" dirty="0"/>
          </a:p>
        </p:txBody>
      </p:sp>
      <p:sp>
        <p:nvSpPr>
          <p:cNvPr id="80899" name="Content Placeholder 2"/>
          <p:cNvSpPr>
            <a:spLocks noGrp="1"/>
          </p:cNvSpPr>
          <p:nvPr>
            <p:ph idx="1"/>
          </p:nvPr>
        </p:nvSpPr>
        <p:spPr>
          <a:xfrm>
            <a:off x="373063" y="838200"/>
            <a:ext cx="8388350" cy="5310188"/>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latin typeface="+mn-lt"/>
                <a:ea typeface="MS PGothic" panose="020B0600070205080204" pitchFamily="34" charset="-128"/>
                <a:cs typeface="+mn-cs"/>
              </a:rPr>
              <a:t>Progress in the last quarter</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RAN3 to take into consideration “maximum 12 TACs per NR NTN cell” when designing the multiple TAC reporting in ULI.</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Req1: ULI contains all broadcast TAIs (either single or multiple) in all cases.</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600" dirty="0">
                <a:latin typeface="+mn-lt"/>
                <a:ea typeface="MS PGothic" panose="020B0600070205080204" pitchFamily="34" charset="-128"/>
                <a:cs typeface="+mn-cs"/>
              </a:rPr>
              <a:t>   Req2: If known, ULI contains the TAI where the UE is geographically located (independent of single/multiple TAI).</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A list of TACs is added to ULI as a new optional IE. </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Add new cause value “UE not in PLMN serving area” in the NGAP to indicate the UE is not within the serving area of its current serving PLMN.</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This WI is completed in RAN3.</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a:t>
            </a:r>
            <a:endParaRPr lang="en-US" altLang="en-US" sz="1600"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600" dirty="0">
              <a:latin typeface="+mn-lt"/>
              <a:ea typeface="MS PGothic" panose="020B0600070205080204" pitchFamily="34" charset="-128"/>
              <a:cs typeface="+mn-cs"/>
            </a:endParaRPr>
          </a:p>
        </p:txBody>
      </p:sp>
      <p:sp>
        <p:nvSpPr>
          <p:cNvPr id="8090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NRIIOT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latin typeface="+mn-lt"/>
                <a:ea typeface="MS PGothic" panose="020B0600070205080204" pitchFamily="34" charset="-128"/>
                <a:cs typeface="+mn-cs"/>
              </a:rPr>
              <a:t>Progress in the last quarter</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Introduce the Time Synchronisation Assistance Information IE as an optional UE-level parameter in PATH SWITCH REQUEST ACKNOWLEDGEMENT.</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It is the gNB-CU that decides whether/how to perform PDC.</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For RTT-based PDC, PD pre-compensation is performed by the gNB-CU.</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Introduce a new UE-associated class 1 procedure (CU-initiated) and a new UE-associated class 2 procedure (DU-initiated) to support both RTT-based PDC and TA-based PDC.</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For RTT-based PDC, gNB-DU reports gNB Rx-Tx time difference to gNB-CU.</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For TA-based PDC, gNB-DU reports NR Timing Advance (meaning PD pre-compensation is performed by the gNB-CU) to the gNB-CU.</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No enhancements on Xn based handover in R17, it can be revisited in future release.</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latin typeface="+mn-lt"/>
                <a:ea typeface="MS PGothic" panose="020B0600070205080204" pitchFamily="34" charset="-128"/>
                <a:cs typeface="+mn-cs"/>
              </a:rPr>
              <a:t>For NG based handover, no need to consider the survival time assistance information for NG based handover.</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WI is completed in RAN3.</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a:t>
            </a:r>
            <a:endParaRPr lang="en-US" altLang="en-US" sz="20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MBS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Introduce separate NGAP procedures for multicast and broadcast: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rPr>
              <a:t>for multicast: Distribution Setup and Distribution Release, and Multicast Distribution Response (including MC Session Parameters (QOS &amp; Area Info)); “Multicast Session Activation” with admission control, ”Multicast Session Deactivation” , Multicast Session Update procedure (with failure); No Multicast Session parameters(QOS &amp; Area Info) anywhere in PDU Session Setup/modify, apart from joining info(MBS session ID in SMF container), may included, associated QoS flow info.</a:t>
            </a:r>
            <a:endPar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rPr>
              <a:t>for broadcast: “Broadcast Session Start/Stop”; Establish the shared NG-U during Broadcast Session Setup Request/Respons; RAN triggered BC Session Release procedure</a:t>
            </a:r>
            <a:endPar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Define separate E1AP and F1AP procedures for </a:t>
            </a: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multicast and broadcast</a:t>
            </a:r>
            <a:r>
              <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 </a:t>
            </a: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For </a:t>
            </a:r>
            <a:r>
              <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rPr>
              <a:t>multicast</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 Agree on a set of non-UE associated E1 procedures to control MBS Session Resources in the gNB-CU-UP for setup, modification and release. F1/E1 MBS Session resource control in MBS-associated procedures only (revisit if RAN2 prohibit RAN3 to do so), UE specific MBS configuration is transferred via UE associated procedures. Support of UE specific F1-U bearers for </a:t>
            </a:r>
            <a:r>
              <a:rPr kumimoji="0" lang="en-US" altLang="zh-CN" sz="1200" b="0" i="0" u="none" strike="noStrike" kern="0" cap="none" spc="0" normalizeH="0" baseline="0" noProof="0" dirty="0" err="1">
                <a:ln>
                  <a:noFill/>
                </a:ln>
                <a:solidFill>
                  <a:schemeClr val="tx1"/>
                </a:solidFill>
                <a:effectLst/>
                <a:uLnTx/>
                <a:uFillTx/>
                <a:latin typeface="+mn-lt"/>
                <a:ea typeface="MS PGothic" panose="020B0600070205080204" pitchFamily="34" charset="-128"/>
              </a:rPr>
              <a:t>ptp</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-retransmission and </a:t>
            </a:r>
            <a:r>
              <a:rPr kumimoji="0" lang="en-US" altLang="zh-CN" sz="1200" b="0" i="0" u="none" strike="noStrike" kern="0" cap="none" spc="0" normalizeH="0" baseline="0" noProof="0" dirty="0" err="1">
                <a:ln>
                  <a:noFill/>
                </a:ln>
                <a:solidFill>
                  <a:schemeClr val="tx1"/>
                </a:solidFill>
                <a:effectLst/>
                <a:uLnTx/>
                <a:uFillTx/>
                <a:latin typeface="+mn-lt"/>
                <a:ea typeface="MS PGothic" panose="020B0600070205080204" pitchFamily="34" charset="-128"/>
              </a:rPr>
              <a:t>ptp</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-only MRB configurations</a:t>
            </a: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For </a:t>
            </a:r>
            <a:r>
              <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rPr>
              <a:t>broadcast</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 WA: the MBSBroadcastConfiguration is finally encoded by the DU, with input from CU concerning TMGI, MRB configuration, MBS-</a:t>
            </a:r>
            <a:r>
              <a:rPr kumimoji="0" lang="en-US" altLang="zh-CN" sz="1200" b="0" i="0" u="none" strike="noStrike" kern="0" cap="none" spc="0" normalizeH="0" baseline="0" noProof="0" dirty="0" err="1">
                <a:ln>
                  <a:noFill/>
                </a:ln>
                <a:solidFill>
                  <a:schemeClr val="tx1"/>
                </a:solidFill>
                <a:effectLst/>
                <a:uLnTx/>
                <a:uFillTx/>
                <a:latin typeface="+mn-lt"/>
                <a:ea typeface="MS PGothic" panose="020B0600070205080204" pitchFamily="34" charset="-128"/>
              </a:rPr>
              <a:t>NeighbouringCellList</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 and probably others. Update of e.g., neighbouring cell info could be provided in an update of the MBS Session Context from CU; </a:t>
            </a: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data loss minimization during mobility for multicast: </a:t>
            </a: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PDCP SN sync based on per QoS flow SN (Introduce a new 32bits “MBS QFI SN”); CN shall include the MBS QFI SN for all the </a:t>
            </a:r>
            <a:r>
              <a:rPr kumimoji="0" lang="en-US" altLang="zh-CN" sz="1200" b="0" i="0" u="none" strike="noStrike" kern="0" cap="none" spc="0" normalizeH="0" baseline="0" noProof="0" dirty="0" err="1">
                <a:ln>
                  <a:noFill/>
                </a:ln>
                <a:solidFill>
                  <a:schemeClr val="tx1"/>
                </a:solidFill>
                <a:effectLst/>
                <a:uLnTx/>
                <a:uFillTx/>
                <a:latin typeface="+mn-lt"/>
                <a:ea typeface="MS PGothic" panose="020B0600070205080204" pitchFamily="34" charset="-128"/>
              </a:rPr>
              <a:t>Qos</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 flows for MBS services; Sync in terms of QoS flow to MRB mapping among NG-RAN nodes is achieved by network implementation;</a:t>
            </a:r>
            <a:r>
              <a:rPr kumimoji="0" lang="en-GB" altLang="zh-CN" sz="1200" b="0" i="0" u="none" strike="noStrike" kern="0" cap="none" spc="0" normalizeH="0" baseline="0" noProof="1">
                <a:ln>
                  <a:noFill/>
                </a:ln>
                <a:solidFill>
                  <a:schemeClr val="tx1"/>
                </a:solidFill>
                <a:effectLst/>
                <a:uLnTx/>
                <a:uFillTx/>
                <a:latin typeface="+mn-lt"/>
                <a:ea typeface="MS PGothic" panose="020B0600070205080204" pitchFamily="34" charset="-128"/>
              </a:rPr>
              <a:t> </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The deployment of alternatives 1 and 2 for PDCP SN sync is not mutually exclusive (no need for any specification text); It is up to RAN implementation on whether the alternatives 1 and 2 for PDCP SN sync are applied to Broadcast session.</a:t>
            </a: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Provide MBS information from Source to Target outside of PDU Session level IE, include associated QFI inside of PDU Session level IE / Provide the MBS Progress (PDCP COUNT) between Source and Target, in Handover Preparation / Indicate target RAN node about the activation/deactivation status of the Multicast session in the XnAP: HANDOVER REQUEST / </a:t>
            </a:r>
            <a:r>
              <a:rPr kumimoji="0" lang="en-GB" altLang="zh-CN" sz="1200" b="0" i="0" u="none" strike="noStrike" kern="0" cap="none" spc="0" normalizeH="0" baseline="0" noProof="0" dirty="0" err="1">
                <a:ln>
                  <a:noFill/>
                </a:ln>
                <a:solidFill>
                  <a:schemeClr val="tx1"/>
                </a:solidFill>
                <a:effectLst/>
                <a:uLnTx/>
                <a:uFillTx/>
                <a:latin typeface="+mn-lt"/>
                <a:ea typeface="MS PGothic" panose="020B0600070205080204" pitchFamily="34" charset="-128"/>
              </a:rPr>
              <a:t>Xn</a:t>
            </a:r>
            <a:r>
              <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rPr>
              <a:t> HO REQ ACK carries forwarding info outside of PDU Session level IE</a:t>
            </a: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MBS WI</a:t>
            </a:r>
            <a:endParaRPr lang="en-US" altLang="en-US" sz="3600" dirty="0"/>
          </a:p>
        </p:txBody>
      </p:sp>
      <p:sp>
        <p:nvSpPr>
          <p:cNvPr id="32770"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NGAP for HO: On NG transparent HO containers carry mapping and forwarding info</a:t>
            </a: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Mobility in non-homogeneous deployment:</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Core Network Sequence Number will be used to minimize Multicast data loss during Handover from non supporting to supporting. Stop discussions on supporting to non-supporting in R17.</a:t>
            </a:r>
            <a:endParaRPr kumimoji="0" lang="en-US" altLang="zh-CN" sz="12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Service Area Info per Area Session ID may be provided to target gNB within handover related signalling for location dependent MBS handover supporting.</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For broadcast service continuity</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The 3 octets FSA ID of one cell (common for all PLMN) is used to identify a preconfigured MBS area and it could be provided to RAN node via OAM.</a:t>
            </a: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Exchange the list of FSA ID that neighbor cells supported via </a:t>
            </a:r>
            <a:r>
              <a:rPr kumimoji="0" lang="en-US" altLang="zh-CN" sz="1200" b="0" i="0" u="none" strike="noStrike" kern="0" cap="none" spc="0" normalizeH="0" baseline="0" noProof="0" dirty="0" err="1">
                <a:ln>
                  <a:noFill/>
                </a:ln>
                <a:solidFill>
                  <a:schemeClr val="tx1"/>
                </a:solidFill>
                <a:effectLst/>
                <a:uLnTx/>
                <a:uFillTx/>
                <a:latin typeface="+mn-lt"/>
                <a:ea typeface="MS PGothic" panose="020B0600070205080204" pitchFamily="34" charset="-128"/>
                <a:cs typeface="+mn-cs"/>
              </a:rPr>
              <a:t>Xn</a:t>
            </a:r>
            <a:r>
              <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 interface. In case of CU/DU split, FSA ID of each cell should be configured in DU by OAM and be provided from DU to CU.</a:t>
            </a:r>
            <a:endParaRPr kumimoji="0" lang="en-GB" altLang="zh-CN" sz="1600" b="1" i="0" u="sng" strike="noStrike" kern="0" cap="none" spc="0" normalizeH="0" baseline="0" noProof="0" dirty="0">
              <a:ln>
                <a:noFill/>
              </a:ln>
              <a:solidFill>
                <a:schemeClr val="tx1"/>
              </a:solidFill>
              <a:effectLst/>
              <a:uLnTx/>
              <a:uFillTx/>
              <a:latin typeface="+mn-lt"/>
              <a:ea typeface="MS PGothic" panose="020B0600070205080204" pitchFamily="34" charset="-128"/>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WI is completed in RAN3.</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 e.g., potential correction to F1AP based on RAN2 agreements on common RRC structure, open issues captured in Editor’s Notes.</a:t>
            </a:r>
            <a:endParaRPr lang="en-US" altLang="zh-CN" sz="160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GB" altLang="zh-CN" sz="1800" b="1" i="0" u="sng"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8704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Sidelink Relay WI</a:t>
            </a:r>
            <a:endParaRPr lang="en-US" altLang="en-US" sz="3600" dirty="0"/>
          </a:p>
        </p:txBody>
      </p:sp>
      <p:sp>
        <p:nvSpPr>
          <p:cNvPr id="41987" name="Content Placeholder 2"/>
          <p:cNvSpPr>
            <a:spLocks noGrp="1"/>
          </p:cNvSpPr>
          <p:nvPr>
            <p:ph idx="1"/>
          </p:nvPr>
        </p:nvSpPr>
        <p:spPr>
          <a:xfrm>
            <a:off x="373063" y="830263"/>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Authorization of L3 remote UE is not needed for NR SL relay. Including authorization IEs as individual IEs under a parent IE.</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From protocol stack point of view, the termination point of Uu adaptation layer is located at gNB-DU.</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gNB-CU is responsible for the allocation of local ID of remote UE. The remote UE F1AP signaling is used to update the remote UE local ID by providing the new ID only.</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UE context management procedures should be enhanced to include the Uu RLC channel and PC5 RLC channel related information. The Uu RLC Channel to be Setup List for remote UE’s SRB0/SRB1 can be included in UE CONTEXT MODIFICATION/SETUP REQUEST message of relay UE before remote UE’s initial access. </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UE associated F1AP message(s) of remote UE are used to configure the mapping between DRB/SRB and Uu RLC Channel at the gNB-DU. The mapping between DRB and Uu RLC Channel is configured at the granularity of GTP-U tunnel.</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gNB-DU can include the local ID of remote UE, the Relay UE ID (gNB-DU UE F1AP ID),  the container of SL-PHY-MAC-RLC-Config for at least the PC5 RLC Channel configurations for remote UE’s SRB1 in the INITIAL UL RRC MESSAGE during the initial access of remote UE. </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stage-2 TP can include the new flow charts for RRC establishment/reestablishment/resume for sidelink relay. </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To support direct-to-indirect path switch, the gNB-CU should provide path switch configurations to gNB-DU by including target relay UE ID, remote UE local ID, and timer in the UE CONTEXT SETUP/MODIFICATION REQUEST message.</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indent="0">
              <a:lnSpc>
                <a:spcPct val="93000"/>
              </a:lnSpc>
              <a:spcBef>
                <a:spcPct val="15000"/>
              </a:spcBef>
              <a:spcAft>
                <a:spcPct val="15000"/>
              </a:spcAft>
              <a:buNone/>
            </a:pPr>
            <a:r>
              <a:rPr lang="en-GB" sz="1400" b="1" u="sng">
                <a:ln>
                  <a:noFill/>
                </a:ln>
                <a:effectLst/>
                <a:uLnTx/>
                <a:uFillTx/>
                <a:cs typeface="Arial" panose="020B0604020202020204" pitchFamily="34" charset="0"/>
                <a:sym typeface="+mn-ea"/>
              </a:rPr>
              <a:t>Other important info</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400" dirty="0">
                <a:sym typeface="+mn-ea"/>
              </a:rPr>
              <a:t>This WI is completed in RAN3.</a:t>
            </a:r>
            <a:endParaRPr lang="en-US" altLang="zh-CN"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cs typeface="Arial" panose="020B0604020202020204" pitchFamily="34" charset="0"/>
                <a:sym typeface="+mn-ea"/>
              </a:rPr>
              <a:t>Corrections and ASN.1 review to be continued in RAN3#116e.</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8909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Small Data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RA-SDT, RAN3 agrees to define a new Class 1 procedure for SDT RLC context transfer, to extend the XnAP: RRC TRANSFER message to forward the UL/DL SRB PDCP PDU during SDT procedure without anchor relocation, to introduce SDT Assistance Information (single packet, multiple packets) from new gNB to anchor gNB and from DU to CU.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CG-SDT, Lower layer configuration for SDT DRBs, F1AP association, and F1 tunnel information are kept in gNB-DU when gNB-CU sends the UE to RRC_INACTIVE. The gNB-CU sends UE context modification request message including a new IE (e.g., CG-SDT query information) and the gNB-DU sends UE context modification response message including CG-SDT configuration result. When UE into RRC_inactive, the gNB-CU shall add a new IE (e.g., CG-SDT Kept Indicator) to gNB-DU via UE context release command message.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common for both RA-SDT and CG-SDT, in E1 and F1, add a "per DRB" optional SDT indicator in the DRB To Modify List IE with two codepoints ("true", "false") to turn SDT capability on and off for a DRB.  Add a new optional "UE-specific" IE for indicating SDT ROHC continuity in the BRR CTXT MOD REQ.</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WI is completed in RAN3.</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 e.g., the SDT UL data/NAS PDU buffer.</a:t>
            </a:r>
            <a:endParaRPr lang="en-US" altLang="zh-CN" sz="160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IoT NTN WI</a:t>
            </a:r>
            <a:endParaRPr lang="en-US" altLang="en-US" sz="3600" dirty="0"/>
          </a:p>
        </p:txBody>
      </p:sp>
      <p:sp>
        <p:nvSpPr>
          <p:cNvPr id="84995"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sp>
        <p:nvSpPr>
          <p:cNvPr id="3" name="Content Placeholder 2"/>
          <p:cNvSpPr>
            <a:spLocks noGrp="1"/>
          </p:cNvSpPr>
          <p:nvPr>
            <p:ph idx="1"/>
          </p:nvPr>
        </p:nvSpPr>
        <p:spPr>
          <a:xfrm>
            <a:off x="286385" y="923290"/>
            <a:ext cx="8673465" cy="4526280"/>
          </a:xfrm>
        </p:spPr>
        <p:txBody>
          <a:bodyPr vert="horz" wrap="square" lIns="91440" tIns="45720" rIns="91440" bIns="45720" anchor="t" anchorCtr="0"/>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GB" sz="1600" b="1" i="0" u="sng"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rPr>
              <a:t>Progress in the last quarter</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rPr>
              <a:t>The IE for target eNB to identify an existing UE is needed over S1 for IoT over NTN, the name of the newly added IE is “UE Context Reference at Source eNB”. This IE should be put in the container.</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rPr>
              <a:t>For the O&amp;M Requirements in 36.300, add a reference to 38.300 and check whether if there is any difference.</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rPr>
              <a:t>Introduce the LTE-M Satellite Indication IE in the UE CAPABILITY INFO INDICATION message over S1.</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rPr>
              <a:t>The cause value “UE not in PLMN serving area” for country-specific routing is introduced over S1.</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rPr>
              <a:t>Only capture stage 2 clarification on mapped cell ID construction.</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rPr>
              <a:t>Introduce the multiple TAC reporting in ULI, INITIAL UE MESSAGE message, UPLINK NAS TRANSFER message, LOCATION REPORT message, HANDOVER NOTIFY message, eNB CP RELOCATION message and PATH SWITCH REQUEST message, the IE structure keeps aligned with the stable IE structure in NR NTN.</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WI is completed in RAN3.</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Corrections and ASN.1 review to be continued in RAN3#116e.</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mn-cs"/>
              <a:sym typeface="+mn-ea"/>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600" b="0" i="0" u="none" strike="noStrike" kern="0" cap="none" spc="0" normalizeH="0" baseline="0" noProof="1" dirty="0">
              <a:solidFill>
                <a:schemeClr val="tx1"/>
              </a:solidFill>
              <a:latin typeface="+mn-lt"/>
              <a:ea typeface="MS PGothic" panose="020B0600070205080204" pitchFamily="34" charset="-128"/>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Title 1"/>
          <p:cNvSpPr>
            <a:spLocks noGrp="1"/>
          </p:cNvSpPr>
          <p:nvPr>
            <p:ph type="title"/>
          </p:nvPr>
        </p:nvSpPr>
        <p:spPr>
          <a:xfrm>
            <a:off x="0" y="179388"/>
            <a:ext cx="8251825" cy="563562"/>
          </a:xfrm>
        </p:spPr>
        <p:txBody>
          <a:bodyPr vert="horz" wrap="square" lIns="91440" tIns="45720" rIns="91440" bIns="45720" anchor="ctr" anchorCtr="0"/>
          <a:p>
            <a:r>
              <a:rPr lang="en-US" altLang="en-US" sz="3600" dirty="0"/>
              <a:t>R17 MultiSIM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lvl="0" indent="-87630" fontAlgn="base">
              <a:lnSpc>
                <a:spcPct val="93000"/>
              </a:lnSpc>
              <a:spcBef>
                <a:spcPct val="15000"/>
              </a:spcBef>
              <a:spcAft>
                <a:spcPct val="15000"/>
              </a:spcAft>
              <a:buSzPct val="100000"/>
              <a:defRPr/>
            </a:pPr>
            <a:r>
              <a:rPr lang="en-US" altLang="zh-CN" sz="1600" dirty="0">
                <a:cs typeface="Arial" panose="020B0604020202020204" pitchFamily="34" charset="0"/>
                <a:sym typeface="+mn-ea"/>
              </a:rPr>
              <a:t>Paging Cause is included in NGAP/XnAP/F1AP/E1AP/S1AP. About the Paging Cause Coding: It is agreed to use A) “Define the IE directly in the tabular”, as in the example of XnAP/ F1AP BL CRs. It is agreed that all the BL CRs are aligned with this coding. S1AP and NGAP BL CRs need to apply the change. </a:t>
            </a:r>
            <a:endParaRPr lang="en-US" altLang="zh-CN" sz="1600" strike="noStrike" noProof="1" dirty="0">
              <a:cs typeface="Arial" panose="020B0604020202020204" pitchFamily="34" charset="0"/>
            </a:endParaRPr>
          </a:p>
          <a:p>
            <a:pPr marL="87630" lvl="0" indent="-87630" fontAlgn="base">
              <a:lnSpc>
                <a:spcPct val="93000"/>
              </a:lnSpc>
              <a:spcBef>
                <a:spcPct val="15000"/>
              </a:spcBef>
              <a:spcAft>
                <a:spcPct val="15000"/>
              </a:spcAft>
              <a:buSzPct val="100000"/>
              <a:defRPr/>
            </a:pPr>
            <a:r>
              <a:rPr lang="en-US" altLang="zh-CN" sz="1600" dirty="0">
                <a:cs typeface="Arial" panose="020B0604020202020204" pitchFamily="34" charset="0"/>
                <a:sym typeface="+mn-ea"/>
              </a:rPr>
              <a:t>Paging Cause support indication is included in NGAP. It is agreed to use naming “Paging Cause Indication for Voice Service”, and the coding is “supported, …”. This is align with the SA2 specification.</a:t>
            </a:r>
            <a:endParaRPr lang="en-US" altLang="zh-CN" sz="1600" strike="noStrike" noProof="1" dirty="0">
              <a:cs typeface="Arial" panose="020B0604020202020204" pitchFamily="34" charset="0"/>
            </a:endParaRPr>
          </a:p>
          <a:p>
            <a:pPr marL="87630" lvl="0" indent="-87630" fontAlgn="base">
              <a:lnSpc>
                <a:spcPct val="93000"/>
              </a:lnSpc>
              <a:spcBef>
                <a:spcPct val="15000"/>
              </a:spcBef>
              <a:spcAft>
                <a:spcPct val="15000"/>
              </a:spcAft>
              <a:buSzPct val="100000"/>
              <a:defRPr/>
            </a:pPr>
            <a:r>
              <a:rPr lang="en-US" altLang="zh-CN" sz="1600" dirty="0">
                <a:cs typeface="Arial" panose="020B0604020202020204" pitchFamily="34" charset="0"/>
                <a:sym typeface="+mn-ea"/>
              </a:rPr>
              <a:t>MUSIM Gap: The F1AP is updated with the below: </a:t>
            </a:r>
            <a:endParaRPr lang="en-US" altLang="zh-CN" sz="1600" strike="noStrike" noProof="1" dirty="0">
              <a:cs typeface="Arial" panose="020B0604020202020204" pitchFamily="34" charset="0"/>
            </a:endParaRPr>
          </a:p>
          <a:p>
            <a:pPr marL="544830" lvl="1" indent="-87630" fontAlgn="base">
              <a:lnSpc>
                <a:spcPct val="93000"/>
              </a:lnSpc>
              <a:spcBef>
                <a:spcPct val="15000"/>
              </a:spcBef>
              <a:spcAft>
                <a:spcPct val="15000"/>
              </a:spcAft>
              <a:buSzPct val="100000"/>
              <a:defRPr/>
            </a:pPr>
            <a:r>
              <a:rPr lang="en-US" altLang="zh-CN" sz="1600" dirty="0">
                <a:cs typeface="Arial" panose="020B0604020202020204" pitchFamily="34" charset="0"/>
                <a:sym typeface="+mn-ea"/>
              </a:rPr>
              <a:t> In CU to DU RRC Information, the “MUSIM Gap Config” is included (Optional), when it is included, it indicates that gNB-DU can use the MUSIM Gap.</a:t>
            </a:r>
            <a:endParaRPr lang="en-US" altLang="zh-CN" sz="1600" strike="noStrike" noProof="1" dirty="0">
              <a:cs typeface="Arial" panose="020B0604020202020204" pitchFamily="34" charset="0"/>
            </a:endParaRPr>
          </a:p>
          <a:p>
            <a:pPr marL="544830" lvl="1" indent="-87630" fontAlgn="base">
              <a:lnSpc>
                <a:spcPct val="93000"/>
              </a:lnSpc>
              <a:spcBef>
                <a:spcPct val="15000"/>
              </a:spcBef>
              <a:spcAft>
                <a:spcPct val="15000"/>
              </a:spcAft>
              <a:buSzPct val="100000"/>
              <a:defRPr/>
            </a:pPr>
            <a:r>
              <a:rPr lang="en-US" altLang="zh-CN" sz="1600" dirty="0">
                <a:cs typeface="Arial" panose="020B0604020202020204" pitchFamily="34" charset="0"/>
                <a:sym typeface="+mn-ea"/>
              </a:rPr>
              <a:t> In DU to CU RRC Information, the “MUSIM Gap Config” is included (Optional), when it is included, it indicates that gNB-CU can use the MUSIM Gap</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Other important info</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This WI is completed in RAN3.</a:t>
            </a:r>
            <a:endParaRPr kumimoji="0" lang="en-US" altLang="en-US" sz="20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Title 1"/>
          <p:cNvSpPr>
            <a:spLocks noGrp="1"/>
          </p:cNvSpPr>
          <p:nvPr>
            <p:ph type="title"/>
          </p:nvPr>
        </p:nvSpPr>
        <p:spPr>
          <a:xfrm>
            <a:off x="0" y="179388"/>
            <a:ext cx="8251825" cy="563562"/>
          </a:xfrm>
        </p:spPr>
        <p:txBody>
          <a:bodyPr vert="horz" wrap="square" lIns="91440" tIns="45720" rIns="91440" bIns="45720" anchor="ctr" anchorCtr="0"/>
          <a:p>
            <a:r>
              <a:rPr lang="en-US" altLang="en-US" sz="3600" dirty="0"/>
              <a:t>R17 UE Power Saving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CN provides subgroup ID included in subgroup information.</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Include UE paging subgroup information into the NG Paging message for CN paging.</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Introduce UE subgroup information into NGAP Core Network Assistance Information.</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Introduce UE paging subgroup information into F1 Paging message for paging a UE in RRC_INACTIVE/RRC_IDLE.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NG-RAN node can know the total number of subgroups supported by CN via OAM.</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Introduce a new F1 only UE Capability e.g. F1 UE Paging Capability IE.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Add a "last used cell indication" IE in the item of Paging cell List IE in F1 paging message to indicate which cell is the last used cell.</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The gNB-DU System Information need to be extended to include SIBx, and sent to the gNB-CU.</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WI is completed in RAN3.</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728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Title 1"/>
          <p:cNvSpPr>
            <a:spLocks noGrp="1"/>
          </p:cNvSpPr>
          <p:nvPr>
            <p:ph type="title"/>
          </p:nvPr>
        </p:nvSpPr>
        <p:spPr>
          <a:xfrm>
            <a:off x="0" y="179388"/>
            <a:ext cx="8251825" cy="563562"/>
          </a:xfrm>
        </p:spPr>
        <p:txBody>
          <a:bodyPr vert="horz" wrap="square" lIns="91440" tIns="45720" rIns="91440" bIns="45720" anchor="ctr" anchorCtr="0"/>
          <a:p>
            <a:r>
              <a:rPr lang="en-US" altLang="en-US" sz="3600" dirty="0"/>
              <a:t>R17 EPS UPIP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The UPIP policy (‘required’, ‘preferred’, or ‘not needed’) should be signalled over S1, X2 and E1 interfaces in messages related to “E-RAB establishment”.</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Introduce the UPIP policy over S1, X2, E1 interfaces. Add S1-AP, X2-AP, and E1-AP cause values to report the failure to implement “UPIP=required”.</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On the S1 interface, use the EIA 7 bit in the UE Security Capabilities IE to inform the eNB that the UE supports UPIP.On X2, from source eNB to target eNB, use the EIA 7 bit in the UE Security Capabilities IE to inform the target eNB that the UE supports UPIP. (Please see </a:t>
            </a:r>
            <a:r>
              <a:rPr lang="en-US" altLang="zh-CN" sz="1400">
                <a:ln>
                  <a:noFill/>
                </a:ln>
                <a:effectLst/>
                <a:uLnTx/>
                <a:uFillTx/>
                <a:cs typeface="Arial" panose="020B0604020202020204" pitchFamily="34" charset="0"/>
                <a:sym typeface="+mn-ea"/>
              </a:rPr>
              <a:t>“next steps”</a:t>
            </a: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 for how to signal the UE’s UPIP support from eNB to SgNB)</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S1, X2, and E1 signaling should be done on a per-RAB basis (and not done on the per PDN connection basis that is used by 5GC). Per-RAB signalling aligns with the CRs agreed by SA2 and CT4. In line with (at least) the agreed SA2 and CT 4 CRs, only the UPIP policy and not the ciphering policy is sent on S1, X2 and E1 interfaces. </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Finalize standard work on mobility </a:t>
            </a:r>
            <a:r>
              <a:rPr lang="en-US" altLang="zh-CN" sz="1400">
                <a:ln>
                  <a:noFill/>
                </a:ln>
                <a:effectLst/>
                <a:uLnTx/>
                <a:uFillTx/>
                <a:cs typeface="Arial" panose="020B0604020202020204" pitchFamily="34" charset="0"/>
                <a:sym typeface="+mn-ea"/>
              </a:rPr>
              <a:t>to handle UPIP-non-supporting nodes</a:t>
            </a: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rPr>
              <a:t>. Assigned Criticality of “reject” for the UPIP Policy as the mechanism to detect UPIP supporting/non-supporting nodes.</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This WI is completed in RAN3.</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cs typeface="Arial" panose="020B0604020202020204" pitchFamily="34" charset="0"/>
                <a:sym typeface="+mn-ea"/>
              </a:rPr>
              <a:t>Corrections and ASN.1 review to be continued in RAN3#116e, e.g., use a new dedicated IE or UE security capability in the SGNB ADDITION REQUEST and SGNB MODIFICATION REQUEST messages to inform the SgNB that the UE supports EIA7 (EPS-UPIP).</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997575"/>
            <a:ext cx="8128000" cy="460375"/>
          </a:xfrm>
          <a:prstGeom prst="rect">
            <a:avLst/>
          </a:prstGeom>
          <a:noFill/>
          <a:ln w="9525">
            <a:noFill/>
          </a:ln>
        </p:spPr>
        <p:txBody>
          <a:bodyPr wrap="square" anchor="t" anchorCtr="0">
            <a:spAutoFit/>
          </a:bodyPr>
          <a:p>
            <a:r>
              <a:rPr lang="en-US" altLang="zh-CN" sz="1400">
                <a:latin typeface="Calibri" panose="020F0502020204030204" pitchFamily="34" charset="0"/>
              </a:rPr>
              <a:t>The total number of contributions around 1000 for each RAN3 meeting is affordable</a:t>
            </a:r>
            <a:r>
              <a:rPr lang="en-US" altLang="zh-CN">
                <a:latin typeface="Calibri" panose="020F0502020204030204" pitchFamily="34" charset="0"/>
              </a:rPr>
              <a:t> </a:t>
            </a:r>
            <a:endParaRPr lang="en-US" altLang="zh-CN">
              <a:latin typeface="Calibri" panose="020F0502020204030204" pitchFamily="34" charset="0"/>
            </a:endParaRPr>
          </a:p>
        </p:txBody>
      </p:sp>
      <p:pic>
        <p:nvPicPr>
          <p:cNvPr id="3" name="图片 2" descr="Number of Submitted Contributions in Last Six Meetings"/>
          <p:cNvPicPr>
            <a:picLocks noChangeAspect="1"/>
          </p:cNvPicPr>
          <p:nvPr/>
        </p:nvPicPr>
        <p:blipFill>
          <a:blip r:embed="rId1"/>
          <a:stretch>
            <a:fillRect/>
          </a:stretch>
        </p:blipFill>
        <p:spPr>
          <a:xfrm>
            <a:off x="554355" y="1112520"/>
            <a:ext cx="8034655" cy="4632960"/>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Title 1"/>
          <p:cNvSpPr>
            <a:spLocks noGrp="1"/>
          </p:cNvSpPr>
          <p:nvPr>
            <p:ph type="title"/>
          </p:nvPr>
        </p:nvSpPr>
        <p:spPr>
          <a:xfrm>
            <a:off x="0" y="179388"/>
            <a:ext cx="7088188" cy="563562"/>
          </a:xfrm>
        </p:spPr>
        <p:txBody>
          <a:bodyPr vert="horz" wrap="square" lIns="91440" tIns="45720" rIns="91440" bIns="45720" anchor="ctr" anchorCtr="0"/>
          <a:p>
            <a:r>
              <a:rPr lang="en-US" altLang="en-US" sz="3600" dirty="0"/>
              <a:t>R17 enhanced eNB architecture WI</a:t>
            </a:r>
            <a:endParaRPr lang="en-US" altLang="en-US" sz="3600" dirty="0"/>
          </a:p>
        </p:txBody>
      </p:sp>
      <p:sp>
        <p:nvSpPr>
          <p:cNvPr id="101379" name="Content Placeholder 2"/>
          <p:cNvSpPr>
            <a:spLocks noGrp="1"/>
          </p:cNvSpPr>
          <p:nvPr>
            <p:ph idx="1"/>
          </p:nvPr>
        </p:nvSpPr>
        <p:spPr>
          <a:xfrm>
            <a:off x="373063" y="1052513"/>
            <a:ext cx="8388350" cy="5094287"/>
          </a:xfrm>
        </p:spPr>
        <p:txBody>
          <a:bodyPr vert="horz" wrap="square" lIns="91440" tIns="45720" rIns="91440" bIns="45720" anchor="t" anchorCtr="0"/>
          <a:p>
            <a:pPr marL="0" indent="0">
              <a:lnSpc>
                <a:spcPct val="93000"/>
              </a:lnSpc>
              <a:spcBef>
                <a:spcPct val="15000"/>
              </a:spcBef>
              <a:spcAft>
                <a:spcPct val="15000"/>
              </a:spcAft>
              <a:buNone/>
            </a:pPr>
            <a:r>
              <a:rPr lang="en-GB" altLang="zh-CN" sz="1800" b="1" u="sng" dirty="0">
                <a:latin typeface="+mn-lt"/>
                <a:ea typeface="MS PGothic" panose="020B0600070205080204" pitchFamily="34" charset="-128"/>
                <a:cs typeface="+mn-cs"/>
              </a:rPr>
              <a:t>Progress in the last quarter</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Endorse the corresponding BL CRs and creat draft TS37.48x specs</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TS37.48X v1.0.0 were agreed after post RAN3#115e BL CR review email discussion</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Draft TS 37.48X v1.1.0 with merging all the Rel-16/17 agreed CRs for TS38.46X are submitted to RAN#95e</a:t>
            </a: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GB" sz="1800" b="1" u="sng">
                <a:ln>
                  <a:noFill/>
                </a:ln>
                <a:effectLst/>
                <a:uLnTx/>
                <a:uFillTx/>
                <a:cs typeface="Arial" panose="020B0604020202020204" pitchFamily="34" charset="0"/>
                <a:sym typeface="+mn-ea"/>
              </a:rPr>
              <a:t>Other important info</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800" dirty="0">
                <a:latin typeface="+mn-lt"/>
                <a:ea typeface="MS PGothic" panose="020B0600070205080204" pitchFamily="34" charset="-128"/>
                <a:cs typeface="+mn-cs"/>
              </a:rPr>
              <a:t>This WI is completed in RAN3.</a:t>
            </a:r>
            <a:endParaRPr lang="en-US" altLang="zh-CN" sz="1800" dirty="0">
              <a:latin typeface="+mn-lt"/>
              <a:ea typeface="MS PGothic" panose="020B0600070205080204" pitchFamily="34" charset="-128"/>
              <a:cs typeface="+mn-cs"/>
            </a:endParaRPr>
          </a:p>
          <a:p>
            <a:pPr marL="0" indent="0"/>
            <a:endParaRPr lang="en-US" altLang="en-US" sz="3200" dirty="0">
              <a:latin typeface="+mn-lt"/>
              <a:ea typeface="MS PGothic" panose="020B0600070205080204" pitchFamily="34" charset="-128"/>
              <a:cs typeface="+mn-cs"/>
            </a:endParaRPr>
          </a:p>
        </p:txBody>
      </p:sp>
      <p:sp>
        <p:nvSpPr>
          <p:cNvPr id="10138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AI RAN SI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Keep the Model Performance Feedback arrow with dashed line in the AI Functional Framework</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Performance monitoring of the trained and deployed RAN AI/ML in Model Inference may be supported.</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NG-RAN SA is prioritized; EN-DC and MR-DC are down-prioritized but not precluded from Rel.18.</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Agree the TP for SI conclusion that the AI/ML functionality and agreed use cases are recommended to specified in normative phase.</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Agree TPs for the solution on Energy saving, Load balance and Mobility optimization.</a:t>
            </a:r>
            <a:endPar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800" b="1" u="sng">
                <a:ln>
                  <a:noFill/>
                </a:ln>
                <a:effectLst/>
                <a:uLnTx/>
                <a:uFillTx/>
                <a:cs typeface="Arial" panose="020B0604020202020204" pitchFamily="34" charset="0"/>
                <a:sym typeface="+mn-ea"/>
              </a:rPr>
              <a:t>Other important info</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8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This SI is completed in RAN3.</a:t>
            </a:r>
            <a:endPar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10342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Content Placeholder 2"/>
          <p:cNvSpPr>
            <a:spLocks noGrp="1"/>
          </p:cNvSpPr>
          <p:nvPr>
            <p:ph idx="1"/>
          </p:nvPr>
        </p:nvSpPr>
        <p:spPr>
          <a:xfrm>
            <a:off x="457200" y="1716088"/>
            <a:ext cx="7394575" cy="4038600"/>
          </a:xfrm>
        </p:spPr>
        <p:txBody>
          <a:bodyPr vert="horz" wrap="square" lIns="68580" tIns="34290" rIns="68580" bIns="34290" anchor="t" anchorCtr="0"/>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online sessions and good support!</a:t>
            </a:r>
            <a:endParaRPr lang="en-US" altLang="fr-FR" sz="1800" dirty="0"/>
          </a:p>
          <a:p>
            <a:pPr>
              <a:lnSpc>
                <a:spcPct val="80000"/>
              </a:lnSpc>
              <a:buClrTx/>
              <a:buBlip>
                <a:blip r:embed="rId1"/>
              </a:buBlip>
            </a:pPr>
            <a:r>
              <a:rPr lang="en-US" altLang="fr-FR" sz="2100" dirty="0"/>
              <a:t>Young Ik Jo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his continuous support and excellent work under the heavy pressure, especially during and after RAN3#115e!</a:t>
            </a:r>
            <a:endParaRPr lang="en-US" altLang="fr-FR" sz="1800" dirty="0"/>
          </a:p>
          <a:p>
            <a:pPr>
              <a:lnSpc>
                <a:spcPct val="80000"/>
              </a:lnSpc>
              <a:buClrTx/>
              <a:buBlip>
                <a:blip r:embed="rId1"/>
              </a:buBlip>
            </a:pPr>
            <a:r>
              <a:rPr lang="en-US" altLang="fr-FR" sz="2100" dirty="0"/>
              <a:t>Alexander Vesely, Philippe Godin, Georg Hampel, Jaemin Han</a:t>
            </a:r>
            <a:endParaRPr lang="en-US" altLang="fr-FR" sz="2100" dirty="0"/>
          </a:p>
          <a:p>
            <a:pPr lvl="1">
              <a:lnSpc>
                <a:spcPct val="80000"/>
              </a:lnSpc>
              <a:buClr>
                <a:srgbClr val="C00000"/>
              </a:buClr>
              <a:buFont typeface="Arial" panose="020B0604020202020204" pitchFamily="34" charset="0"/>
              <a:buChar char="•"/>
            </a:pPr>
            <a:r>
              <a:rPr lang="en-US" altLang="fr-FR" sz="1800" dirty="0"/>
              <a:t>For their excellent work on some tough topics and cooperative spirit!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excellent work to make all R17 WIs/SIs progress smoothly!</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and constructive spirit and patience!</a:t>
            </a:r>
            <a:endParaRPr lang="en-US" altLang="fr-FR" sz="1800" dirty="0"/>
          </a:p>
          <a:p>
            <a:pPr lvl="1">
              <a:lnSpc>
                <a:spcPct val="80000"/>
              </a:lnSpc>
              <a:buClr>
                <a:srgbClr val="C00000"/>
              </a:buClr>
              <a:buFont typeface="Arial" panose="020B0604020202020204" pitchFamily="34" charset="0"/>
              <a:buChar char="•"/>
            </a:pPr>
            <a:r>
              <a:rPr lang="en-US" altLang="fr-FR" sz="1800" dirty="0"/>
              <a:t>For their continous work in the last two years which helps to complete R17 successfully in time!</a:t>
            </a: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p>
            <a:r>
              <a:rPr lang="en-US" altLang="en-US" dirty="0"/>
              <a:t>My Heartfelt Thanks To:</a:t>
            </a: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14bis-e"/>
          <p:cNvPicPr>
            <a:picLocks noChangeAspect="1"/>
          </p:cNvPicPr>
          <p:nvPr/>
        </p:nvPicPr>
        <p:blipFill>
          <a:blip r:embed="rId1"/>
          <a:stretch>
            <a:fillRect/>
          </a:stretch>
        </p:blipFill>
        <p:spPr>
          <a:xfrm>
            <a:off x="580390" y="1125855"/>
            <a:ext cx="7837805" cy="447675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15-e"/>
          <p:cNvPicPr>
            <a:picLocks noChangeAspect="1"/>
          </p:cNvPicPr>
          <p:nvPr/>
        </p:nvPicPr>
        <p:blipFill>
          <a:blip r:embed="rId1"/>
          <a:stretch>
            <a:fillRect/>
          </a:stretch>
        </p:blipFill>
        <p:spPr>
          <a:xfrm>
            <a:off x="530860" y="1120775"/>
            <a:ext cx="7904480" cy="4515485"/>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p>
            <a:r>
              <a:rPr lang="en-GB" altLang="ja-JP" dirty="0"/>
              <a:t>Overview of RAN</a:t>
            </a:r>
            <a:r>
              <a:rPr lang="en-US" altLang="en-GB" dirty="0"/>
              <a:t>3</a:t>
            </a:r>
            <a:r>
              <a:rPr lang="en-GB" altLang="ja-JP" dirty="0"/>
              <a:t>-led Rel-17 NR SI/WIs</a:t>
            </a:r>
            <a:endParaRPr lang="en-GB" altLang="zh-CN" dirty="0"/>
          </a:p>
        </p:txBody>
      </p:sp>
      <p:graphicFrame>
        <p:nvGraphicFramePr>
          <p:cNvPr id="5" name="Table 4"/>
          <p:cNvGraphicFramePr>
            <a:graphicFrameLocks noGrp="1"/>
          </p:cNvGraphicFramePr>
          <p:nvPr/>
        </p:nvGraphicFramePr>
        <p:xfrm>
          <a:off x="487363" y="1096963"/>
          <a:ext cx="8032750" cy="3342640"/>
        </p:xfrm>
        <a:graphic>
          <a:graphicData uri="http://schemas.openxmlformats.org/drawingml/2006/table">
            <a:tbl>
              <a:tblPr/>
              <a:tblGrid>
                <a:gridCol w="525462"/>
                <a:gridCol w="2657475"/>
                <a:gridCol w="1533525"/>
                <a:gridCol w="315913"/>
                <a:gridCol w="450850"/>
                <a:gridCol w="452437"/>
                <a:gridCol w="385763"/>
                <a:gridCol w="433387"/>
                <a:gridCol w="604838"/>
                <a:gridCol w="673100"/>
              </a:tblGrid>
              <a:tr h="418987">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Rel</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Leading </a:t>
                      </a: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WG</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other impacted WGs</a:t>
                      </a:r>
                      <a:endParaRPr kumimoji="0" lang="en-GB" altLang="en-US"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Remark/updates/SR</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53889">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860053</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of Data Collection for SON/MDT in NR WI</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NR_ENDC_SON_MDT_enh-Core</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R17</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R2,R4</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75</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03/22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RP-201281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SR: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52288">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911108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R17</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60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03/22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RP-211406</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SR: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20554</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41206">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890049</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of Private Network Support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NR_RAN_PRN_enh</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R17</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80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03/22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SR: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20561</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42794">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880076</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Enhancement for Data Collection for NR and EN-DC SI </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FS_NR_ENDC_data_collect</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R17</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R3</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70</a:t>
                      </a:r>
                      <a:r>
                        <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          03/22</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0" i="0" u="none" strike="noStrike" cap="none" normalizeH="0" baseline="0">
                          <a:ln>
                            <a:noFill/>
                          </a:ln>
                          <a:solidFill>
                            <a:srgbClr val="0000FF"/>
                          </a:solidFill>
                          <a:effectLst/>
                          <a:latin typeface="Calibri" panose="020F0502020204030204" pitchFamily="34" charset="0"/>
                          <a:ea typeface="MS PGothic" panose="020B0600070205080204" pitchFamily="34" charset="-128"/>
                        </a:rPr>
                        <a:t>SR: </a:t>
                      </a:r>
                      <a:endParaRPr kumimoji="0" lang="en-GB" altLang="en-US" sz="900" b="0"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0" i="0" u="none" strike="noStrike" cap="none" normalizeH="0" baseline="0">
                          <a:ln>
                            <a:noFill/>
                          </a:ln>
                          <a:solidFill>
                            <a:srgbClr val="0000FF"/>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FF"/>
                          </a:solidFill>
                          <a:effectLst/>
                          <a:latin typeface="Calibri" panose="020F0502020204030204" pitchFamily="34" charset="0"/>
                          <a:ea typeface="MS PGothic" panose="020B0600070205080204" pitchFamily="34" charset="-128"/>
                        </a:rPr>
                        <a:t>20634</a:t>
                      </a: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16597">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860152</a:t>
                      </a:r>
                      <a:endPar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Enhanced eNB Architecture Evolution WI</a:t>
                      </a:r>
                      <a:endPar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LTE_NR_arch_evo_enh-Core</a:t>
                      </a:r>
                      <a:endPar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R17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99</a:t>
                      </a:r>
                      <a:r>
                        <a:rPr kumimoji="0" lang="en-GB" altLang="zh-CN"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          03/22</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SR: </a:t>
                      </a:r>
                      <a:endPar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20557</a:t>
                      </a:r>
                      <a:endPar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16597">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910025</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User Plane Integrity Protection support for EPC connected architectures</a:t>
                      </a:r>
                      <a:endPar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UPIP_SEC_LTE-RAN-Core</a:t>
                      </a:r>
                      <a:endParaRPr kumimoji="0" lang="en-GB"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R17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R2</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           03/22</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SR:</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RP-220427</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5">
                        <a:lumMod val="20000"/>
                        <a:lumOff val="80000"/>
                      </a:schemeClr>
                    </a:solidFill>
                  </a:tcPr>
                </a:tc>
              </a:tr>
            </a:tbl>
          </a:graphicData>
        </a:graphic>
      </p:graphicFrame>
      <p:sp>
        <p:nvSpPr>
          <p:cNvPr id="52306" name="Content Placeholder 2"/>
          <p:cNvSpPr txBox="1"/>
          <p:nvPr/>
        </p:nvSpPr>
        <p:spPr>
          <a:xfrm>
            <a:off x="487363" y="5967413"/>
            <a:ext cx="7886700" cy="534987"/>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1100" dirty="0"/>
              <a:t>WI: Black   SI: Blue      Completed WI/SI: Red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p>
            <a:r>
              <a:rPr lang="en-US" altLang="sv-SE" sz="2000" dirty="0"/>
              <a:t>List of RAN3 CRs to RAN in </a:t>
            </a:r>
            <a:r>
              <a:rPr lang="en-US" altLang="sv-SE" sz="2000" dirty="0">
                <a:solidFill>
                  <a:srgbClr val="FF0000"/>
                </a:solidFill>
              </a:rPr>
              <a:t>RP-220009</a:t>
            </a:r>
            <a:r>
              <a:rPr lang="en-US" altLang="sv-SE" sz="2000" dirty="0"/>
              <a:t>, which includes:</a:t>
            </a:r>
            <a:endParaRPr lang="en-US" altLang="sv-SE" sz="2000" dirty="0">
              <a:solidFill>
                <a:srgbClr val="FF0000"/>
              </a:solidFill>
            </a:endParaRPr>
          </a:p>
          <a:p>
            <a:pPr lvl="1"/>
            <a:r>
              <a:rPr lang="en-US" altLang="sv-SE" dirty="0"/>
              <a:t>Rel-15/16 corrections and clean-ups for both NR and LTE</a:t>
            </a:r>
            <a:endParaRPr lang="en-US" altLang="sv-SE" dirty="0"/>
          </a:p>
          <a:p>
            <a:pPr lvl="1"/>
            <a:r>
              <a:rPr lang="en-US" altLang="en-US" dirty="0"/>
              <a:t> In total, 7 Cat F agreed NR Rel-15 CRs, 53 Cat F and 6 Cat A agreed NR Rel-16 CRs</a:t>
            </a:r>
            <a:endParaRPr lang="en-US" altLang="en-US" dirty="0"/>
          </a:p>
          <a:p>
            <a:pPr lvl="1"/>
            <a:r>
              <a:rPr lang="en-US" altLang="sv-SE" dirty="0"/>
              <a:t>3 Non-Backwards-Compatible (NBC) CR for Rel-15 and Rel-16: R3-221771 (R15), R3-222008 (R16), R3-222582(R16)</a:t>
            </a:r>
            <a:endParaRPr lang="en-US" altLang="sv-SE" dirty="0"/>
          </a:p>
          <a:p>
            <a:pPr lvl="2"/>
            <a:r>
              <a:rPr lang="en-US" altLang="sv-SE" dirty="0"/>
              <a:t>(</a:t>
            </a:r>
            <a:r>
              <a:rPr lang="en-US" altLang="sv-SE" dirty="0">
                <a:hlinkClick r:id="rId1"/>
              </a:rPr>
              <a:t>Here</a:t>
            </a:r>
            <a:r>
              <a:rPr lang="en-US" altLang="sv-SE" dirty="0"/>
              <a:t> is how 3GPP works with NBC changes)</a:t>
            </a:r>
            <a:endParaRPr lang="en-US" altLang="sv-SE" dirty="0"/>
          </a:p>
          <a:p>
            <a:r>
              <a:rPr lang="en-US" altLang="sv-SE" sz="2000" dirty="0"/>
              <a:t>Inclusive Language Review</a:t>
            </a:r>
            <a:endParaRPr lang="en-US" altLang="sv-SE" sz="2000" dirty="0"/>
          </a:p>
          <a:p>
            <a:pPr lvl="1"/>
            <a:r>
              <a:rPr lang="en-US" altLang="sv-SE" dirty="0"/>
              <a:t>The following Rel-17 CRs are agreed: R3-221640, R3-221641, R3-221642 (for TS 25.484), R3-221643 (for TS 25.467), R3-221708 and R3-222667 (for TS 25.402)</a:t>
            </a:r>
            <a:endParaRPr lang="en-US" altLang="sv-SE" dirty="0"/>
          </a:p>
          <a:p>
            <a:r>
              <a:rPr lang="en-US" altLang="sv-SE" sz="2000" dirty="0"/>
              <a:t>List of R17 TEI CRs are Agreed</a:t>
            </a:r>
            <a:endParaRPr lang="en-US" altLang="sv-SE" sz="2000" dirty="0"/>
          </a:p>
          <a:p>
            <a:pPr lvl="1"/>
            <a:r>
              <a:rPr lang="en-US" altLang="en-US" dirty="0"/>
              <a:t>Cat.B: 115, Cat.C: 8, Cat.D: 16, Cat.F: 6</a:t>
            </a:r>
            <a:endParaRPr lang="en-US" altLang="en-US"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857250"/>
          </a:xfrm>
        </p:spPr>
        <p:txBody>
          <a:bodyPr vert="horz" wrap="square" lIns="68580" tIns="34290" rIns="68580" bIns="34290" anchor="ctr" anchorCtr="0"/>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Content Placeholder 3"/>
          <p:cNvSpPr>
            <a:spLocks noGrp="1"/>
          </p:cNvSpPr>
          <p:nvPr>
            <p:ph idx="1"/>
          </p:nvPr>
        </p:nvSpPr>
        <p:spPr>
          <a:xfrm>
            <a:off x="358775" y="1144588"/>
            <a:ext cx="8478838" cy="5338763"/>
          </a:xfrm>
        </p:spPr>
        <p:txBody>
          <a:bodyPr vert="horz" wrap="square" lIns="68580" tIns="34290" rIns="68580" bIns="34290" numCol="1" anchor="t" anchorCtr="0" compatLnSpc="1"/>
          <a:lstStyle/>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r>
              <a:rPr lang="en-US" altLang="sv-SE" sz="2160" dirty="0">
                <a:cs typeface="+mn-ea"/>
                <a:sym typeface="+mn-ea"/>
              </a:rPr>
              <a:t>The number of Tdocs got back to normal (average 900 contributions) at submission deadline, see in Slide3, which means the new quota rule works.</a:t>
            </a:r>
            <a:endParaRPr kumimoji="0" lang="en-US" altLang="sv-SE" sz="216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r>
              <a:rPr kumimoji="0" lang="en-US" altLang="sv-SE" sz="2160" b="0" i="0" u="none" strike="noStrike" kern="0" cap="none" spc="0" normalizeH="0" baseline="0" noProof="1">
                <a:ln>
                  <a:noFill/>
                </a:ln>
                <a:solidFill>
                  <a:schemeClr val="tx1"/>
                </a:solidFill>
                <a:effectLst/>
                <a:uLnTx/>
                <a:uFillTx/>
                <a:latin typeface="+mn-lt"/>
                <a:ea typeface="MS PGothic" panose="020B0600070205080204" pitchFamily="34" charset="-128"/>
                <a:cs typeface="+mn-ea"/>
              </a:rPr>
              <a:t>RAN3 delegates experienced stressful Q1 e-meetings in order to complete R17 work, especially in RAN3#115e.</a:t>
            </a:r>
            <a:endParaRPr kumimoji="0" lang="en-US" altLang="sv-SE" sz="216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r>
              <a:rPr kumimoji="0" lang="en-US" altLang="sv-SE" sz="2160" b="0" i="0" u="none" strike="noStrike" kern="0" cap="none" spc="0" normalizeH="0" baseline="0" noProof="1">
                <a:ln>
                  <a:noFill/>
                </a:ln>
                <a:solidFill>
                  <a:schemeClr val="tx1"/>
                </a:solidFill>
                <a:effectLst/>
                <a:uLnTx/>
                <a:uFillTx/>
                <a:latin typeface="+mn-lt"/>
                <a:ea typeface="MS PGothic" panose="020B0600070205080204" pitchFamily="34" charset="-128"/>
                <a:cs typeface="+mn-ea"/>
              </a:rPr>
              <a:t>RAN3 received couple of incoming LSs from SA/RAN WGs towards R17 WIs till the last day in RAN3#115e which shall be avoided in the future releases.</a:t>
            </a:r>
            <a:endParaRPr kumimoji="0" lang="en-US" altLang="sv-SE" sz="216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sv-SE" sz="216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sv-SE" sz="216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285750" marR="0" lvl="0"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sv-SE" sz="1995"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sv-SE" sz="2000" b="0" i="0" u="none" strike="noStrike" kern="0" cap="none" spc="0" normalizeH="0" baseline="0" noProof="1">
              <a:ln>
                <a:noFill/>
              </a:ln>
              <a:solidFill>
                <a:srgbClr val="FF0000"/>
              </a:solidFill>
              <a:effectLst/>
              <a:uLnTx/>
              <a:uFillTx/>
              <a:latin typeface="+mn-lt"/>
              <a:ea typeface="MS PGothic" panose="020B0600070205080204" pitchFamily="34" charset="-128"/>
              <a:cs typeface="+mn-ea"/>
            </a:endParaRPr>
          </a:p>
        </p:txBody>
      </p:sp>
      <p:sp>
        <p:nvSpPr>
          <p:cNvPr id="56323" name="Title 1"/>
          <p:cNvSpPr>
            <a:spLocks noGrp="1"/>
          </p:cNvSpPr>
          <p:nvPr>
            <p:ph type="title"/>
          </p:nvPr>
        </p:nvSpPr>
        <p:spPr>
          <a:xfrm>
            <a:off x="-215900" y="200025"/>
            <a:ext cx="4403725" cy="857250"/>
          </a:xfrm>
        </p:spPr>
        <p:txBody>
          <a:bodyPr vert="horz" wrap="square" lIns="68580" tIns="34290" rIns="68580" bIns="34290" anchor="ctr" anchorCtr="0"/>
          <a:p>
            <a:r>
              <a:rPr lang="en-US" altLang="fr-FR" dirty="0"/>
              <a:t>RAN3 Workload</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Title 1"/>
          <p:cNvSpPr>
            <a:spLocks noGrp="1"/>
          </p:cNvSpPr>
          <p:nvPr>
            <p:ph type="title"/>
          </p:nvPr>
        </p:nvSpPr>
        <p:spPr>
          <a:xfrm>
            <a:off x="0" y="179388"/>
            <a:ext cx="8251825" cy="563562"/>
          </a:xfrm>
        </p:spPr>
        <p:txBody>
          <a:bodyPr vert="horz" wrap="square" lIns="91440" tIns="45720" rIns="91440" bIns="45720" anchor="ctr" anchorCtr="0"/>
          <a:p>
            <a:r>
              <a:rPr lang="en-US" altLang="en-US" sz="3600" dirty="0"/>
              <a:t>R17 SON/MDT WI</a:t>
            </a:r>
            <a:endParaRPr lang="en-US" altLang="en-US" sz="3600" dirty="0"/>
          </a:p>
        </p:txBody>
      </p:sp>
      <p:sp>
        <p:nvSpPr>
          <p:cNvPr id="29699" name="Content Placeholder 2"/>
          <p:cNvSpPr>
            <a:spLocks noGrp="1"/>
          </p:cNvSpPr>
          <p:nvPr>
            <p:ph idx="1"/>
          </p:nvPr>
        </p:nvSpPr>
        <p:spPr bwMode="auto">
          <a:xfrm>
            <a:off x="287299" y="979449"/>
            <a:ext cx="8567776" cy="5600703"/>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UE History Information in EN-DC,If MN subscribes to PSCell changes, SN shall send the full SN UHI during each PSCell change to the MN via the SN modification required message. Include Time spent without SCG from MN to MN. Add a new IE in the SN Addition Request message to indicate the subscription of PSCell changes.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load Balancing Enhancements, RAN3 confirms that per-beam MSC can work, if the best beam of the serving cell reported in the UE measurement is assumed to be the serving beam.</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MRO for SN Change Failure, define two class 2 procedures in stage 3,One class 2 procedure is from MN to the source SN or from MN to the last serving SN, The second class 2 procedure is from the last serving SN to the MN.</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RACH optimaiztion, </a:t>
            </a:r>
            <a:r>
              <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finalize </a:t>
            </a: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signalling detail of F1AP.</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Coverage and Capacity Optimization, agree to reuse the already endorsed CCO Assistance Information List IE to allow the gNB-CU to indicate to the gNB-DU which neighbor cells have been subject to CCO actions. No support for the beam replacement functionality over Xn for CCO in Rel17.</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rPr>
              <a:t>For Inter-System Load Balancing, </a:t>
            </a:r>
            <a:r>
              <a:rPr kumimoji="0" lang="en-US"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sym typeface="+mn-ea"/>
              </a:rPr>
              <a:t>Introduce PRB usage (i.e. the ratio of the utilised PRBs to the total number of PRBs) as a load metric</a:t>
            </a: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 PRB usage is reported per cell for inter-system load balancing.</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For Mobility Enhancement Optimization, reuse the existing initiating condition for CHO. Network-based solution includes candidate cell list and CHO execution condition(s) as optional in the SN STATUS TRANSFER message and HANDOVER REPORT message, Mobility Information as optional in the SN STATUS TRANSFER message</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MS PGothic" panose="020B0600070205080204" pitchFamily="34" charset="-128"/>
              <a:cs typeface="+mn-cs"/>
            </a:endParaRPr>
          </a:p>
        </p:txBody>
      </p:sp>
      <p:sp>
        <p:nvSpPr>
          <p:cNvPr id="5837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5.jpeg"/></Relationships>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5.jpeg"/></Relationships>
</file>

<file path=ppt/theme/_rels/theme15.xml.rels><?xml version="1.0" encoding="UTF-8" standalone="yes"?>
<Relationships xmlns="http://schemas.openxmlformats.org/package/2006/relationships"><Relationship Id="rId1" Type="http://schemas.openxmlformats.org/officeDocument/2006/relationships/image" Target="../media/image5.jpeg"/></Relationships>
</file>

<file path=ppt/theme/_rels/theme16.xml.rels><?xml version="1.0" encoding="UTF-8" standalone="yes"?>
<Relationships xmlns="http://schemas.openxmlformats.org/package/2006/relationships"><Relationship Id="rId1" Type="http://schemas.openxmlformats.org/officeDocument/2006/relationships/image" Target="../media/image5.jpeg"/></Relationships>
</file>

<file path=ppt/theme/_rels/theme17.xml.rels><?xml version="1.0" encoding="UTF-8" standalone="yes"?>
<Relationships xmlns="http://schemas.openxmlformats.org/package/2006/relationships"><Relationship Id="rId1" Type="http://schemas.openxmlformats.org/officeDocument/2006/relationships/image" Target="../media/image5.jpeg"/></Relationships>
</file>

<file path=ppt/theme/_rels/theme18.xml.rels><?xml version="1.0" encoding="UTF-8" standalone="yes"?>
<Relationships xmlns="http://schemas.openxmlformats.org/package/2006/relationships"><Relationship Id="rId1" Type="http://schemas.openxmlformats.org/officeDocument/2006/relationships/image" Target="../media/image5.jpeg"/></Relationships>
</file>

<file path=ppt/theme/_rels/theme19.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9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29118</Words>
  <Application>WPS 演示</Application>
  <PresentationFormat>全屏显示(4:3)</PresentationFormat>
  <Paragraphs>626</Paragraphs>
  <Slides>32</Slides>
  <Notes>31</Notes>
  <HiddenSlides>0</HiddenSlides>
  <MMClips>0</MMClips>
  <ScaleCrop>false</ScaleCrop>
  <HeadingPairs>
    <vt:vector size="8" baseType="variant">
      <vt:variant>
        <vt:lpstr>已用的字体</vt:lpstr>
      </vt:variant>
      <vt:variant>
        <vt:i4>8</vt:i4>
      </vt:variant>
      <vt:variant>
        <vt:lpstr>主题</vt:lpstr>
      </vt:variant>
      <vt:variant>
        <vt:i4>19</vt:i4>
      </vt:variant>
      <vt:variant>
        <vt:lpstr>嵌入 OLE 服务器</vt:lpstr>
      </vt:variant>
      <vt:variant>
        <vt:i4>1</vt:i4>
      </vt:variant>
      <vt:variant>
        <vt:lpstr>幻灯片标题</vt:lpstr>
      </vt:variant>
      <vt:variant>
        <vt:i4>32</vt:i4>
      </vt:variant>
    </vt:vector>
  </HeadingPairs>
  <TitlesOfParts>
    <vt:vector size="60"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3_3gpp</vt:lpstr>
      <vt:lpstr>4_3gpp</vt:lpstr>
      <vt:lpstr>6_3gpp</vt:lpstr>
      <vt:lpstr>7_3gpp</vt:lpstr>
      <vt:lpstr>8_3gpp</vt:lpstr>
      <vt:lpstr>10_3gpp</vt:lpstr>
      <vt:lpstr>11_3gpp</vt:lpstr>
      <vt:lpstr>12_3gpp</vt:lpstr>
      <vt:lpstr>5_3gpp</vt:lpstr>
      <vt:lpstr>14_3gpp</vt:lpstr>
      <vt:lpstr>15_3gpp</vt:lpstr>
      <vt:lpstr>13_3gpp</vt:lpstr>
      <vt:lpstr>16_3gpp</vt:lpstr>
      <vt:lpstr>17_3gpp</vt:lpstr>
      <vt:lpstr>18_3gpp</vt:lpstr>
      <vt:lpstr>19_3gpp</vt:lpstr>
      <vt:lpstr>Paint.Picture</vt:lpstr>
      <vt:lpstr>  </vt:lpstr>
      <vt:lpstr>Executive Summary</vt:lpstr>
      <vt:lpstr>Tdoc submitted to RAN3</vt:lpstr>
      <vt:lpstr>Tdocs for each Topic</vt:lpstr>
      <vt:lpstr>Tdocs for each Topic</vt:lpstr>
      <vt:lpstr>Overview of RAN3-led Rel-17 NR SI/WIs</vt:lpstr>
      <vt:lpstr>RAN3 CRs to RAN</vt:lpstr>
      <vt:lpstr>RAN3 Workload</vt:lpstr>
      <vt:lpstr>R17 SON/MDT WI</vt:lpstr>
      <vt:lpstr>R17 SON/MDT WI</vt:lpstr>
      <vt:lpstr>R17 Redcap WI</vt:lpstr>
      <vt:lpstr>R17 NB IoT/MTC WI</vt:lpstr>
      <vt:lpstr>   R17 IAB WI</vt:lpstr>
      <vt:lpstr>R17 MR-DC Enh. WI</vt:lpstr>
      <vt:lpstr>R17 NR QoE WI</vt:lpstr>
      <vt:lpstr>R17 NR QoE WI</vt:lpstr>
      <vt:lpstr>R17 eNPN WI</vt:lpstr>
      <vt:lpstr>R17 Network Slice WI</vt:lpstr>
      <vt:lpstr>R17 Positioning WI</vt:lpstr>
      <vt:lpstr>R17 NTN WI</vt:lpstr>
      <vt:lpstr>R17 NRIIOT WI</vt:lpstr>
      <vt:lpstr>R17 MBS WI</vt:lpstr>
      <vt:lpstr>R17 MBS WI</vt:lpstr>
      <vt:lpstr>R17 Sidelink Relay WI</vt:lpstr>
      <vt:lpstr>R17 Small Data WI</vt:lpstr>
      <vt:lpstr>R17 IoT NTN WI</vt:lpstr>
      <vt:lpstr>R17 MultiSIM WI</vt:lpstr>
      <vt:lpstr>R17 UE Power Saving WI</vt:lpstr>
      <vt:lpstr>R17 EPS UPIP WI</vt:lpstr>
      <vt:lpstr>R17 enhanced eNB architecture WI</vt:lpstr>
      <vt:lpstr>R17 AI RAN SI</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cp:lastModifiedBy>RAN3 Chair</cp:lastModifiedBy>
  <cp:revision>341</cp:revision>
  <cp:lastPrinted>2018-03-14T16:55:00Z</cp:lastPrinted>
  <dcterms:created xsi:type="dcterms:W3CDTF">2009-11-27T05:15:00Z</dcterms:created>
  <dcterms:modified xsi:type="dcterms:W3CDTF">2022-03-11T07:10:03Z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ies>
</file>