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434" r:id="rId3"/>
    <p:sldId id="421" r:id="rId4"/>
    <p:sldId id="420" r:id="rId5"/>
    <p:sldId id="366" r:id="rId6"/>
    <p:sldId id="367" r:id="rId7"/>
    <p:sldId id="429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14" r:id="rId16"/>
    <p:sldId id="397" r:id="rId17"/>
    <p:sldId id="442" r:id="rId18"/>
    <p:sldId id="413" r:id="rId19"/>
    <p:sldId id="401" r:id="rId20"/>
    <p:sldId id="381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634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1542" y="2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17-e\tdocList_2020-11-19_20h10-STA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NR Maintenance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STAT!$B$2:$B$11</c:f>
              <c:strCache>
                <c:ptCount val="10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 R15</c:v>
                </c:pt>
                <c:pt idx="6">
                  <c:v>NR16 General</c:v>
                </c:pt>
                <c:pt idx="7">
                  <c:v>NR16 V2X</c:v>
                </c:pt>
                <c:pt idx="8">
                  <c:v>NR16 Pos</c:v>
                </c:pt>
                <c:pt idx="9">
                  <c:v>NR16 SONMDT</c:v>
                </c:pt>
              </c:strCache>
            </c:strRef>
          </c:cat>
          <c:val>
            <c:numRef>
              <c:f>STAT!$C$2:$C$11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  <c:pt idx="4">
                  <c:v>7</c:v>
                </c:pt>
                <c:pt idx="6">
                  <c:v>17</c:v>
                </c:pt>
                <c:pt idx="7">
                  <c:v>9</c:v>
                </c:pt>
                <c:pt idx="8">
                  <c:v>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2B-49C0-9FE4-53761C4C5829}"/>
            </c:ext>
          </c:extLst>
        </c:ser>
        <c:ser>
          <c:idx val="1"/>
          <c:order val="1"/>
          <c:tx>
            <c:strRef>
              <c:f>STAT!$D$1</c:f>
              <c:strCache>
                <c:ptCount val="1"/>
                <c:pt idx="0">
                  <c:v>Tdocs 117-e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STAT!$B$2:$B$11</c:f>
              <c:strCache>
                <c:ptCount val="10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 R15</c:v>
                </c:pt>
                <c:pt idx="6">
                  <c:v>NR16 General</c:v>
                </c:pt>
                <c:pt idx="7">
                  <c:v>NR16 V2X</c:v>
                </c:pt>
                <c:pt idx="8">
                  <c:v>NR16 Pos</c:v>
                </c:pt>
                <c:pt idx="9">
                  <c:v>NR16 SONMDT</c:v>
                </c:pt>
              </c:strCache>
            </c:strRef>
          </c:cat>
          <c:val>
            <c:numRef>
              <c:f>STAT!$D$2:$D$11</c:f>
              <c:numCache>
                <c:formatCode>General</c:formatCode>
                <c:ptCount val="10"/>
                <c:pt idx="0">
                  <c:v>0</c:v>
                </c:pt>
                <c:pt idx="1">
                  <c:v>13</c:v>
                </c:pt>
                <c:pt idx="2">
                  <c:v>41</c:v>
                </c:pt>
                <c:pt idx="3">
                  <c:v>6</c:v>
                </c:pt>
                <c:pt idx="4">
                  <c:v>60</c:v>
                </c:pt>
                <c:pt idx="6">
                  <c:v>92</c:v>
                </c:pt>
                <c:pt idx="7">
                  <c:v>52</c:v>
                </c:pt>
                <c:pt idx="8">
                  <c:v>13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2B-49C0-9FE4-53761C4C5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488352"/>
        <c:axId val="722500832"/>
      </c:barChart>
      <c:catAx>
        <c:axId val="72248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500832"/>
        <c:crosses val="autoZero"/>
        <c:auto val="1"/>
        <c:lblAlgn val="ctr"/>
        <c:lblOffset val="100"/>
        <c:noMultiLvlLbl val="0"/>
      </c:catAx>
      <c:valAx>
        <c:axId val="72250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48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EUTRA Maintenance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STAT!$C$47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(STAT!$B$48:$B$52,STAT!$B$56:$B$60)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(STAT!$C$48:$C$52,STAT!$C$56:$C$60)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</c:v>
                </c:pt>
                <c:pt idx="5">
                  <c:v>0</c:v>
                </c:pt>
                <c:pt idx="6">
                  <c:v>0</c:v>
                </c:pt>
                <c:pt idx="7">
                  <c:v>4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14-47A5-8303-7556B295239D}"/>
            </c:ext>
          </c:extLst>
        </c:ser>
        <c:ser>
          <c:idx val="1"/>
          <c:order val="1"/>
          <c:tx>
            <c:strRef>
              <c:f>STAT!$D$47</c:f>
              <c:strCache>
                <c:ptCount val="1"/>
                <c:pt idx="0">
                  <c:v>Tdocs 117-e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(STAT!$B$48:$B$52,STAT!$B$56:$B$60)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(STAT!$D$48:$D$52,STAT!$D$56:$D$60)</c:f>
              <c:numCache>
                <c:formatCode>General</c:formatCode>
                <c:ptCount val="10"/>
                <c:pt idx="0">
                  <c:v>7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14</c:v>
                </c:pt>
                <c:pt idx="5">
                  <c:v>0</c:v>
                </c:pt>
                <c:pt idx="6">
                  <c:v>1</c:v>
                </c:pt>
                <c:pt idx="7">
                  <c:v>14</c:v>
                </c:pt>
                <c:pt idx="8">
                  <c:v>3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14-47A5-8303-7556B295239D}"/>
            </c:ext>
          </c:extLst>
        </c:ser>
        <c:ser>
          <c:idx val="2"/>
          <c:order val="2"/>
          <c:tx>
            <c:strRef>
              <c:f>STAT!$E$47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(STAT!$B$48:$B$52,STAT!$B$56:$B$60)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(STAT!$E$48:$E$52,STAT!$E$56:$E$60)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02-DE14-47A5-8303-7556B2952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4608"/>
        <c:axId val="-185622976"/>
      </c:barChart>
      <c:catAx>
        <c:axId val="-18562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2976"/>
        <c:crosses val="autoZero"/>
        <c:auto val="1"/>
        <c:lblAlgn val="ctr"/>
        <c:lblOffset val="100"/>
        <c:noMultiLvlLbl val="0"/>
      </c:catAx>
      <c:valAx>
        <c:axId val="-18562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NR</a:t>
            </a:r>
            <a:r>
              <a:rPr lang="en-GB" baseline="0"/>
              <a:t> Rel-17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91465262425792"/>
          <c:y val="0.19037132987910191"/>
          <c:w val="0.89608534737574208"/>
          <c:h val="0.407410958345232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STAT!$C$14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STAT!$B$15:$B$39</c:f>
              <c:strCache>
                <c:ptCount val="25"/>
                <c:pt idx="0">
                  <c:v>R17 Org</c:v>
                </c:pt>
                <c:pt idx="1">
                  <c:v>NR17 MBS</c:v>
                </c:pt>
                <c:pt idx="2">
                  <c:v>NR17 MR DCCA</c:v>
                </c:pt>
                <c:pt idx="3">
                  <c:v>NR17 MSIM</c:v>
                </c:pt>
                <c:pt idx="4">
                  <c:v>NR17 eIAB</c:v>
                </c:pt>
                <c:pt idx="5">
                  <c:v>NR17 IIOTURLLC</c:v>
                </c:pt>
                <c:pt idx="6">
                  <c:v>NR17 SmData</c:v>
                </c:pt>
                <c:pt idx="7">
                  <c:v>NR17 SL Relay</c:v>
                </c:pt>
                <c:pt idx="8">
                  <c:v>NR17 RSlice</c:v>
                </c:pt>
                <c:pt idx="9">
                  <c:v>NR17 ePowSav</c:v>
                </c:pt>
                <c:pt idx="10">
                  <c:v>NR17 NTN</c:v>
                </c:pt>
                <c:pt idx="11">
                  <c:v>NR17 ePos</c:v>
                </c:pt>
                <c:pt idx="12">
                  <c:v>NR17 RedCap</c:v>
                </c:pt>
                <c:pt idx="13">
                  <c:v>NR17 SONMDT</c:v>
                </c:pt>
                <c:pt idx="14">
                  <c:v>NR17 QoE</c:v>
                </c:pt>
                <c:pt idx="15">
                  <c:v>NR17 eSL</c:v>
                </c:pt>
                <c:pt idx="16">
                  <c:v>NR17 eNPN</c:v>
                </c:pt>
                <c:pt idx="17">
                  <c:v>NR17 feMIMO</c:v>
                </c:pt>
                <c:pt idx="18">
                  <c:v>NR17 Rach</c:v>
                </c:pt>
                <c:pt idx="19">
                  <c:v>NR17 Cov Enh</c:v>
                </c:pt>
                <c:pt idx="20">
                  <c:v>NR17 upto 71GHz</c:v>
                </c:pt>
                <c:pt idx="21">
                  <c:v>NR17 TEI</c:v>
                </c:pt>
                <c:pt idx="22">
                  <c:v>NR17 Gap Enh</c:v>
                </c:pt>
                <c:pt idx="23">
                  <c:v>NR17 UDC</c:v>
                </c:pt>
                <c:pt idx="24">
                  <c:v>NR17 Other</c:v>
                </c:pt>
              </c:strCache>
            </c:strRef>
          </c:cat>
          <c:val>
            <c:numRef>
              <c:f>STAT!$C$15:$C$39</c:f>
              <c:numCache>
                <c:formatCode>General</c:formatCode>
                <c:ptCount val="25"/>
                <c:pt idx="0">
                  <c:v>2</c:v>
                </c:pt>
                <c:pt idx="1">
                  <c:v>7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  <c:pt idx="5">
                  <c:v>3</c:v>
                </c:pt>
                <c:pt idx="6">
                  <c:v>3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4</c:v>
                </c:pt>
                <c:pt idx="11">
                  <c:v>6</c:v>
                </c:pt>
                <c:pt idx="12">
                  <c:v>3</c:v>
                </c:pt>
                <c:pt idx="13">
                  <c:v>3</c:v>
                </c:pt>
                <c:pt idx="14">
                  <c:v>2</c:v>
                </c:pt>
                <c:pt idx="15">
                  <c:v>4</c:v>
                </c:pt>
                <c:pt idx="16">
                  <c:v>3</c:v>
                </c:pt>
                <c:pt idx="17">
                  <c:v>3</c:v>
                </c:pt>
                <c:pt idx="18">
                  <c:v>2</c:v>
                </c:pt>
                <c:pt idx="19">
                  <c:v>3</c:v>
                </c:pt>
                <c:pt idx="20">
                  <c:v>5</c:v>
                </c:pt>
                <c:pt idx="21">
                  <c:v>14</c:v>
                </c:pt>
                <c:pt idx="22">
                  <c:v>1</c:v>
                </c:pt>
                <c:pt idx="23">
                  <c:v>4</c:v>
                </c:pt>
                <c:pt idx="2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05-42CC-9D16-A379C75B56F1}"/>
            </c:ext>
          </c:extLst>
        </c:ser>
        <c:ser>
          <c:idx val="1"/>
          <c:order val="1"/>
          <c:tx>
            <c:strRef>
              <c:f>STAT!$D$14</c:f>
              <c:strCache>
                <c:ptCount val="1"/>
                <c:pt idx="0">
                  <c:v>Tdocs 117-e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STAT!$B$15:$B$39</c:f>
              <c:strCache>
                <c:ptCount val="25"/>
                <c:pt idx="0">
                  <c:v>R17 Org</c:v>
                </c:pt>
                <c:pt idx="1">
                  <c:v>NR17 MBS</c:v>
                </c:pt>
                <c:pt idx="2">
                  <c:v>NR17 MR DCCA</c:v>
                </c:pt>
                <c:pt idx="3">
                  <c:v>NR17 MSIM</c:v>
                </c:pt>
                <c:pt idx="4">
                  <c:v>NR17 eIAB</c:v>
                </c:pt>
                <c:pt idx="5">
                  <c:v>NR17 IIOTURLLC</c:v>
                </c:pt>
                <c:pt idx="6">
                  <c:v>NR17 SmData</c:v>
                </c:pt>
                <c:pt idx="7">
                  <c:v>NR17 SL Relay</c:v>
                </c:pt>
                <c:pt idx="8">
                  <c:v>NR17 RSlice</c:v>
                </c:pt>
                <c:pt idx="9">
                  <c:v>NR17 ePowSav</c:v>
                </c:pt>
                <c:pt idx="10">
                  <c:v>NR17 NTN</c:v>
                </c:pt>
                <c:pt idx="11">
                  <c:v>NR17 ePos</c:v>
                </c:pt>
                <c:pt idx="12">
                  <c:v>NR17 RedCap</c:v>
                </c:pt>
                <c:pt idx="13">
                  <c:v>NR17 SONMDT</c:v>
                </c:pt>
                <c:pt idx="14">
                  <c:v>NR17 QoE</c:v>
                </c:pt>
                <c:pt idx="15">
                  <c:v>NR17 eSL</c:v>
                </c:pt>
                <c:pt idx="16">
                  <c:v>NR17 eNPN</c:v>
                </c:pt>
                <c:pt idx="17">
                  <c:v>NR17 feMIMO</c:v>
                </c:pt>
                <c:pt idx="18">
                  <c:v>NR17 Rach</c:v>
                </c:pt>
                <c:pt idx="19">
                  <c:v>NR17 Cov Enh</c:v>
                </c:pt>
                <c:pt idx="20">
                  <c:v>NR17 upto 71GHz</c:v>
                </c:pt>
                <c:pt idx="21">
                  <c:v>NR17 TEI</c:v>
                </c:pt>
                <c:pt idx="22">
                  <c:v>NR17 Gap Enh</c:v>
                </c:pt>
                <c:pt idx="23">
                  <c:v>NR17 UDC</c:v>
                </c:pt>
                <c:pt idx="24">
                  <c:v>NR17 Other</c:v>
                </c:pt>
              </c:strCache>
            </c:strRef>
          </c:cat>
          <c:val>
            <c:numRef>
              <c:f>STAT!$D$15:$D$39</c:f>
              <c:numCache>
                <c:formatCode>General</c:formatCode>
                <c:ptCount val="25"/>
                <c:pt idx="0">
                  <c:v>29</c:v>
                </c:pt>
                <c:pt idx="1">
                  <c:v>117</c:v>
                </c:pt>
                <c:pt idx="2">
                  <c:v>142</c:v>
                </c:pt>
                <c:pt idx="3">
                  <c:v>59</c:v>
                </c:pt>
                <c:pt idx="4">
                  <c:v>63</c:v>
                </c:pt>
                <c:pt idx="5">
                  <c:v>49</c:v>
                </c:pt>
                <c:pt idx="6">
                  <c:v>66</c:v>
                </c:pt>
                <c:pt idx="7">
                  <c:v>101</c:v>
                </c:pt>
                <c:pt idx="8">
                  <c:v>64</c:v>
                </c:pt>
                <c:pt idx="9">
                  <c:v>65</c:v>
                </c:pt>
                <c:pt idx="10">
                  <c:v>122</c:v>
                </c:pt>
                <c:pt idx="11">
                  <c:v>124</c:v>
                </c:pt>
                <c:pt idx="12">
                  <c:v>77</c:v>
                </c:pt>
                <c:pt idx="13">
                  <c:v>65</c:v>
                </c:pt>
                <c:pt idx="14">
                  <c:v>52</c:v>
                </c:pt>
                <c:pt idx="15">
                  <c:v>70</c:v>
                </c:pt>
                <c:pt idx="16">
                  <c:v>23</c:v>
                </c:pt>
                <c:pt idx="17">
                  <c:v>61</c:v>
                </c:pt>
                <c:pt idx="18">
                  <c:v>22</c:v>
                </c:pt>
                <c:pt idx="19">
                  <c:v>20</c:v>
                </c:pt>
                <c:pt idx="20">
                  <c:v>29</c:v>
                </c:pt>
                <c:pt idx="21">
                  <c:v>49</c:v>
                </c:pt>
                <c:pt idx="22">
                  <c:v>54</c:v>
                </c:pt>
                <c:pt idx="23">
                  <c:v>20</c:v>
                </c:pt>
                <c:pt idx="24">
                  <c:v>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05-42CC-9D16-A379C75B5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73342080"/>
        <c:axId val="2073347072"/>
      </c:barChart>
      <c:catAx>
        <c:axId val="207334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7072"/>
        <c:crosses val="autoZero"/>
        <c:auto val="1"/>
        <c:lblAlgn val="ctr"/>
        <c:lblOffset val="100"/>
        <c:noMultiLvlLbl val="0"/>
      </c:catAx>
      <c:valAx>
        <c:axId val="207334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2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459767842827177"/>
          <c:y val="0.2714057106060509"/>
          <c:w val="0.75403551543504765"/>
          <c:h val="0.37707761622390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STAT!$H$79</c:f>
              <c:strCache>
                <c:ptCount val="1"/>
                <c:pt idx="0">
                  <c:v>Tdocs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STAT!$B$80:$B$91</c:f>
              <c:strCache>
                <c:ptCount val="12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  <c:pt idx="9">
                  <c:v>R2 116-e</c:v>
                </c:pt>
                <c:pt idx="10">
                  <c:v>R2 116bis-e</c:v>
                </c:pt>
                <c:pt idx="11">
                  <c:v>R2 117-e</c:v>
                </c:pt>
              </c:strCache>
            </c:strRef>
          </c:cat>
          <c:val>
            <c:numRef>
              <c:f>STAT!$H$80:$H$91</c:f>
              <c:numCache>
                <c:formatCode>General</c:formatCode>
                <c:ptCount val="12"/>
                <c:pt idx="0">
                  <c:v>2244</c:v>
                </c:pt>
                <c:pt idx="1">
                  <c:v>1633</c:v>
                </c:pt>
                <c:pt idx="2">
                  <c:v>2060</c:v>
                </c:pt>
                <c:pt idx="3">
                  <c:v>2126</c:v>
                </c:pt>
                <c:pt idx="4">
                  <c:v>2475</c:v>
                </c:pt>
                <c:pt idx="5">
                  <c:v>2437</c:v>
                </c:pt>
                <c:pt idx="6">
                  <c:v>2004</c:v>
                </c:pt>
                <c:pt idx="7">
                  <c:v>2073</c:v>
                </c:pt>
                <c:pt idx="8">
                  <c:v>2272</c:v>
                </c:pt>
                <c:pt idx="9">
                  <c:v>2348</c:v>
                </c:pt>
                <c:pt idx="10">
                  <c:v>2055</c:v>
                </c:pt>
                <c:pt idx="11">
                  <c:v>2170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C-4F63-88C5-15F0FECD32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5696"/>
        <c:axId val="-185628960"/>
      </c:barChart>
      <c:catAx>
        <c:axId val="-18562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8960"/>
        <c:crosses val="autoZero"/>
        <c:auto val="1"/>
        <c:lblAlgn val="ctr"/>
        <c:lblOffset val="100"/>
        <c:noMultiLvlLbl val="0"/>
      </c:catAx>
      <c:valAx>
        <c:axId val="-18562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STAT!$C$79</c:f>
              <c:strCache>
                <c:ptCount val="1"/>
                <c:pt idx="0">
                  <c:v>GTW (h)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STAT!$B$80:$B$91</c:f>
              <c:strCache>
                <c:ptCount val="12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  <c:pt idx="9">
                  <c:v>R2 116-e</c:v>
                </c:pt>
                <c:pt idx="10">
                  <c:v>R2 116bis-e</c:v>
                </c:pt>
                <c:pt idx="11">
                  <c:v>R2 117-e</c:v>
                </c:pt>
              </c:strCache>
            </c:strRef>
          </c:cat>
          <c:val>
            <c:numRef>
              <c:f>STAT!$C$80:$C$91</c:f>
              <c:numCache>
                <c:formatCode>General</c:formatCode>
                <c:ptCount val="12"/>
                <c:pt idx="0">
                  <c:v>65</c:v>
                </c:pt>
                <c:pt idx="1">
                  <c:v>66</c:v>
                </c:pt>
                <c:pt idx="2">
                  <c:v>72</c:v>
                </c:pt>
                <c:pt idx="3">
                  <c:v>77</c:v>
                </c:pt>
                <c:pt idx="4">
                  <c:v>86.5</c:v>
                </c:pt>
                <c:pt idx="5">
                  <c:v>81.8</c:v>
                </c:pt>
                <c:pt idx="6">
                  <c:v>55.7</c:v>
                </c:pt>
                <c:pt idx="7">
                  <c:v>56</c:v>
                </c:pt>
                <c:pt idx="8">
                  <c:v>74.099999999999994</c:v>
                </c:pt>
                <c:pt idx="9">
                  <c:v>74.8</c:v>
                </c:pt>
                <c:pt idx="10">
                  <c:v>57</c:v>
                </c:pt>
                <c:pt idx="11">
                  <c:v>80.900000000000006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14-4907-87B8-7289CEDC06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4064"/>
        <c:axId val="-185627872"/>
      </c:barChart>
      <c:catAx>
        <c:axId val="-18562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872"/>
        <c:crosses val="autoZero"/>
        <c:auto val="1"/>
        <c:lblAlgn val="ctr"/>
        <c:lblOffset val="100"/>
        <c:noMultiLvlLbl val="0"/>
      </c:catAx>
      <c:valAx>
        <c:axId val="-18562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Offline Details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STAT!$D$79</c:f>
              <c:strCache>
                <c:ptCount val="1"/>
                <c:pt idx="0">
                  <c:v>Draft files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STAT!$B$80:$B$91</c:f>
              <c:strCache>
                <c:ptCount val="12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  <c:pt idx="9">
                  <c:v>R2 116-e</c:v>
                </c:pt>
                <c:pt idx="10">
                  <c:v>R2 116bis-e</c:v>
                </c:pt>
                <c:pt idx="11">
                  <c:v>R2 117-e</c:v>
                </c:pt>
              </c:strCache>
            </c:strRef>
          </c:cat>
          <c:val>
            <c:numRef>
              <c:f>STAT!$D$80:$D$91</c:f>
              <c:numCache>
                <c:formatCode>General</c:formatCode>
                <c:ptCount val="12"/>
                <c:pt idx="0">
                  <c:v>3137</c:v>
                </c:pt>
                <c:pt idx="1">
                  <c:v>2940</c:v>
                </c:pt>
                <c:pt idx="2">
                  <c:v>3078</c:v>
                </c:pt>
                <c:pt idx="3">
                  <c:v>2830</c:v>
                </c:pt>
                <c:pt idx="4">
                  <c:v>2714</c:v>
                </c:pt>
                <c:pt idx="5">
                  <c:v>3120</c:v>
                </c:pt>
                <c:pt idx="6">
                  <c:v>2303</c:v>
                </c:pt>
                <c:pt idx="7">
                  <c:v>2056</c:v>
                </c:pt>
                <c:pt idx="8">
                  <c:v>2748</c:v>
                </c:pt>
                <c:pt idx="9">
                  <c:v>2957</c:v>
                </c:pt>
                <c:pt idx="10">
                  <c:v>2351</c:v>
                </c:pt>
                <c:pt idx="11">
                  <c:v>4229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A0-4CC0-86F6-48EB451F9A69}"/>
            </c:ext>
          </c:extLst>
        </c:ser>
        <c:ser>
          <c:idx val="1"/>
          <c:order val="1"/>
          <c:tx>
            <c:strRef>
              <c:f>STAT!$G$79</c:f>
              <c:strCache>
                <c:ptCount val="1"/>
                <c:pt idx="0">
                  <c:v>Emails (no)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STAT!$B$80:$B$91</c:f>
              <c:strCache>
                <c:ptCount val="12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  <c:pt idx="9">
                  <c:v>R2 116-e</c:v>
                </c:pt>
                <c:pt idx="10">
                  <c:v>R2 116bis-e</c:v>
                </c:pt>
                <c:pt idx="11">
                  <c:v>R2 117-e</c:v>
                </c:pt>
              </c:strCache>
            </c:strRef>
          </c:cat>
          <c:val>
            <c:numRef>
              <c:f>STAT!$G$80:$G$91</c:f>
              <c:numCache>
                <c:formatCode>General</c:formatCode>
                <c:ptCount val="12"/>
                <c:pt idx="0">
                  <c:v>5500</c:v>
                </c:pt>
                <c:pt idx="1">
                  <c:v>4350</c:v>
                </c:pt>
                <c:pt idx="2">
                  <c:v>4750</c:v>
                </c:pt>
                <c:pt idx="3">
                  <c:v>2000</c:v>
                </c:pt>
                <c:pt idx="4">
                  <c:v>2902</c:v>
                </c:pt>
                <c:pt idx="5">
                  <c:v>2362</c:v>
                </c:pt>
                <c:pt idx="6">
                  <c:v>1581</c:v>
                </c:pt>
                <c:pt idx="7">
                  <c:v>1355</c:v>
                </c:pt>
                <c:pt idx="8">
                  <c:v>1662</c:v>
                </c:pt>
                <c:pt idx="9">
                  <c:v>1619</c:v>
                </c:pt>
                <c:pt idx="11">
                  <c:v>1642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A0-4CC0-86F6-48EB451F9A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8416"/>
        <c:axId val="-185630048"/>
      </c:barChart>
      <c:catAx>
        <c:axId val="-18562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30048"/>
        <c:crosses val="autoZero"/>
        <c:auto val="1"/>
        <c:lblAlgn val="ctr"/>
        <c:lblOffset val="100"/>
        <c:noMultiLvlLbl val="0"/>
      </c:catAx>
      <c:valAx>
        <c:axId val="-18563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AT Tech Offline Disc</a:t>
            </a:r>
            <a:endParaRPr lang="en-GB" sz="11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STAT!$F$79</c:f>
              <c:strCache>
                <c:ptCount val="1"/>
                <c:pt idx="0">
                  <c:v>Email Disc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STAT!$B$80:$B$91</c:f>
              <c:strCache>
                <c:ptCount val="12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  <c:pt idx="9">
                  <c:v>R2 116-e</c:v>
                </c:pt>
                <c:pt idx="10">
                  <c:v>R2 116bis-e</c:v>
                </c:pt>
                <c:pt idx="11">
                  <c:v>R2 117-e</c:v>
                </c:pt>
              </c:strCache>
            </c:strRef>
          </c:cat>
          <c:val>
            <c:numRef>
              <c:f>STAT!$F$80:$F$91</c:f>
              <c:numCache>
                <c:formatCode>General</c:formatCode>
                <c:ptCount val="12"/>
                <c:pt idx="0">
                  <c:v>210</c:v>
                </c:pt>
                <c:pt idx="1">
                  <c:v>163</c:v>
                </c:pt>
                <c:pt idx="2">
                  <c:v>174</c:v>
                </c:pt>
                <c:pt idx="3">
                  <c:v>123</c:v>
                </c:pt>
                <c:pt idx="4">
                  <c:v>161</c:v>
                </c:pt>
                <c:pt idx="5">
                  <c:v>134</c:v>
                </c:pt>
                <c:pt idx="6">
                  <c:v>91</c:v>
                </c:pt>
                <c:pt idx="7">
                  <c:v>82</c:v>
                </c:pt>
                <c:pt idx="8">
                  <c:v>107</c:v>
                </c:pt>
                <c:pt idx="9">
                  <c:v>124</c:v>
                </c:pt>
                <c:pt idx="10">
                  <c:v>103</c:v>
                </c:pt>
                <c:pt idx="11">
                  <c:v>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66-4F8C-8CA8-B1DE26830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6240"/>
        <c:axId val="-185627328"/>
      </c:barChart>
      <c:catAx>
        <c:axId val="-18562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328"/>
        <c:crosses val="autoZero"/>
        <c:auto val="1"/>
        <c:lblAlgn val="ctr"/>
        <c:lblOffset val="100"/>
        <c:noMultiLvlLbl val="0"/>
      </c:catAx>
      <c:valAx>
        <c:axId val="-1856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B955D6-ACCE-4337-93A9-BFD11A64B2AC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22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727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20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0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77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498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50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05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449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05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717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RAN#95 electronic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On-line,</a:t>
            </a:r>
            <a:r>
              <a:rPr lang="sv-SE" altLang="en-US" sz="1400" b="1" baseline="0" dirty="0">
                <a:latin typeface="Arial "/>
              </a:rPr>
              <a:t> March 17-23, </a:t>
            </a:r>
            <a:r>
              <a:rPr lang="sv-SE" altLang="en-US" sz="1400" b="1" dirty="0">
                <a:latin typeface="Arial "/>
              </a:rPr>
              <a:t>2022 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>
                <a:latin typeface="Arial "/>
              </a:rPr>
              <a:t>RP-220006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RAN WG2 </a:t>
            </a:r>
            <a:br>
              <a:rPr lang="en-US" altLang="en-US" dirty="0"/>
            </a:br>
            <a:r>
              <a:rPr lang="en-US" altLang="en-US" sz="4800" dirty="0"/>
              <a:t>to TSG-RAN #95-e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v2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Johan Johansson</a:t>
            </a:r>
            <a:endParaRPr lang="en-GB" altLang="en-US" sz="2000" dirty="0"/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RAN2 Chairman (</a:t>
            </a:r>
            <a:r>
              <a:rPr lang="en-GB" altLang="en-US" sz="2000" dirty="0" err="1"/>
              <a:t>MediaTek</a:t>
            </a:r>
            <a:r>
              <a:rPr lang="en-GB" altLang="en-US" sz="2000" dirty="0"/>
              <a:t> </a:t>
            </a:r>
            <a:r>
              <a:rPr lang="en-GB" altLang="en-US" sz="2000" dirty="0" err="1"/>
              <a:t>Inc</a:t>
            </a:r>
            <a:r>
              <a:rPr lang="en-GB" altLang="en-US" sz="2000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49225" y="550863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AI: 5.2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A390A1-4525-4EF4-9239-CE327243144B}"/>
              </a:ext>
            </a:extLst>
          </p:cNvPr>
          <p:cNvSpPr txBox="1"/>
          <p:nvPr/>
        </p:nvSpPr>
        <p:spPr>
          <a:xfrm>
            <a:off x="9084365" y="5339556"/>
            <a:ext cx="2583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Revision History</a:t>
            </a:r>
          </a:p>
          <a:p>
            <a:r>
              <a:rPr lang="en-GB" sz="1200" dirty="0"/>
              <a:t>v2: pg18 No of </a:t>
            </a:r>
            <a:r>
              <a:rPr lang="en-GB" sz="1200" dirty="0" err="1"/>
              <a:t>offlines</a:t>
            </a:r>
            <a:r>
              <a:rPr lang="en-GB" sz="1200" dirty="0"/>
              <a:t>, pg19 GTW </a:t>
            </a:r>
          </a:p>
          <a:p>
            <a:r>
              <a:rPr lang="en-GB" sz="1200" dirty="0"/>
              <a:t>     overtime were updated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Cat B / C CRs: 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R2-2203866	Introduction of MINT [MINT]	Ericsson, Lenovo, Motorola Mobility	36.300	16.7.0	TEI17	1352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R2-2203867	Introduction of MINT [MINT]	Ericsson, Lenovo, Motorola Mobility	36.304	16.6.0	TEI17	0839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R2-2203868	Introduction of MINT [MINT]	Ericsson, Lenovo, Motorola Mobility	36.306	16.7.0	TEI17	1837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R2-2203869	Introduction of MINT [MINT]	Ericsson, Lenovo, Motorola Mobility	36.331	16.7.0	TEI17	4755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R2-2203870	Introduction of MINT [MINT]	Ericsson, Lenovo, Motorola Mobility	38.300	16.8.0	TEI17	0402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R2-2203871	Introduction of MINT [MINT]	Ericsson, Lenovo, Motorola Mobility	38.304	16.7.0	TEI17	0226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R2-2203873	Introduction of MINT [MINT]	Ericsson, Lenovo, Motorola Mobility	38.331	16.7.0	TEI17	2883	1	B</a:t>
            </a:r>
          </a:p>
          <a:p>
            <a:pPr marL="799465" indent="0">
              <a:buNone/>
              <a:tabLst>
                <a:tab pos="1029970" algn="l"/>
              </a:tabLst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MINT is 99% finished, one FFS remain (dep on other group). 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84523580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Cat D CRs on Inclusive Language</a:t>
            </a:r>
            <a:endParaRPr lang="en-GB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R2-2203788	Inclusive Language Review for TS 36.300	Nokia (Rapporteur)	36.300	16.7.0	TEI17	1333	3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R2-2203791	Inclusive Language Review for TS36.304	Nokia (Rapporteur)	36.304	16.6.0	TEI17	0822	3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R2-2203792	Inclusive Language Review for TS 36.306	Motorola Mobility (Rapporteur)	36.306	16.7.0	TEI17	1835	1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R2-2203793	Inclusive Language Review for TS 36.331	Samsung (Rapporteur)	36.331	16.7.0	TEI17	4600	2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R2-2203794	Inclusive Language Review for TS 38.304	Qualcomm Incorporated (Rapporteur)	38.304	16.7.0	TEI17	0204	2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R2-2203795	Inclusive Language Review for TS 38.331	Ericsson (rapporteur)	38.331	16.7.0	TEI17	2459	2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R2-2203938	Inclusive Language Review for TS 38.300	Nokia (Rapporteur)	38.300	16.8.0	TEI17	0401	1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R2-2203939	Inclusive Language Review for TS 37.320	Nokia (Rapporteur)	37.320	16.7.0	TEI17	0104	2	D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R2-2204102	Inclusive Language Review for TS 38.306	Intel Corporation (Rapporteur)	38.306	16.7.0	TEI17	0686	1	D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29505184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 + Other WI Cat F CRs (Corrections to earlier release, introduced for a later release)</a:t>
            </a:r>
            <a:endParaRPr lang="en-GB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R2-2203584	Introduction of carrier specific NRSRP thresholds for NPRACH resource selection	CMCC, ZTE Corporation, Huawei	36.331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NB_IOTenh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4777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R2-2203585	Introduction of carrier specific NRSRP thresholds for NPRACH resource selection	CMCC, ZTE Corporation, Huawei	36.321	16.6.0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NB_IOTenh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1535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R2-2203586	Introduction of carrier specific NRSRP thresholds for NPRACH resource selection	CMCC, ZTE Corporation, Huawei	36.306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NB_IOTenh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1844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R2-2203648	Addition of NR-U RSSI/CO measurement UE capability	Apple,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xiaomi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vivo, Lenovo, Motorola Mobility, Ericsson, Qualcomm Incorporated	36.331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NR_unlic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TEI17	4729	4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R2-2203649	Addition of NR-U RSSI/CO measurement UE capability	Apple,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xiaomi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vivo, Lenovo, Motorola Mobility, Ericsson, Qualcomm Incorporated	36.306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NR_unlic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TEI17	1827	4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R2-2203824	Clarification on the initial state of elements controlled by MAC CE	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ZTE Corporation, vivo	38.321	15.12.0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1208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R2-2203825	Clarification on the initial state of elements controlled by MAC CE and non-numerical K1 value	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ZTE Corporation, vivo	38.321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NR_unlic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	1209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R2-2204018	Correction of NCC storage during re-establishment and Resume	Intel Corporation	38.331	16.7.0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2900	1	F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99304136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+ Other WI Cat F CRs (Corrections to earlier release, introduced for a later release)</a:t>
            </a:r>
            <a:endParaRPr lang="en-GB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R2-2203908	Correction on PO determination for UE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36.306	16.7.0	TEI17, LTE_5GCN_connect-Core	1839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R2-2204048	Correction on PO determination for UE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36.304	16.6.0	TEI17, LTE_5GCN_connect-Core	0840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R2-2204049	Correction on PO determination for UE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36.331	16.7.0	TEI17, LTE_5GCN_connect-Core	4759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R2-2204050	Correction on PO determination for UE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38.304	16.7.0	TEI17,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	0228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R2-2204051	Correction on PO for UE determination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38.306	16.7.0	TEI17,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	0679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R2-2204052	Correction on PO for UE determination in inactive state	ZTE corporation, Ericsson, vivo, CMCC, China Telecom, China Unicom, Samsung, Nokia, Nokia Shanghai Bell,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38.331	16.7.0	TEI17,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	2889	1	F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65037551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TEI-only Cat F CRs (Corrections to Features earlier introduced as TEI)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R2-2202224	Addition of missing need code for the BDS TGD2 parameter	Lenovo, Motorola Mobility	37.355	16.7.0	TEI16	0326	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R2-2203531	Introducing new high accuracy GAD shape with scalable uncertainty	Ericsson, T-Mobile USA, Qualcomm Incorporated	37.355	16.7.0	TEI16	0333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R2-2204153	Immediate MDT configurations for UE in inactive	R3 (Ericsson)	37.320	16.7.0	TEI16	0116	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R2-2204159	Support of CHO with SCG configuration[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CHOwithDCkept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(Huawei, China Telecom, China Unicom, CATT, Intel Corporation, Google Inc.)	37.340	16.8.0	TEI17	0304		F</a:t>
            </a:r>
          </a:p>
          <a:p>
            <a:pPr marL="799465" indent="-799465">
              <a:spcBef>
                <a:spcPts val="300"/>
              </a:spcBef>
            </a:pPr>
            <a:endParaRPr lang="en-GB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 Cat F CRs (non-specific)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R2-2203656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Dummify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empty sequence in FlightPathInfoReport-r15 and other corrections	Lenovo, Motorola Mobility	36.331	15.16.0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LTE_Aerial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TEI15	4753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R2-2204008	Handling of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ServingCellConfigCommon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Qualcomm Incorporated	38.331	16.7.0	TEI16	2880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R2-2203660	Minor changes collected by Rapporteur	Samsung	36.331	16.7.0	NB_IOTenh3-Core, TEI16	4766	1	F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R2-2204258	CR on data forwarding between EN-DC/MR-DC and SA handover	R3 (CMCC, CATT, Qualcomm)	37.340	16.8.0	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Direct_data_fw_NR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0303	1	F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409990862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94736" y="2000249"/>
            <a:ext cx="29963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- </a:t>
            </a:r>
            <a:r>
              <a:rPr lang="en-US" sz="1050" dirty="0" err="1"/>
              <a:t>Tdocs</a:t>
            </a:r>
            <a:r>
              <a:rPr lang="en-US" sz="1050" dirty="0"/>
              <a:t> include both input </a:t>
            </a:r>
            <a:r>
              <a:rPr lang="en-US" sz="1050" dirty="0" err="1"/>
              <a:t>tdocs</a:t>
            </a:r>
            <a:r>
              <a:rPr lang="en-US" sz="1050" dirty="0"/>
              <a:t> and revisions.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C9E175E-39F3-4757-A0D8-9CC8B90C6B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0552167"/>
              </p:ext>
            </p:extLst>
          </p:nvPr>
        </p:nvGraphicFramePr>
        <p:xfrm>
          <a:off x="228916" y="1918252"/>
          <a:ext cx="8465820" cy="3970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730948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RAN2 progress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54881" y="2091839"/>
            <a:ext cx="4591153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Progress in Q1 was very good.</a:t>
            </a:r>
          </a:p>
          <a:p>
            <a:r>
              <a:rPr lang="en-US" sz="1800" dirty="0"/>
              <a:t>UE capabilities / UE features still immature. </a:t>
            </a:r>
          </a:p>
          <a:p>
            <a:pPr lvl="1"/>
            <a:r>
              <a:rPr lang="en-US" sz="1400" dirty="0"/>
              <a:t>Remaining </a:t>
            </a:r>
            <a:r>
              <a:rPr lang="en-US" sz="1400" dirty="0" err="1"/>
              <a:t>FFSes</a:t>
            </a:r>
            <a:r>
              <a:rPr lang="en-US" sz="1400" dirty="0"/>
              <a:t> </a:t>
            </a:r>
            <a:r>
              <a:rPr lang="en-US" sz="1400" dirty="0" err="1"/>
              <a:t>etc</a:t>
            </a:r>
            <a:r>
              <a:rPr lang="en-US" sz="1400" dirty="0"/>
              <a:t> in feature lists. </a:t>
            </a:r>
          </a:p>
          <a:p>
            <a:pPr lvl="1"/>
            <a:r>
              <a:rPr lang="en-US" sz="1400" dirty="0"/>
              <a:t>The last progress from RAN 1 is not reflected in RAN2 CRs. </a:t>
            </a:r>
          </a:p>
          <a:p>
            <a:pPr lvl="1"/>
            <a:r>
              <a:rPr lang="en-US" sz="1400" dirty="0"/>
              <a:t>It is assumed that UE caps has a separate plan, and incomplete UE cap doesn’t prevent R2 completion of a WI. </a:t>
            </a:r>
          </a:p>
          <a:p>
            <a:r>
              <a:rPr lang="en-US" sz="1800" dirty="0"/>
              <a:t>Can start ASN.1 review based the outcome of Q1 2022!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SA / CT led WIs</a:t>
            </a:r>
          </a:p>
          <a:p>
            <a:pPr lvl="1"/>
            <a:r>
              <a:rPr lang="en-US" sz="1400" dirty="0"/>
              <a:t>MINT (TEI17)</a:t>
            </a:r>
            <a:br>
              <a:rPr lang="en-US" sz="1400" dirty="0"/>
            </a:br>
            <a:r>
              <a:rPr lang="en-US" sz="1400" dirty="0"/>
              <a:t>CRs provided almost complete.</a:t>
            </a: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774EBC8-2776-4954-BC02-31D39CBECBF4}"/>
              </a:ext>
            </a:extLst>
          </p:cNvPr>
          <p:cNvSpPr txBox="1">
            <a:spLocks/>
          </p:cNvSpPr>
          <p:nvPr/>
        </p:nvSpPr>
        <p:spPr bwMode="auto">
          <a:xfrm>
            <a:off x="5769204" y="2091839"/>
            <a:ext cx="5208241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RAN4 led WIs: </a:t>
            </a:r>
          </a:p>
          <a:p>
            <a:pPr marL="457200" lvl="1" indent="0">
              <a:buNone/>
            </a:pPr>
            <a:r>
              <a:rPr lang="en-US" sz="1400" dirty="0"/>
              <a:t>No Comments on R2 Completion (complete):</a:t>
            </a:r>
          </a:p>
          <a:p>
            <a:pPr lvl="1"/>
            <a:r>
              <a:rPr lang="en-US" sz="1400" dirty="0" err="1"/>
              <a:t>NR_MG_enh</a:t>
            </a:r>
            <a:r>
              <a:rPr lang="en-US" sz="1400" dirty="0"/>
              <a:t>-Core</a:t>
            </a:r>
          </a:p>
          <a:p>
            <a:pPr marL="457200" lvl="1" indent="0">
              <a:buNone/>
            </a:pPr>
            <a:r>
              <a:rPr lang="en-US" sz="1400" dirty="0"/>
              <a:t>R2 completed CRs as requested by LS (complete):</a:t>
            </a:r>
          </a:p>
          <a:p>
            <a:pPr lvl="1"/>
            <a:r>
              <a:rPr lang="en-US" sz="1400" dirty="0"/>
              <a:t>NR_FR2_FWA_Bn257_Bn258-Core, </a:t>
            </a:r>
          </a:p>
          <a:p>
            <a:pPr lvl="1"/>
            <a:r>
              <a:rPr lang="en-US" sz="1400" dirty="0"/>
              <a:t>NR_BCS4-Core, </a:t>
            </a:r>
          </a:p>
          <a:p>
            <a:pPr lvl="1"/>
            <a:r>
              <a:rPr lang="en-US" sz="1400" dirty="0"/>
              <a:t>NR_SAR_PC2_interB_SUL_2BUL, </a:t>
            </a:r>
          </a:p>
          <a:p>
            <a:pPr lvl="1"/>
            <a:r>
              <a:rPr lang="en-US" sz="1400" dirty="0"/>
              <a:t>NR_HST_FR1_enh, NR_HST_FR2, </a:t>
            </a:r>
          </a:p>
          <a:p>
            <a:pPr lvl="1"/>
            <a:r>
              <a:rPr lang="en-US" sz="1400" dirty="0"/>
              <a:t>NR_DL1024QAM_FR1-Core, </a:t>
            </a:r>
          </a:p>
          <a:p>
            <a:pPr lvl="1"/>
            <a:r>
              <a:rPr lang="en-US" sz="1400" dirty="0"/>
              <a:t>NR_RF_FR1_enh, </a:t>
            </a:r>
          </a:p>
          <a:p>
            <a:pPr lvl="1"/>
            <a:r>
              <a:rPr lang="en-US" sz="1400" dirty="0"/>
              <a:t>NR_RRM_enh2-Core</a:t>
            </a:r>
          </a:p>
          <a:p>
            <a:pPr marL="457200" lvl="1" indent="0">
              <a:buNone/>
            </a:pPr>
            <a:r>
              <a:rPr lang="en-US" sz="1400" dirty="0"/>
              <a:t>R2 not complete:  </a:t>
            </a:r>
          </a:p>
          <a:p>
            <a:pPr lvl="1"/>
            <a:r>
              <a:rPr lang="nn-NO" sz="1400" dirty="0"/>
              <a:t>NR_RF_FR2_req_enh2 (</a:t>
            </a:r>
            <a:r>
              <a:rPr lang="en-GB" sz="14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FR2 FBG2 CA BW classes and CBM IBM reporting open</a:t>
            </a:r>
            <a:r>
              <a:rPr lang="en-GB" sz="16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)</a:t>
            </a:r>
            <a:endParaRPr lang="nn-NO" sz="14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400" dirty="0"/>
              <a:t>n77 for Canada (postponed Q2). </a:t>
            </a:r>
          </a:p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9461487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RAN2 progress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838200" y="1855259"/>
            <a:ext cx="4380689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RAN1 led WIs: </a:t>
            </a:r>
          </a:p>
          <a:p>
            <a:pPr marL="457200" lvl="1" indent="0">
              <a:buNone/>
            </a:pPr>
            <a:r>
              <a:rPr lang="en-US" sz="1400" dirty="0"/>
              <a:t>No Comments on R2 Completion (complete): </a:t>
            </a:r>
          </a:p>
          <a:p>
            <a:pPr lvl="1"/>
            <a:r>
              <a:rPr lang="en-US" sz="1400" dirty="0" err="1"/>
              <a:t>NR_cov_enh</a:t>
            </a:r>
            <a:r>
              <a:rPr lang="en-US" sz="1400" dirty="0"/>
              <a:t>-Core,</a:t>
            </a:r>
          </a:p>
          <a:p>
            <a:pPr lvl="1"/>
            <a:r>
              <a:rPr lang="en-US" sz="1400" dirty="0"/>
              <a:t>NB_IOTenh4_LTE_eMTC6-Core, </a:t>
            </a:r>
          </a:p>
          <a:p>
            <a:pPr lvl="1"/>
            <a:r>
              <a:rPr lang="en-US" sz="1400" dirty="0"/>
              <a:t>NR_DSS-Core</a:t>
            </a:r>
          </a:p>
          <a:p>
            <a:pPr marL="457200" lvl="1" indent="0">
              <a:buNone/>
            </a:pPr>
            <a:r>
              <a:rPr lang="en-US" sz="1400" dirty="0"/>
              <a:t>R2 completion discussed:  </a:t>
            </a:r>
          </a:p>
          <a:p>
            <a:pPr lvl="1"/>
            <a:r>
              <a:rPr lang="en-US" sz="1400" dirty="0" err="1"/>
              <a:t>NR_SL_enh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NR_feMIMO</a:t>
            </a:r>
            <a:r>
              <a:rPr lang="en-US" sz="1400" dirty="0"/>
              <a:t>-Core</a:t>
            </a:r>
          </a:p>
          <a:p>
            <a:r>
              <a:rPr lang="en-US" sz="1800" dirty="0"/>
              <a:t>RAN3 led WIs: </a:t>
            </a:r>
          </a:p>
          <a:p>
            <a:pPr marL="457200" lvl="1" indent="0">
              <a:buNone/>
            </a:pPr>
            <a:r>
              <a:rPr lang="en-US" sz="1400" dirty="0"/>
              <a:t>No Comments on R2 Completion (complete) </a:t>
            </a:r>
          </a:p>
          <a:p>
            <a:pPr lvl="1"/>
            <a:r>
              <a:rPr lang="en-US" sz="1400" dirty="0" err="1"/>
              <a:t>NR_ENDC_SON_MDT_enh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NR_QoE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NG_RAN_PRN_enh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/>
              <a:t>UPIP_SEC_LTE-RAN-Core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774EBC8-2776-4954-BC02-31D39CBECBF4}"/>
              </a:ext>
            </a:extLst>
          </p:cNvPr>
          <p:cNvSpPr txBox="1">
            <a:spLocks/>
          </p:cNvSpPr>
          <p:nvPr/>
        </p:nvSpPr>
        <p:spPr bwMode="auto">
          <a:xfrm>
            <a:off x="5586953" y="1855259"/>
            <a:ext cx="4380688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RAN2 led WIs: </a:t>
            </a:r>
          </a:p>
          <a:p>
            <a:pPr marL="457200" lvl="1" indent="0">
              <a:buNone/>
            </a:pPr>
            <a:r>
              <a:rPr lang="en-US" sz="1400" dirty="0"/>
              <a:t>No Comments on R2 Completion (complete): </a:t>
            </a:r>
          </a:p>
          <a:p>
            <a:pPr lvl="1"/>
            <a:r>
              <a:rPr lang="en-US" sz="1400" dirty="0"/>
              <a:t>NR_MBS-Core</a:t>
            </a:r>
          </a:p>
          <a:p>
            <a:pPr lvl="1"/>
            <a:r>
              <a:rPr lang="en-US" sz="1400" dirty="0"/>
              <a:t>LTE_NR_DC_enh2-Core</a:t>
            </a:r>
          </a:p>
          <a:p>
            <a:pPr lvl="1"/>
            <a:r>
              <a:rPr lang="en-US" sz="1400" dirty="0"/>
              <a:t>LTE_NR_MUSIM-Core</a:t>
            </a:r>
          </a:p>
          <a:p>
            <a:pPr lvl="1"/>
            <a:r>
              <a:rPr lang="en-US" sz="1400" dirty="0" err="1"/>
              <a:t>NR_SmallData_INACTIVE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NR_SL_Relay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NR_UE_pow_sav_enh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NR_pos_enh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NR_NTN_solutions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NR_UDC_enh</a:t>
            </a:r>
            <a:r>
              <a:rPr lang="en-US" sz="1400" dirty="0"/>
              <a:t>-Core</a:t>
            </a:r>
          </a:p>
          <a:p>
            <a:pPr marL="457200" lvl="1" indent="0">
              <a:buNone/>
            </a:pPr>
            <a:r>
              <a:rPr lang="en-US" sz="1400" dirty="0"/>
              <a:t>Rapporteur propose to keep open: </a:t>
            </a:r>
          </a:p>
          <a:p>
            <a:pPr lvl="1"/>
            <a:r>
              <a:rPr lang="en-US" sz="1400" dirty="0" err="1"/>
              <a:t>NR_IIOT_URLLC_enh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NR_IAB_enh</a:t>
            </a:r>
            <a:r>
              <a:rPr lang="en-US" sz="1400" dirty="0"/>
              <a:t>-Core</a:t>
            </a:r>
          </a:p>
          <a:p>
            <a:pPr lvl="1"/>
            <a:r>
              <a:rPr lang="en-US" sz="1400" dirty="0" err="1"/>
              <a:t>NR_Slice</a:t>
            </a:r>
            <a:r>
              <a:rPr lang="en-US" sz="1400" dirty="0"/>
              <a:t> -Core</a:t>
            </a:r>
          </a:p>
          <a:p>
            <a:pPr lvl="1"/>
            <a:r>
              <a:rPr lang="en-US" sz="1400" dirty="0" err="1"/>
              <a:t>LTE_NBIOT_eMTC_NTN</a:t>
            </a:r>
            <a:endParaRPr lang="en-US" sz="1400" dirty="0"/>
          </a:p>
          <a:p>
            <a:pPr lvl="1"/>
            <a:r>
              <a:rPr lang="en-US" sz="1400" dirty="0" err="1"/>
              <a:t>NR_redcap</a:t>
            </a:r>
            <a:r>
              <a:rPr lang="en-US" sz="1400" dirty="0"/>
              <a:t>-Core</a:t>
            </a:r>
          </a:p>
          <a:p>
            <a:pPr marL="457200" lvl="1" indent="0">
              <a:buNone/>
            </a:pPr>
            <a:endParaRPr lang="en-US" sz="1400" dirty="0"/>
          </a:p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E31BAE-75CC-4707-99BA-BA25880A6AA3}"/>
              </a:ext>
            </a:extLst>
          </p:cNvPr>
          <p:cNvSpPr txBox="1"/>
          <p:nvPr/>
        </p:nvSpPr>
        <p:spPr>
          <a:xfrm>
            <a:off x="8880049" y="5480890"/>
            <a:ext cx="30043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Note: Most WIs still have some </a:t>
            </a:r>
            <a:r>
              <a:rPr lang="en-GB" sz="1050" dirty="0" err="1"/>
              <a:t>FFSes</a:t>
            </a:r>
            <a:r>
              <a:rPr lang="en-GB" sz="1050" dirty="0"/>
              <a:t>, also </a:t>
            </a:r>
          </a:p>
          <a:p>
            <a:r>
              <a:rPr lang="en-GB" sz="1050" dirty="0"/>
              <a:t>the ones that are proposed to be considered </a:t>
            </a:r>
          </a:p>
          <a:p>
            <a:r>
              <a:rPr lang="en-GB" sz="1050" dirty="0"/>
              <a:t>Completed from RAN2 point of view. In general</a:t>
            </a:r>
          </a:p>
          <a:p>
            <a:r>
              <a:rPr lang="en-GB" sz="1050" dirty="0"/>
              <a:t>the completion levels can be discussed further.</a:t>
            </a:r>
          </a:p>
        </p:txBody>
      </p:sp>
    </p:spTree>
    <p:extLst>
      <p:ext uri="{BB962C8B-B14F-4D97-AF65-F5344CB8AC3E}">
        <p14:creationId xmlns:p14="http://schemas.microsoft.com/office/powerpoint/2010/main" val="329821824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Load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7057" y="4761310"/>
            <a:ext cx="57506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overall workload peaked during Q1, The load was VERY high, which can be inferred also from the numbers and the fact that the time between 116bis-e and 117-e was short. This was to great extent expected.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468449"/>
              </p:ext>
            </p:extLst>
          </p:nvPr>
        </p:nvGraphicFramePr>
        <p:xfrm>
          <a:off x="199353" y="1902816"/>
          <a:ext cx="3675063" cy="2423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0000000-0008-0000-01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6401803"/>
              </p:ext>
            </p:extLst>
          </p:nvPr>
        </p:nvGraphicFramePr>
        <p:xfrm>
          <a:off x="4115912" y="1902816"/>
          <a:ext cx="3478490" cy="2275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00000000-0008-0000-01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287344"/>
              </p:ext>
            </p:extLst>
          </p:nvPr>
        </p:nvGraphicFramePr>
        <p:xfrm>
          <a:off x="6940120" y="4087935"/>
          <a:ext cx="4413680" cy="2423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729833"/>
              </p:ext>
            </p:extLst>
          </p:nvPr>
        </p:nvGraphicFramePr>
        <p:xfrm>
          <a:off x="7682208" y="1969296"/>
          <a:ext cx="3563970" cy="205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2398106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GTW overtime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68068" y="2832875"/>
            <a:ext cx="467224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Also GTW overtime was more than ever before</a:t>
            </a:r>
          </a:p>
          <a:p>
            <a:r>
              <a:rPr lang="en-US" sz="1600" dirty="0"/>
              <a:t>Due to Q1 peak load.</a:t>
            </a:r>
          </a:p>
          <a:p>
            <a:endParaRPr lang="en-US" sz="1600" dirty="0"/>
          </a:p>
          <a:p>
            <a:r>
              <a:rPr lang="en-US" sz="1600" dirty="0"/>
              <a:t>R2 Chair: Now the main R17 work peak is done. </a:t>
            </a:r>
          </a:p>
          <a:p>
            <a:r>
              <a:rPr lang="en-US" sz="1600" dirty="0"/>
              <a:t>There will be a lot of work also in Q2, but GTW </a:t>
            </a:r>
          </a:p>
          <a:p>
            <a:r>
              <a:rPr lang="en-US" sz="1600" dirty="0"/>
              <a:t>overtime situation shall be improved significantly. </a:t>
            </a:r>
          </a:p>
          <a:p>
            <a:endParaRPr lang="en-US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51BDDE-EC8D-4DF0-AB83-CCAD2A311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271236"/>
              </p:ext>
            </p:extLst>
          </p:nvPr>
        </p:nvGraphicFramePr>
        <p:xfrm>
          <a:off x="498835" y="2489919"/>
          <a:ext cx="4969012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6846">
                  <a:extLst>
                    <a:ext uri="{9D8B030D-6E8A-4147-A177-3AD203B41FA5}">
                      <a16:colId xmlns:a16="http://schemas.microsoft.com/office/drawing/2014/main" val="2759986355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3358923368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3151215302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2438473756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2551383630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3901528826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908527375"/>
                    </a:ext>
                  </a:extLst>
                </a:gridCol>
                <a:gridCol w="581738">
                  <a:extLst>
                    <a:ext uri="{9D8B030D-6E8A-4147-A177-3AD203B41FA5}">
                      <a16:colId xmlns:a16="http://schemas.microsoft.com/office/drawing/2014/main" val="105836435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R2 116bis-e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MON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TUE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WED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THU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FRI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MON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TUE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0844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MAIN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35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30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742323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BO1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19666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BO2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67169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A284424-244D-44EE-B64D-89FEA6834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88625"/>
              </p:ext>
            </p:extLst>
          </p:nvPr>
        </p:nvGraphicFramePr>
        <p:xfrm>
          <a:off x="498835" y="3728337"/>
          <a:ext cx="6165918" cy="7534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7457">
                  <a:extLst>
                    <a:ext uri="{9D8B030D-6E8A-4147-A177-3AD203B41FA5}">
                      <a16:colId xmlns:a16="http://schemas.microsoft.com/office/drawing/2014/main" val="4274863807"/>
                    </a:ext>
                  </a:extLst>
                </a:gridCol>
                <a:gridCol w="569162">
                  <a:extLst>
                    <a:ext uri="{9D8B030D-6E8A-4147-A177-3AD203B41FA5}">
                      <a16:colId xmlns:a16="http://schemas.microsoft.com/office/drawing/2014/main" val="3944457425"/>
                    </a:ext>
                  </a:extLst>
                </a:gridCol>
                <a:gridCol w="622460">
                  <a:extLst>
                    <a:ext uri="{9D8B030D-6E8A-4147-A177-3AD203B41FA5}">
                      <a16:colId xmlns:a16="http://schemas.microsoft.com/office/drawing/2014/main" val="2169971585"/>
                    </a:ext>
                  </a:extLst>
                </a:gridCol>
                <a:gridCol w="616103">
                  <a:extLst>
                    <a:ext uri="{9D8B030D-6E8A-4147-A177-3AD203B41FA5}">
                      <a16:colId xmlns:a16="http://schemas.microsoft.com/office/drawing/2014/main" val="2265936063"/>
                    </a:ext>
                  </a:extLst>
                </a:gridCol>
                <a:gridCol w="598499">
                  <a:extLst>
                    <a:ext uri="{9D8B030D-6E8A-4147-A177-3AD203B41FA5}">
                      <a16:colId xmlns:a16="http://schemas.microsoft.com/office/drawing/2014/main" val="3702266035"/>
                    </a:ext>
                  </a:extLst>
                </a:gridCol>
                <a:gridCol w="605589">
                  <a:extLst>
                    <a:ext uri="{9D8B030D-6E8A-4147-A177-3AD203B41FA5}">
                      <a16:colId xmlns:a16="http://schemas.microsoft.com/office/drawing/2014/main" val="3499693046"/>
                    </a:ext>
                  </a:extLst>
                </a:gridCol>
                <a:gridCol w="569162">
                  <a:extLst>
                    <a:ext uri="{9D8B030D-6E8A-4147-A177-3AD203B41FA5}">
                      <a16:colId xmlns:a16="http://schemas.microsoft.com/office/drawing/2014/main" val="2304761946"/>
                    </a:ext>
                  </a:extLst>
                </a:gridCol>
                <a:gridCol w="569162">
                  <a:extLst>
                    <a:ext uri="{9D8B030D-6E8A-4147-A177-3AD203B41FA5}">
                      <a16:colId xmlns:a16="http://schemas.microsoft.com/office/drawing/2014/main" val="1242690527"/>
                    </a:ext>
                  </a:extLst>
                </a:gridCol>
                <a:gridCol w="569162">
                  <a:extLst>
                    <a:ext uri="{9D8B030D-6E8A-4147-A177-3AD203B41FA5}">
                      <a16:colId xmlns:a16="http://schemas.microsoft.com/office/drawing/2014/main" val="2170601502"/>
                    </a:ext>
                  </a:extLst>
                </a:gridCol>
                <a:gridCol w="569162">
                  <a:extLst>
                    <a:ext uri="{9D8B030D-6E8A-4147-A177-3AD203B41FA5}">
                      <a16:colId xmlns:a16="http://schemas.microsoft.com/office/drawing/2014/main" val="195513365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R2 117-e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MON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TUE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WED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THU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FRI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MON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TUE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>
                          <a:effectLst/>
                        </a:rPr>
                        <a:t>WED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THU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030015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MAIN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60*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55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55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97272340"/>
                  </a:ext>
                </a:extLst>
              </a:tr>
              <a:tr h="204793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BO1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40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50*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60*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340104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u="none" strike="noStrike" dirty="0">
                          <a:effectLst/>
                        </a:rPr>
                        <a:t>BO2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30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30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40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60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55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2303386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B2D448C-ED49-4AF3-A514-AC041853EA67}"/>
              </a:ext>
            </a:extLst>
          </p:cNvPr>
          <p:cNvSpPr txBox="1"/>
          <p:nvPr/>
        </p:nvSpPr>
        <p:spPr>
          <a:xfrm>
            <a:off x="383944" y="4619336"/>
            <a:ext cx="12218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* pre-announced.</a:t>
            </a:r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6662852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quarter 2022Q1, RAN2 had two meetings, R2 116bis-e and R2 117-e. </a:t>
            </a:r>
          </a:p>
          <a:p>
            <a:r>
              <a:rPr lang="en-US" dirty="0"/>
              <a:t>The meetings were (5+2) and (5+4) days respectively.  </a:t>
            </a:r>
          </a:p>
          <a:p>
            <a:r>
              <a:rPr lang="en-US" dirty="0"/>
              <a:t>The scope of R2 116bis-e was Rel-17 only. </a:t>
            </a:r>
          </a:p>
          <a:p>
            <a:r>
              <a:rPr lang="en-US" dirty="0"/>
              <a:t>R2 117-e had a full agenda. Maintenance R16 and earlier and TEI17 was treated but had comparably lower priority this quarter.  </a:t>
            </a:r>
          </a:p>
          <a:p>
            <a:r>
              <a:rPr lang="en-US" dirty="0"/>
              <a:t>Rel-17: Focus on Closing open issues. </a:t>
            </a:r>
          </a:p>
        </p:txBody>
      </p:sp>
    </p:spTree>
    <p:extLst>
      <p:ext uri="{BB962C8B-B14F-4D97-AF65-F5344CB8AC3E}">
        <p14:creationId xmlns:p14="http://schemas.microsoft.com/office/powerpoint/2010/main" val="201267857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01468" y="1952389"/>
            <a:ext cx="4981486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b="1" dirty="0">
                <a:highlight>
                  <a:srgbClr val="FFFF00"/>
                </a:highlight>
              </a:rPr>
              <a:t>Special Thanks</a:t>
            </a:r>
            <a:r>
              <a:rPr lang="en-GB" altLang="en-US" sz="2000" dirty="0">
                <a:highlight>
                  <a:srgbClr val="FFFF00"/>
                </a:highlight>
              </a:rPr>
              <a:t> to the R2 leadership</a:t>
            </a:r>
          </a:p>
          <a:p>
            <a:r>
              <a:rPr lang="en-GB" altLang="en-US" sz="2000" dirty="0"/>
              <a:t>Juha Korhonen (MCC)</a:t>
            </a:r>
          </a:p>
          <a:p>
            <a:r>
              <a:rPr lang="en-GB" altLang="en-US" sz="2000" dirty="0"/>
              <a:t>Tero Henttonen (RAN2 Vice Chair)</a:t>
            </a:r>
          </a:p>
          <a:p>
            <a:r>
              <a:rPr lang="en-GB" altLang="en-US" sz="2000" dirty="0"/>
              <a:t>Sergio Parolari (RAN2 Vice Chair)</a:t>
            </a:r>
          </a:p>
          <a:p>
            <a:r>
              <a:rPr lang="en-GB" altLang="en-US" sz="2000" dirty="0"/>
              <a:t>Kyeongin Jeong (session chair)</a:t>
            </a:r>
          </a:p>
          <a:p>
            <a:r>
              <a:rPr lang="en-GB" altLang="en-US" sz="2000" dirty="0"/>
              <a:t>Nathan Tenny (session chair)</a:t>
            </a:r>
          </a:p>
          <a:p>
            <a:r>
              <a:rPr lang="en-GB" altLang="en-US" sz="2000" dirty="0"/>
              <a:t>Diana Pani (session chair)</a:t>
            </a:r>
          </a:p>
          <a:p>
            <a:r>
              <a:rPr lang="en-GB" altLang="en-US" sz="2000" dirty="0"/>
              <a:t>Hu Nan (session chair)</a:t>
            </a:r>
          </a:p>
          <a:p>
            <a:r>
              <a:rPr lang="en-GB" altLang="en-US" sz="2000" dirty="0"/>
              <a:t>Brian Martin (session chair)</a:t>
            </a:r>
          </a:p>
          <a:p>
            <a:r>
              <a:rPr lang="en-GB" altLang="en-US" sz="2000" dirty="0"/>
              <a:t>Emre Yavuz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/>
              <a:t>Thank you </a:t>
            </a:r>
            <a:r>
              <a:rPr lang="en-GB" altLang="en-US" dirty="0"/>
              <a:t>for your support last quarter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285947" y="1952389"/>
            <a:ext cx="4981486" cy="248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GB" altLang="en-US" sz="2000" b="1" dirty="0">
                <a:highlight>
                  <a:srgbClr val="FFFF00"/>
                </a:highlight>
              </a:rPr>
              <a:t>Special Thanks</a:t>
            </a:r>
            <a:r>
              <a:rPr lang="en-GB" altLang="en-US" sz="2000" dirty="0">
                <a:highlight>
                  <a:srgbClr val="FFFF00"/>
                </a:highlight>
              </a:rPr>
              <a:t> </a:t>
            </a:r>
            <a:r>
              <a:rPr lang="en-GB" altLang="en-US" sz="2000" dirty="0"/>
              <a:t>to the R2 Rapporteurs and volunteer organizers of </a:t>
            </a:r>
            <a:r>
              <a:rPr lang="en-GB" altLang="en-US" sz="2000" dirty="0" err="1"/>
              <a:t>offlines</a:t>
            </a:r>
            <a:r>
              <a:rPr lang="en-GB" altLang="en-US" sz="2000" dirty="0"/>
              <a:t>. </a:t>
            </a:r>
          </a:p>
          <a:p>
            <a:pPr marL="0" indent="0">
              <a:buFontTx/>
              <a:buNone/>
            </a:pPr>
            <a:endParaRPr lang="en-GB" altLang="en-US" sz="2000" dirty="0"/>
          </a:p>
          <a:p>
            <a:pPr marL="0" indent="0">
              <a:buFontTx/>
              <a:buNone/>
            </a:pPr>
            <a:r>
              <a:rPr lang="en-GB" altLang="en-US" sz="2000" dirty="0"/>
              <a:t>In Q1, many CR rapporteurs did Heroic efforts in order to make the Rel-17.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NR and NR/EUTRA WIs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94736" y="2000249"/>
            <a:ext cx="3046027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- Agreed CRs Does not include Cat A CRs</a:t>
            </a:r>
          </a:p>
          <a:p>
            <a:r>
              <a:rPr lang="en-US" sz="1050" dirty="0"/>
              <a:t>- Drafts include offline AT-meeting drafts on the </a:t>
            </a:r>
          </a:p>
          <a:p>
            <a:r>
              <a:rPr lang="en-US" sz="1050" dirty="0"/>
              <a:t>   meeting server </a:t>
            </a:r>
          </a:p>
          <a:p>
            <a:r>
              <a:rPr lang="en-US" sz="1050" dirty="0"/>
              <a:t>- </a:t>
            </a:r>
            <a:r>
              <a:rPr lang="en-US" sz="1050" dirty="0" err="1"/>
              <a:t>Tdocs</a:t>
            </a:r>
            <a:r>
              <a:rPr lang="en-US" sz="1050" dirty="0"/>
              <a:t> include both input </a:t>
            </a:r>
            <a:r>
              <a:rPr lang="en-US" sz="1050" dirty="0" err="1"/>
              <a:t>tdocs</a:t>
            </a:r>
            <a:r>
              <a:rPr lang="en-US" sz="1050" dirty="0"/>
              <a:t> and revisions. </a:t>
            </a:r>
          </a:p>
          <a:p>
            <a:r>
              <a:rPr lang="en-US" sz="1050" dirty="0"/>
              <a:t>- NR16 General Includes all other R16 </a:t>
            </a:r>
            <a:r>
              <a:rPr lang="en-US" sz="1050" dirty="0" err="1"/>
              <a:t>WIs.</a:t>
            </a:r>
            <a:r>
              <a:rPr lang="en-US" sz="1050" dirty="0"/>
              <a:t> 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2B75622-505F-49D8-AAF0-B26BA41FA3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3142344"/>
              </p:ext>
            </p:extLst>
          </p:nvPr>
        </p:nvGraphicFramePr>
        <p:xfrm>
          <a:off x="838199" y="2498103"/>
          <a:ext cx="6995475" cy="3452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71423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EUTRA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94736" y="2000249"/>
            <a:ext cx="30460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- Agreed CRs Does not include Cat A CRs</a:t>
            </a:r>
          </a:p>
          <a:p>
            <a:r>
              <a:rPr lang="en-US" sz="1050" dirty="0"/>
              <a:t>- Drafts include offline AT-meeting drafts on the </a:t>
            </a:r>
          </a:p>
          <a:p>
            <a:r>
              <a:rPr lang="en-US" sz="1050" dirty="0"/>
              <a:t>   meeting server </a:t>
            </a:r>
          </a:p>
          <a:p>
            <a:r>
              <a:rPr lang="en-US" sz="1050" dirty="0"/>
              <a:t>- </a:t>
            </a:r>
            <a:r>
              <a:rPr lang="en-US" sz="1050" dirty="0" err="1"/>
              <a:t>Tdocs</a:t>
            </a:r>
            <a:r>
              <a:rPr lang="en-US" sz="1050" dirty="0"/>
              <a:t> include both input </a:t>
            </a:r>
            <a:r>
              <a:rPr lang="en-US" sz="1050" dirty="0" err="1"/>
              <a:t>tdocs</a:t>
            </a:r>
            <a:r>
              <a:rPr lang="en-US" sz="1050" dirty="0"/>
              <a:t> and revisions.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5702018"/>
              </p:ext>
            </p:extLst>
          </p:nvPr>
        </p:nvGraphicFramePr>
        <p:xfrm>
          <a:off x="752812" y="2476745"/>
          <a:ext cx="6616189" cy="3264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155624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602346"/>
            <a:ext cx="10515600" cy="903288"/>
          </a:xfrm>
        </p:spPr>
        <p:txBody>
          <a:bodyPr/>
          <a:lstStyle/>
          <a:p>
            <a:r>
              <a:rPr lang="en-GB" altLang="en-US" dirty="0" err="1"/>
              <a:t>Rel</a:t>
            </a:r>
            <a:r>
              <a:rPr lang="en-GB" altLang="en-US" dirty="0"/>
              <a:t> 15 and earlier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6771"/>
            <a:ext cx="10515600" cy="4250192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400" dirty="0"/>
              <a:t>NR R15 WI: NR SA, MR-DC All arch</a:t>
            </a:r>
          </a:p>
          <a:p>
            <a:pPr lvl="1">
              <a:defRPr/>
            </a:pPr>
            <a:r>
              <a:rPr lang="en-GB" sz="2000" b="1" dirty="0"/>
              <a:t>7 </a:t>
            </a:r>
            <a:r>
              <a:rPr lang="en-GB" sz="2000" dirty="0"/>
              <a:t>CRs agreed (not </a:t>
            </a:r>
            <a:r>
              <a:rPr lang="en-GB" sz="2000" dirty="0" err="1"/>
              <a:t>incl</a:t>
            </a:r>
            <a:r>
              <a:rPr lang="en-GB" sz="2000" dirty="0"/>
              <a:t> Cat A CRs)</a:t>
            </a:r>
          </a:p>
          <a:p>
            <a:pPr lvl="1">
              <a:defRPr/>
            </a:pPr>
            <a:r>
              <a:rPr lang="en-GB" sz="2000" dirty="0"/>
              <a:t>Trend: 7 (22Q1), 5 (21Q4), 21 (21Q3), 40 (21Q2 - two meetings), 30 (21Q1), 29 (20Q4), 23 (20Q3), 69 (20Q2)</a:t>
            </a:r>
          </a:p>
          <a:p>
            <a:pPr lvl="2">
              <a:defRPr/>
            </a:pPr>
            <a:r>
              <a:rPr lang="en-GB" sz="1600" dirty="0"/>
              <a:t>Low numbers!</a:t>
            </a:r>
          </a:p>
          <a:p>
            <a:pPr lvl="1">
              <a:defRPr/>
            </a:pPr>
            <a:r>
              <a:rPr lang="en-GB" sz="2000" dirty="0"/>
              <a:t>No </a:t>
            </a:r>
            <a:r>
              <a:rPr lang="en-US" sz="2000" dirty="0"/>
              <a:t>Non Backwards Compatible (NBC) changes.</a:t>
            </a:r>
            <a:endParaRPr lang="en-GB" sz="2000" dirty="0"/>
          </a:p>
          <a:p>
            <a:pPr>
              <a:buFontTx/>
              <a:buChar char="-"/>
              <a:defRPr/>
            </a:pPr>
            <a:r>
              <a:rPr lang="en-GB" sz="2400" dirty="0"/>
              <a:t>EUTRA R15 and earlier WIs: NB-IoT, </a:t>
            </a:r>
            <a:r>
              <a:rPr lang="en-GB" sz="2400" dirty="0" err="1"/>
              <a:t>eMTC</a:t>
            </a:r>
            <a:r>
              <a:rPr lang="en-GB" sz="2400" dirty="0"/>
              <a:t>, LTE</a:t>
            </a:r>
          </a:p>
          <a:p>
            <a:pPr lvl="1">
              <a:defRPr/>
            </a:pPr>
            <a:r>
              <a:rPr lang="en-GB" sz="2000" b="1" dirty="0"/>
              <a:t>2</a:t>
            </a:r>
            <a:r>
              <a:rPr lang="en-GB" sz="2000" dirty="0"/>
              <a:t> CRs agreed (not </a:t>
            </a:r>
            <a:r>
              <a:rPr lang="en-GB" sz="2000" dirty="0" err="1"/>
              <a:t>incl</a:t>
            </a:r>
            <a:r>
              <a:rPr lang="en-GB" sz="2000" dirty="0"/>
              <a:t> Cat A CRs)</a:t>
            </a:r>
          </a:p>
          <a:p>
            <a:pPr lvl="1">
              <a:defRPr/>
            </a:pPr>
            <a:r>
              <a:rPr lang="en-GB" sz="2000" dirty="0"/>
              <a:t>Trend: 2 (22Q1), 3 (21Q4), 2 (21Q3), 5 (21Q2), 6 (21Q1), 11 (20Q4), 6 (20Q3), 10 (20Q2) </a:t>
            </a:r>
          </a:p>
          <a:p>
            <a:pPr lvl="2">
              <a:defRPr/>
            </a:pPr>
            <a:r>
              <a:rPr lang="en-GB" sz="1600" dirty="0"/>
              <a:t>Low numbers now!</a:t>
            </a:r>
          </a:p>
          <a:p>
            <a:pPr lvl="1">
              <a:defRPr/>
            </a:pPr>
            <a:r>
              <a:rPr lang="en-US" sz="2000" dirty="0"/>
              <a:t>No Non Backwards Compatible (NBC) changes. </a:t>
            </a:r>
            <a:endParaRPr lang="en-GB" dirty="0"/>
          </a:p>
          <a:p>
            <a:pPr lvl="1">
              <a:defRPr/>
            </a:pPr>
            <a:endParaRPr lang="en-GB" sz="2800" dirty="0"/>
          </a:p>
          <a:p>
            <a:pPr marL="0" indent="0">
              <a:buNone/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/>
              <a:t>Rel</a:t>
            </a:r>
            <a:r>
              <a:rPr lang="en-GB" altLang="en-US" dirty="0"/>
              <a:t> 16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400" dirty="0"/>
              <a:t>NR and Joint AIs: </a:t>
            </a:r>
            <a:r>
              <a:rPr lang="en-GB" sz="2400" b="1" dirty="0"/>
              <a:t>31</a:t>
            </a:r>
            <a:r>
              <a:rPr lang="en-GB" sz="2400" dirty="0"/>
              <a:t> CRs Agreed</a:t>
            </a:r>
          </a:p>
          <a:p>
            <a:pPr lvl="1">
              <a:buFontTx/>
              <a:buChar char="-"/>
              <a:defRPr/>
            </a:pPr>
            <a:r>
              <a:rPr lang="en-GB" sz="2000" dirty="0"/>
              <a:t>Trend: 31 (22Q1), 39 (21Q4), 59 (21Q3), 111 (21Q2 – two meetings), 117 (21Q1), 115 (20Q4), 180 (20Q3), somewhat Decreasing trend</a:t>
            </a:r>
          </a:p>
          <a:p>
            <a:pPr lvl="1">
              <a:buFontTx/>
              <a:buChar char="-"/>
              <a:defRPr/>
            </a:pPr>
            <a:r>
              <a:rPr lang="en-GB" sz="2000" dirty="0"/>
              <a:t>NBC: no NBC CRs</a:t>
            </a:r>
          </a:p>
          <a:p>
            <a:pPr>
              <a:buFontTx/>
              <a:buChar char="-"/>
              <a:defRPr/>
            </a:pPr>
            <a:r>
              <a:rPr lang="en-GB" sz="2400" dirty="0"/>
              <a:t>EUTRA Only: </a:t>
            </a:r>
            <a:r>
              <a:rPr lang="en-GB" sz="2400" b="1" dirty="0"/>
              <a:t>5</a:t>
            </a:r>
            <a:r>
              <a:rPr lang="en-GB" sz="2400" dirty="0"/>
              <a:t> CRs Agreed </a:t>
            </a:r>
          </a:p>
          <a:p>
            <a:pPr lvl="1">
              <a:buFontTx/>
              <a:buChar char="-"/>
              <a:defRPr/>
            </a:pPr>
            <a:r>
              <a:rPr lang="en-GB" sz="2000" dirty="0"/>
              <a:t>Trend: 5 (22Q1), 5 (21Q4),</a:t>
            </a:r>
          </a:p>
          <a:p>
            <a:pPr lvl="1">
              <a:buFontTx/>
              <a:buChar char="-"/>
              <a:defRPr/>
            </a:pPr>
            <a:r>
              <a:rPr lang="en-GB" sz="2000" dirty="0"/>
              <a:t>NBC: no NBC CRs</a:t>
            </a:r>
          </a:p>
          <a:p>
            <a:pPr>
              <a:buFontTx/>
              <a:buChar char="-"/>
              <a:defRPr/>
            </a:pPr>
            <a:endParaRPr lang="en-GB" sz="16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Cat B / C CRs: 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R2-2202212	Introduction of event-based trigger for LTE MDT logging [LTE-Event-MDT]	KDDI Corporation, CMCC, Telecom Italia, Samsung, Ericsson, China Unicom, 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Qualcomm Inc.	37.320	16.7.0	TEI17	0113	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R2-2202213	Introduction of event-based trigger for LTE MDT logging [LTE-Event-MDT]	KDDI Corporation, CMCC, Telecom Italia, Samsung, Ericsson, China Unicom, 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Qualcomm Inc.	36.331	16.7.0	TEI17	4752		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R2-2202841	Introduction of event-based trigger for LTE MDT logging [LTE-Event-MDT]	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Qualcomm Inc., KDDI Corporation	36.304	16.6.0	TEI17	0834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R2-2202842	Introduction of event-based trigger for LTE MDT logging [LTE-Event-MDT]	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Qualcomm Inc., KDDI Corporation	36.306	16.7.0	TEI17	1830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R2-2203666	On introducing height information reporting in MDT reports [LTE-Height-MDT]	KDDI, Ericsson, Qualcomm	36.331	16.7.0	TEI17	4756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R2-2203667	On introducing height information reporting in MDT reports [LTE-Height-MDT]	KDDI, Ericsson, Qualcomm	37.320	16.7.0	TEI17	0114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R2-2203668	On introducing height information reporting in MDT reports [LTE-Height-MDT]	KDDI, Ericsson, Qualcomm	36.306	16.7.0	TEI17	1838	1	B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73364176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Cat B / C CRs: </a:t>
            </a:r>
            <a:endParaRPr lang="en-GB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R2-2202626	Introduction of mobility-state-based cell reselection for NR HSDN [NR_HSDN]	CMCC, CATT, Ericsson, Huawei, ZTE, Nokia, OPPO, vivo	38.331	16.7.0	TEI17	2846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R2-2202627	Introduction of mobility-state-based cell reselection for NR HSDN [NR_HSDN]	CMCC, CATT, Ericsson, Huawei, ZTE, Nokia, OPPO, vivo	38.304	16.7.0	TEI17	0223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R2-2202629	Introduction of mobility-state-based cell reselection for NR HSDN [NR_HSDN]	CMCC, CATT, Ericsson, Huawei, ZTE, OPPO, vivo	36.331	16.7.0	TEI17	4730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R2-2203851	Introduction of mobility-state-based cell reselection for NR HSDN [NR_HSDN]	CMCC, CATT, Ericsson, Huawei, ZTE, Nokia, OPPO, vivo	38.306	16.7.0	TEI17	0650	2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R2-2203919	Addition of Timing Advance measurement reporting in NR E-CID [NRTADV]	Ericsson, NTT Docomo, Polaris Wireless, Verizon, China Telecom, FirstNet, Deutsche Telekom, Intel Corporation, CATT, Nokia, Nokia Shanghai Bell, Huawei	38.305	16.7.0	TEI17	0082	2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R2-2203935	Introduction of RACH triggers for T_ADV in NR E-CID [NRTADV]	Huawei,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Ericsson, CATT, NTT DOCOMO, Deutsche Telekom, Polaris Wireless, ZTE Corporation	38.300	16.8.0	TEI17	0407	1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R2-2203993	Explicit Indication of SI Scheduling start position [SI-SCHEDULING]	Ericsson, Verizon, Softbank, Deutsche Telekom, vivo, Lenovo, Motorola Mobility	38.331	16.7.0	TEI17	2953	2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R2-2204001	Capability for Explicit Indication of SI Scheduling window position [SI-SCHEDULING]	Ericsson, Verizon, Softbank, Deutsche Telekom, vivo, Lenovo, Motorola Mobility	38.306	16.7.0	TEI17	0698	1	B</a:t>
            </a:r>
          </a:p>
        </p:txBody>
      </p:sp>
    </p:spTree>
    <p:extLst>
      <p:ext uri="{BB962C8B-B14F-4D97-AF65-F5344CB8AC3E}">
        <p14:creationId xmlns:p14="http://schemas.microsoft.com/office/powerpoint/2010/main" val="291452706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TEI17 Cat B / C CRs: 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R2-2204152	Inter-MN RRC Resume without SN change 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InterMNResume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(Ericsson, Qualcomm Incorporated, Huawei, Intel Corporation, China Telecom, T-Mobile USA, ZTE, Nokia, Nokia Shanghai Bell, Samsung,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RadiSys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Reliance JIO, Google Inc.)	37.340	16.8.0	TEI17	0301	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R2-2204155	Introduction of Local NG-RAN Node IDs for RRC_INACTIVE 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RRCInactive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(Ericsson, ZTE,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Radisys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Reliance JIO, China Telecom, Huawei, Nokia, Nokia Shanghai Bell, Deutsche Telekom)	38.300	16.8.0	TEI17	0426		B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R2-2204212	On UE security capability to address SA3 request 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UE_Sec_Caps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(Huawei, Qualcomm Incorporated, Ericsson, Nokia, Nokia Shanghai Bell, ZTE)	37.340	16.8.0	TEI17	0302	1	C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R2-2204213	UE Security Capabilities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signaling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in E-UTRAN 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UE_Sec_Caps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(Ericsson, Qualcomm Incorporated, Huawei, Nokia, Nokia Shanghai Bell, ZTE)	36.300	16.7.0	TEI17	1359	1	C</a:t>
            </a:r>
          </a:p>
          <a:p>
            <a:pPr marL="799465" indent="-799465">
              <a:spcBef>
                <a:spcPts val="300"/>
              </a:spcBef>
            </a:pP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R2-2204214	UE Security Capabilities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signaling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in NG-RAN [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UE_Sec_Caps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]	R3 (Ericsson, Qualcomm Incorporated, Huawei, Nokia, Nokia Shanghai Bell, ZTE)	38.300	16.8.0	TEI17	0427	1	C</a:t>
            </a:r>
          </a:p>
          <a:p>
            <a:pPr>
              <a:buFontTx/>
              <a:buChar char="-"/>
              <a:defRPr/>
            </a:pP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4770818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40055</TotalTime>
  <Words>3391</Words>
  <Application>Microsoft Office PowerPoint</Application>
  <PresentationFormat>Widescreen</PresentationFormat>
  <Paragraphs>301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Office Theme</vt:lpstr>
      <vt:lpstr>Status Report  RAN WG2  to TSG-RAN #95-e</vt:lpstr>
      <vt:lpstr>General</vt:lpstr>
      <vt:lpstr>Maintenance NR and NR/EUTRA WIs</vt:lpstr>
      <vt:lpstr>Maintenance EUTRA</vt:lpstr>
      <vt:lpstr>Rel 15 and earlier</vt:lpstr>
      <vt:lpstr>Rel 16 General</vt:lpstr>
      <vt:lpstr>TEI Report</vt:lpstr>
      <vt:lpstr>TEI Report</vt:lpstr>
      <vt:lpstr>TEI Report</vt:lpstr>
      <vt:lpstr>TEI Report</vt:lpstr>
      <vt:lpstr>TEI Report</vt:lpstr>
      <vt:lpstr>TEI Report</vt:lpstr>
      <vt:lpstr>TEI Report</vt:lpstr>
      <vt:lpstr>TEI Report</vt:lpstr>
      <vt:lpstr>Rel-17</vt:lpstr>
      <vt:lpstr>Rel-17 RAN2 progress </vt:lpstr>
      <vt:lpstr>Rel-17 RAN2 progress</vt:lpstr>
      <vt:lpstr>RAN2 Load</vt:lpstr>
      <vt:lpstr>GTW overtime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901</cp:revision>
  <dcterms:created xsi:type="dcterms:W3CDTF">2010-02-05T13:52:04Z</dcterms:created>
  <dcterms:modified xsi:type="dcterms:W3CDTF">2022-03-18T08:48:53Z</dcterms:modified>
  <cp:contentStatus>Template 2017</cp:contentStatus>
</cp:coreProperties>
</file>