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981" r:id="rId2"/>
    <p:sldId id="988" r:id="rId3"/>
    <p:sldId id="989" r:id="rId4"/>
    <p:sldId id="990" r:id="rId5"/>
    <p:sldId id="991" r:id="rId6"/>
    <p:sldId id="1002" r:id="rId7"/>
    <p:sldId id="993" r:id="rId8"/>
    <p:sldId id="995" r:id="rId9"/>
    <p:sldId id="996" r:id="rId10"/>
    <p:sldId id="998" r:id="rId11"/>
    <p:sldId id="999" r:id="rId12"/>
    <p:sldId id="1000" r:id="rId13"/>
    <p:sldId id="1004" r:id="rId14"/>
    <p:sldId id="1001" r:id="rId15"/>
    <p:sldId id="1003" r:id="rId1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25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ocuments\SEC%20documents\2021%20documents\2-3GPP%20preparations\RAN%2394-e\20211123%20RAN1%20Status%20Report%20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Participants!$B$2</c:f>
              <c:strCache>
                <c:ptCount val="1"/>
                <c:pt idx="0">
                  <c:v>Participants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34F-4A63-97E9-33331622208F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734F-4A63-97E9-33331622208F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734F-4A63-97E9-33331622208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Participants!$A$3:$A$13</c:f>
              <c:strCache>
                <c:ptCount val="11"/>
                <c:pt idx="0">
                  <c:v>101-e</c:v>
                </c:pt>
                <c:pt idx="1">
                  <c:v>102-e</c:v>
                </c:pt>
                <c:pt idx="2">
                  <c:v>103-e</c:v>
                </c:pt>
                <c:pt idx="3">
                  <c:v>104-e</c:v>
                </c:pt>
                <c:pt idx="4">
                  <c:v>104bis-e</c:v>
                </c:pt>
                <c:pt idx="5">
                  <c:v>105-e</c:v>
                </c:pt>
                <c:pt idx="6">
                  <c:v>106-e</c:v>
                </c:pt>
                <c:pt idx="7">
                  <c:v>106bis-e</c:v>
                </c:pt>
                <c:pt idx="8">
                  <c:v>107-e</c:v>
                </c:pt>
                <c:pt idx="9">
                  <c:v>107bis-e</c:v>
                </c:pt>
                <c:pt idx="10">
                  <c:v>108-e</c:v>
                </c:pt>
              </c:strCache>
            </c:strRef>
          </c:cat>
          <c:val>
            <c:numRef>
              <c:f>Participants!$B$3:$B$13</c:f>
              <c:numCache>
                <c:formatCode>General</c:formatCode>
                <c:ptCount val="11"/>
                <c:pt idx="0">
                  <c:v>681</c:v>
                </c:pt>
                <c:pt idx="1">
                  <c:v>783</c:v>
                </c:pt>
                <c:pt idx="2">
                  <c:v>816</c:v>
                </c:pt>
                <c:pt idx="3">
                  <c:v>853</c:v>
                </c:pt>
                <c:pt idx="4">
                  <c:v>851</c:v>
                </c:pt>
                <c:pt idx="5">
                  <c:v>919</c:v>
                </c:pt>
                <c:pt idx="6">
                  <c:v>885</c:v>
                </c:pt>
                <c:pt idx="7">
                  <c:v>951</c:v>
                </c:pt>
                <c:pt idx="8">
                  <c:v>865</c:v>
                </c:pt>
                <c:pt idx="9">
                  <c:v>809</c:v>
                </c:pt>
                <c:pt idx="10">
                  <c:v>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34F-4A63-97E9-3333162220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Contributions!$B$2</c:f>
              <c:strCache>
                <c:ptCount val="1"/>
                <c:pt idx="0">
                  <c:v>Contributions per meeting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D108-46C0-9FFF-E7BF04CD1DC6}"/>
              </c:ext>
            </c:extLst>
          </c:dPt>
          <c:dPt>
            <c:idx val="9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D108-46C0-9FFF-E7BF04CD1DC6}"/>
              </c:ext>
            </c:extLst>
          </c:dPt>
          <c:dPt>
            <c:idx val="1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108-46C0-9FFF-E7BF04CD1DC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Contributions!$A$3:$A$13</c:f>
              <c:strCache>
                <c:ptCount val="11"/>
                <c:pt idx="0">
                  <c:v>101-e</c:v>
                </c:pt>
                <c:pt idx="1">
                  <c:v>102-e</c:v>
                </c:pt>
                <c:pt idx="2">
                  <c:v>103-e</c:v>
                </c:pt>
                <c:pt idx="3">
                  <c:v>104-e</c:v>
                </c:pt>
                <c:pt idx="4">
                  <c:v>104bis-e</c:v>
                </c:pt>
                <c:pt idx="5">
                  <c:v>105-e</c:v>
                </c:pt>
                <c:pt idx="6">
                  <c:v>106-e</c:v>
                </c:pt>
                <c:pt idx="7">
                  <c:v>106bis-e</c:v>
                </c:pt>
                <c:pt idx="8">
                  <c:v>107-e</c:v>
                </c:pt>
                <c:pt idx="9">
                  <c:v>107bis-e</c:v>
                </c:pt>
                <c:pt idx="10">
                  <c:v>108-e</c:v>
                </c:pt>
              </c:strCache>
            </c:strRef>
          </c:cat>
          <c:val>
            <c:numRef>
              <c:f>Contributions!$B$3:$B$13</c:f>
              <c:numCache>
                <c:formatCode>General</c:formatCode>
                <c:ptCount val="11"/>
                <c:pt idx="0">
                  <c:v>1928</c:v>
                </c:pt>
                <c:pt idx="1">
                  <c:v>2268</c:v>
                </c:pt>
                <c:pt idx="2">
                  <c:v>2321</c:v>
                </c:pt>
                <c:pt idx="3">
                  <c:v>2249</c:v>
                </c:pt>
                <c:pt idx="4">
                  <c:v>1852</c:v>
                </c:pt>
                <c:pt idx="5">
                  <c:v>2061</c:v>
                </c:pt>
                <c:pt idx="6">
                  <c:v>2269</c:v>
                </c:pt>
                <c:pt idx="7">
                  <c:v>2013</c:v>
                </c:pt>
                <c:pt idx="8">
                  <c:v>2126</c:v>
                </c:pt>
                <c:pt idx="9">
                  <c:v>835</c:v>
                </c:pt>
                <c:pt idx="10">
                  <c:v>2120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108-46C0-9FFF-E7BF04CD1D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15675967"/>
        <c:axId val="1515676799"/>
      </c:barChart>
      <c:catAx>
        <c:axId val="15156759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6799"/>
        <c:crosses val="autoZero"/>
        <c:auto val="1"/>
        <c:lblAlgn val="ctr"/>
        <c:lblOffset val="100"/>
        <c:noMultiLvlLbl val="0"/>
      </c:catAx>
      <c:valAx>
        <c:axId val="15156767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156759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Status Report RAN WG1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22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/>
              <a:t>RP-220004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5G NR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313427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RAN1-led Rel-17 NR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004341"/>
              </p:ext>
            </p:extLst>
          </p:nvPr>
        </p:nvGraphicFramePr>
        <p:xfrm>
          <a:off x="564814" y="3061820"/>
          <a:ext cx="11076143" cy="2650179"/>
        </p:xfrm>
        <a:graphic>
          <a:graphicData uri="http://schemas.openxmlformats.org/drawingml/2006/table">
            <a:tbl>
              <a:tblPr/>
              <a:tblGrid>
                <a:gridCol w="54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Extending current NR operation to 71GHz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RP-220535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RP-220803</a:t>
                      </a:r>
                      <a:endParaRPr kumimoji="0" lang="en-GB" altLang="ja-JP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308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Support of reduced capability NR devices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RAN#96</a:t>
                      </a:r>
                      <a:endParaRPr kumimoji="0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RP-220135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coverage enhancements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RAN#95</a:t>
                      </a:r>
                      <a:endParaRPr kumimoji="0" lang="ja-JP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RP-220563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Further enhancements on MIMO for NR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RP-220194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836522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</a:t>
                      </a:r>
                      <a:r>
                        <a:rPr lang="en-US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Sidelink</a:t>
                      </a: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 enhancement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RP-220520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243764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NR Dynamic spectrum sharing (DSS) 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RP-220463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31358"/>
                  </a:ext>
                </a:extLst>
              </a:tr>
            </a:tbl>
          </a:graphicData>
        </a:graphic>
      </p:graphicFrame>
      <p:graphicFrame>
        <p:nvGraphicFramePr>
          <p:cNvPr id="6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407968"/>
              </p:ext>
            </p:extLst>
          </p:nvPr>
        </p:nvGraphicFramePr>
        <p:xfrm>
          <a:off x="8893506" y="5928932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내용 개체 틀 6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1871789"/>
          </a:xfrm>
        </p:spPr>
        <p:txBody>
          <a:bodyPr/>
          <a:lstStyle/>
          <a:p>
            <a:r>
              <a:rPr lang="en-US" sz="1800" dirty="0"/>
              <a:t>All RAN1-led Rel-17 </a:t>
            </a:r>
            <a:r>
              <a:rPr lang="en-US" sz="1800" dirty="0" smtClean="0"/>
              <a:t>NR WIs </a:t>
            </a:r>
            <a:r>
              <a:rPr lang="en-US" sz="1800" dirty="0"/>
              <a:t>have </a:t>
            </a:r>
            <a:r>
              <a:rPr lang="en-US" sz="1800" dirty="0" smtClean="0"/>
              <a:t>now </a:t>
            </a:r>
            <a:r>
              <a:rPr lang="en-US" sz="1800" dirty="0"/>
              <a:t>been completed </a:t>
            </a:r>
            <a:r>
              <a:rPr lang="en-US" sz="1800" dirty="0" smtClean="0"/>
              <a:t>from RAN1 point of view except </a:t>
            </a:r>
            <a:r>
              <a:rPr lang="en-US" sz="1800" dirty="0" err="1" smtClean="0"/>
              <a:t>RedCap</a:t>
            </a:r>
            <a:endParaRPr lang="en-US" sz="1800" dirty="0" smtClean="0"/>
          </a:p>
          <a:p>
            <a:pPr lvl="1"/>
            <a:r>
              <a:rPr lang="en-US" sz="1600" dirty="0" smtClean="0"/>
              <a:t>For </a:t>
            </a:r>
            <a:r>
              <a:rPr lang="en-US" altLang="en-US" sz="1600" i="1" dirty="0" err="1">
                <a:solidFill>
                  <a:srgbClr val="FF0000"/>
                </a:solidFill>
              </a:rPr>
              <a:t>NR_redcap</a:t>
            </a:r>
            <a:r>
              <a:rPr lang="en-US" sz="1600" dirty="0" smtClean="0"/>
              <a:t>, an exception sheet has been submitted to RAN#95 with open issues in RAN1. However, from RAN1 chair’s point of view, these open issues can be handled without any additional RAN1 TU allocation along with other Rel-17 WIs under maintenance.</a:t>
            </a:r>
          </a:p>
          <a:p>
            <a:pPr lvl="1"/>
            <a:r>
              <a:rPr lang="en-US" altLang="en-US" sz="1600" i="1" dirty="0" err="1" smtClean="0">
                <a:solidFill>
                  <a:srgbClr val="FF0000"/>
                </a:solidFill>
              </a:rPr>
              <a:t>NR_SL_enh</a:t>
            </a:r>
            <a:r>
              <a:rPr lang="en-US" altLang="en-US" sz="1600" i="1" dirty="0" smtClean="0">
                <a:solidFill>
                  <a:srgbClr val="FF0000"/>
                </a:solidFill>
              </a:rPr>
              <a:t> and </a:t>
            </a:r>
            <a:r>
              <a:rPr lang="en-US" altLang="en-US" sz="1600" i="1" dirty="0" err="1" smtClean="0">
                <a:solidFill>
                  <a:srgbClr val="FF0000"/>
                </a:solidFill>
              </a:rPr>
              <a:t>NR_cov_enh</a:t>
            </a:r>
            <a:r>
              <a:rPr lang="en-US" altLang="en-US" sz="1600" dirty="0" smtClean="0"/>
              <a:t> </a:t>
            </a:r>
            <a:r>
              <a:rPr lang="en-US" sz="1600" dirty="0" smtClean="0"/>
              <a:t>for </a:t>
            </a:r>
            <a:r>
              <a:rPr lang="en-US" sz="1600" dirty="0"/>
              <a:t>which the RAN1 target completion date has been extended to </a:t>
            </a:r>
            <a:r>
              <a:rPr lang="en-US" sz="1600" dirty="0" smtClean="0"/>
              <a:t>2022.Q1 have now been completed</a:t>
            </a:r>
            <a:endParaRPr lang="en-US" sz="1600" dirty="0"/>
          </a:p>
          <a:p>
            <a:pPr lvl="1"/>
            <a:endParaRPr lang="en-US" sz="16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24157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All Rel-17 NR </a:t>
            </a:r>
            <a:r>
              <a:rPr lang="en-US" sz="1800" dirty="0"/>
              <a:t>SI/WIs led by other WGs </a:t>
            </a:r>
            <a:r>
              <a:rPr lang="en-US" sz="1800" dirty="0" smtClean="0"/>
              <a:t>(with </a:t>
            </a:r>
            <a:r>
              <a:rPr lang="en-US" sz="1800" dirty="0"/>
              <a:t>RAN1 </a:t>
            </a:r>
            <a:r>
              <a:rPr lang="en-US" sz="1800" dirty="0" smtClean="0"/>
              <a:t>objectives) </a:t>
            </a:r>
            <a:r>
              <a:rPr lang="en-US" sz="1800" dirty="0"/>
              <a:t>have been completed  from RAN1 point of view</a:t>
            </a:r>
            <a:endParaRPr lang="en-US" sz="1800" i="1" dirty="0">
              <a:solidFill>
                <a:srgbClr val="FF0000"/>
              </a:solidFill>
            </a:endParaRPr>
          </a:p>
          <a:p>
            <a:pPr lvl="1"/>
            <a:r>
              <a:rPr lang="en-US" sz="1600" dirty="0"/>
              <a:t>Including </a:t>
            </a:r>
            <a:r>
              <a:rPr lang="en-US" altLang="en-US" sz="1600" i="1" dirty="0" err="1">
                <a:solidFill>
                  <a:srgbClr val="FF0000"/>
                </a:solidFill>
              </a:rPr>
              <a:t>NR_IIOT_URLLC_enh</a:t>
            </a:r>
            <a:r>
              <a:rPr lang="en-US" sz="1600" i="1" dirty="0" smtClean="0">
                <a:solidFill>
                  <a:srgbClr val="FF0000"/>
                </a:solidFill>
              </a:rPr>
              <a:t> </a:t>
            </a:r>
            <a:r>
              <a:rPr lang="en-US" sz="1600" dirty="0"/>
              <a:t>for which the RAN1 </a:t>
            </a:r>
            <a:r>
              <a:rPr lang="en-US" sz="1600" dirty="0" smtClean="0"/>
              <a:t>target </a:t>
            </a:r>
            <a:r>
              <a:rPr lang="en-US" sz="1600" dirty="0"/>
              <a:t>completion date has been extended to </a:t>
            </a:r>
            <a:r>
              <a:rPr lang="en-US" sz="1600" dirty="0" smtClean="0"/>
              <a:t>2022.Q1</a:t>
            </a:r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Other WG-led Rel-17 NR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234732"/>
              </p:ext>
            </p:extLst>
          </p:nvPr>
        </p:nvGraphicFramePr>
        <p:xfrm>
          <a:off x="563841" y="2406776"/>
          <a:ext cx="11077200" cy="2924341"/>
        </p:xfrm>
        <a:graphic>
          <a:graphicData uri="http://schemas.openxmlformats.org/drawingml/2006/table">
            <a:tbl>
              <a:tblPr/>
              <a:tblGrid>
                <a:gridCol w="54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1411707634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Enhanced Industrial Internet of Things (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IoT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) and URLLC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RAN#95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RP-220151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Solutions for NR to support non-terrestrial networks (NTN)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RP-220132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UE Power Saving Enhancements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RP-220747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Enhancements to Integrated Access and Backhaul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RP-220177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915565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NR Multicast and Broadcast Services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RP-220407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9563988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(RAN2-led) Further Multi-RAT Dual-Connectivity enhancements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RP-220409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5800244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(RAN4-led) RF requirements enhancement for NR frequency range 1 (FR1)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RP-220680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60922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34" charset="-127"/>
                        </a:rPr>
                        <a:t>(RAN4-led) Introduction of DL 1024QAM for NR FR1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34" charset="-127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Yes</a:t>
                      </a:r>
                      <a:endParaRPr kumimoji="0" lang="ja-JP" alt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RP-220190</a:t>
                      </a:r>
                    </a:p>
                  </a:txBody>
                  <a:tcPr marL="91446" marR="91446" marT="45641" marB="456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5229631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916321"/>
              </p:ext>
            </p:extLst>
          </p:nvPr>
        </p:nvGraphicFramePr>
        <p:xfrm>
          <a:off x="9356858" y="6003056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183811" y="5409502"/>
            <a:ext cx="7455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n-lt"/>
              </a:rPr>
              <a:t>Note: For </a:t>
            </a:r>
            <a:r>
              <a:rPr lang="en-US" sz="1200" dirty="0" err="1" smtClean="0">
                <a:latin typeface="+mn-lt"/>
              </a:rPr>
              <a:t>eIAB</a:t>
            </a:r>
            <a:r>
              <a:rPr lang="en-US" sz="1200" dirty="0">
                <a:latin typeface="+mn-lt"/>
              </a:rPr>
              <a:t>, </a:t>
            </a:r>
            <a:r>
              <a:rPr lang="en-US" sz="1200" dirty="0" smtClean="0">
                <a:latin typeface="+mn-lt"/>
              </a:rPr>
              <a:t>RAN2 </a:t>
            </a:r>
            <a:r>
              <a:rPr lang="en-US" sz="1200" dirty="0">
                <a:latin typeface="+mn-lt"/>
              </a:rPr>
              <a:t>has not been able to finalize the </a:t>
            </a:r>
            <a:r>
              <a:rPr lang="en-US" sz="1200" dirty="0" smtClean="0">
                <a:latin typeface="+mn-lt"/>
              </a:rPr>
              <a:t>MAC-CE </a:t>
            </a:r>
            <a:r>
              <a:rPr lang="en-US" sz="1200" dirty="0">
                <a:latin typeface="+mn-lt"/>
              </a:rPr>
              <a:t>for PHY layer support requested by RAN1</a:t>
            </a:r>
            <a:r>
              <a:rPr lang="en-US" sz="1200" dirty="0" smtClean="0">
                <a:latin typeface="+mn-lt"/>
              </a:rPr>
              <a:t>. Plan is to have additional RAN1 input sent to RAN2 by the end of first week of RAN1#109-e (May).</a:t>
            </a:r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0177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RAN4 requested RAN1 action with regards to the supporting CBW that is narrower than 40 MHz in n79</a:t>
            </a:r>
          </a:p>
          <a:p>
            <a:pPr lvl="1"/>
            <a:r>
              <a:rPr lang="en-US" sz="1600" dirty="0" smtClean="0"/>
              <a:t>RAN4 LS in R1-2200907 (</a:t>
            </a:r>
            <a:r>
              <a:rPr lang="en-GB" sz="1600" dirty="0"/>
              <a:t>R4-2202286</a:t>
            </a:r>
            <a:r>
              <a:rPr lang="en-US" sz="1600" dirty="0" smtClean="0"/>
              <a:t>)</a:t>
            </a:r>
          </a:p>
          <a:p>
            <a:endParaRPr lang="en-US" sz="1800" dirty="0" smtClean="0"/>
          </a:p>
          <a:p>
            <a:r>
              <a:rPr lang="en-US" sz="1800" dirty="0" smtClean="0"/>
              <a:t>RAN1 discussed the issue and agreed on one of the alternatives provided by RAN4 (Alt 1a)</a:t>
            </a:r>
          </a:p>
          <a:p>
            <a:pPr lvl="1"/>
            <a:r>
              <a:rPr lang="en-US" sz="1600" dirty="0" smtClean="0"/>
              <a:t>In addition, a text proposal for RAN1 specifications was agreed. However, since RAN1 is not listed as a responsible WG for </a:t>
            </a:r>
            <a:r>
              <a:rPr lang="en-GB" sz="1600" dirty="0" smtClean="0"/>
              <a:t>this WI, RAN needs to approve the WID </a:t>
            </a:r>
            <a:r>
              <a:rPr lang="en-GB" sz="1600" dirty="0"/>
              <a:t>update (in </a:t>
            </a:r>
            <a:r>
              <a:rPr lang="en-GB" sz="1600" dirty="0" smtClean="0"/>
              <a:t>RP-220160) to include RAN1.</a:t>
            </a:r>
            <a:endParaRPr lang="en-US" sz="16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 on NR_bands_R17_BWs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8811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/>
              <a:t>RAN1 </a:t>
            </a:r>
            <a:r>
              <a:rPr lang="en-US" sz="1600" dirty="0"/>
              <a:t>NR </a:t>
            </a:r>
            <a:r>
              <a:rPr lang="en-US" sz="1600" dirty="0" smtClean="0"/>
              <a:t>specs </a:t>
            </a:r>
            <a:r>
              <a:rPr lang="en-US" sz="1600" dirty="0"/>
              <a:t>for </a:t>
            </a:r>
            <a:r>
              <a:rPr lang="en-US" sz="1600" dirty="0" smtClean="0"/>
              <a:t>Rel-15 and Rel-16 </a:t>
            </a:r>
            <a:r>
              <a:rPr lang="en-US" sz="1600" dirty="0"/>
              <a:t>are </a:t>
            </a:r>
            <a:r>
              <a:rPr lang="en-US" sz="1600" dirty="0" smtClean="0"/>
              <a:t>stable</a:t>
            </a:r>
            <a:endParaRPr lang="en-US" sz="1600" dirty="0"/>
          </a:p>
          <a:p>
            <a:pPr lvl="1"/>
            <a:r>
              <a:rPr lang="en-US" sz="1400" dirty="0"/>
              <a:t>43 email threads in RAN1#108-e (16 email threads for Rel-15 maintenance</a:t>
            </a:r>
            <a:r>
              <a:rPr lang="en-US" sz="1400" dirty="0" smtClean="0"/>
              <a:t>)</a:t>
            </a:r>
            <a:endParaRPr lang="en-US" sz="1400" dirty="0"/>
          </a:p>
          <a:p>
            <a:pPr lvl="1"/>
            <a:r>
              <a:rPr lang="en-US" sz="1400" dirty="0"/>
              <a:t>In total, </a:t>
            </a:r>
            <a:r>
              <a:rPr lang="en-US" sz="1400" dirty="0" smtClean="0"/>
              <a:t>18 </a:t>
            </a:r>
            <a:r>
              <a:rPr lang="en-US" sz="1400" dirty="0"/>
              <a:t>Cat F </a:t>
            </a:r>
            <a:r>
              <a:rPr lang="en-US" sz="1400" dirty="0" smtClean="0"/>
              <a:t>CRs (1 Cat F CR for Rel-15) and 1 Cat D CR were endorsed</a:t>
            </a:r>
            <a:endParaRPr lang="en-US" sz="1400" dirty="0"/>
          </a:p>
          <a:p>
            <a:pPr lvl="1"/>
            <a:endParaRPr lang="en-US" altLang="en-US" sz="1400" dirty="0" smtClean="0">
              <a:ea typeface="ＭＳ Ｐゴシック" panose="020B0600070205080204" pitchFamily="34" charset="-128"/>
            </a:endParaRPr>
          </a:p>
          <a:p>
            <a:r>
              <a:rPr lang="en-US" altLang="en-US" sz="1600" dirty="0" smtClean="0">
                <a:ea typeface="ＭＳ Ｐゴシック" panose="020B0600070205080204" pitchFamily="34" charset="-128"/>
              </a:rPr>
              <a:t>Rel-16 </a:t>
            </a:r>
            <a:r>
              <a:rPr lang="en-US" altLang="en-US" sz="1600" dirty="0">
                <a:ea typeface="ＭＳ Ｐゴシック" panose="020B0600070205080204" pitchFamily="34" charset="-128"/>
              </a:rPr>
              <a:t>NR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UE </a:t>
            </a:r>
            <a:r>
              <a:rPr lang="en-US" altLang="en-US" sz="1600" dirty="0">
                <a:ea typeface="ＭＳ Ｐゴシック" panose="020B0600070205080204" pitchFamily="34" charset="-128"/>
              </a:rPr>
              <a:t>features are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stable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/>
            <a:endParaRPr lang="en-US" altLang="en-US" sz="1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r>
              <a:rPr lang="en-US" altLang="en-US" sz="1600" dirty="0" smtClean="0"/>
              <a:t>Rel-17 </a:t>
            </a:r>
            <a:r>
              <a:rPr lang="en-US" altLang="en-US" sz="1600" dirty="0"/>
              <a:t>NR </a:t>
            </a:r>
            <a:r>
              <a:rPr lang="en-US" altLang="en-US" sz="1600" dirty="0" smtClean="0"/>
              <a:t>maintenance </a:t>
            </a:r>
            <a:r>
              <a:rPr lang="en-US" altLang="en-US" sz="1600" dirty="0"/>
              <a:t>(</a:t>
            </a:r>
            <a:r>
              <a:rPr lang="en-US" altLang="en-US" sz="1600" dirty="0" smtClean="0"/>
              <a:t>including </a:t>
            </a:r>
            <a:r>
              <a:rPr lang="en-US" altLang="en-US" sz="1600" dirty="0" err="1" smtClean="0"/>
              <a:t>NR_redcap</a:t>
            </a:r>
            <a:r>
              <a:rPr lang="en-US" altLang="en-US" sz="1600" dirty="0" smtClean="0"/>
              <a:t>)</a:t>
            </a:r>
            <a:endParaRPr lang="en-US" altLang="en-US" sz="1600" dirty="0"/>
          </a:p>
          <a:p>
            <a:pPr lvl="1"/>
            <a:r>
              <a:rPr lang="en-US" altLang="en-US" sz="1400" dirty="0">
                <a:ea typeface="ＭＳ Ｐゴシック" panose="020B0600070205080204" pitchFamily="34" charset="-128"/>
              </a:rPr>
              <a:t>All Rel-17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NR </a:t>
            </a:r>
            <a:r>
              <a:rPr lang="en-US" altLang="en-US" sz="1400" dirty="0">
                <a:ea typeface="ＭＳ Ｐゴシック" panose="020B0600070205080204" pitchFamily="34" charset="-128"/>
              </a:rPr>
              <a:t>RAN1 spec updates were in the form of editors’ CRs on a per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WI-basis except Cat A CRs mirroring Rel-15/16 spec updates to Rel-17 and 1 Cat B on </a:t>
            </a:r>
            <a:r>
              <a:rPr lang="en-GB" sz="1400" dirty="0" smtClean="0"/>
              <a:t>NR_bands_R17_BWs (details in slide 13)</a:t>
            </a:r>
            <a:endParaRPr lang="en-US" altLang="en-US" sz="1400" dirty="0">
              <a:ea typeface="ＭＳ Ｐゴシック" panose="020B0600070205080204" pitchFamily="34" charset="-128"/>
            </a:endParaRPr>
          </a:p>
          <a:p>
            <a:pPr lvl="2"/>
            <a:r>
              <a:rPr lang="en-US" altLang="en-US" sz="1200" dirty="0">
                <a:ea typeface="ＭＳ Ｐゴシック" panose="020B0600070205080204" pitchFamily="34" charset="-128"/>
              </a:rPr>
              <a:t>Editors’ CRs incorporating all the endorsed TPs from the email threads were endorsed</a:t>
            </a:r>
            <a:endParaRPr lang="en-US" altLang="en-US" sz="1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anose="020B0600070205080204" pitchFamily="34" charset="-128"/>
            </a:endParaRPr>
          </a:p>
          <a:p>
            <a:pPr lvl="1"/>
            <a:endParaRPr lang="en-US" altLang="en-US" sz="1400" dirty="0" smtClean="0"/>
          </a:p>
          <a:p>
            <a:r>
              <a:rPr lang="en-US" altLang="en-US" sz="1600" dirty="0" smtClean="0"/>
              <a:t>Rel-17 NR higher </a:t>
            </a:r>
            <a:r>
              <a:rPr lang="en-US" altLang="en-US" sz="1600" dirty="0"/>
              <a:t>layer signaling</a:t>
            </a:r>
          </a:p>
          <a:p>
            <a:pPr lvl="1"/>
            <a:r>
              <a:rPr lang="en-US" altLang="en-US" sz="1400" dirty="0"/>
              <a:t>RAN1 approved updated higher layer parameter list and corresponding </a:t>
            </a:r>
            <a:r>
              <a:rPr lang="en-US" altLang="en-US" sz="1400" dirty="0" smtClean="0"/>
              <a:t>LS </a:t>
            </a:r>
            <a:r>
              <a:rPr lang="en-US" altLang="en-US" sz="1400" dirty="0"/>
              <a:t>to </a:t>
            </a:r>
            <a:r>
              <a:rPr lang="en-US" altLang="en-US" sz="1400" dirty="0" smtClean="0"/>
              <a:t>RAN2/RAN3 in RAN1#107b-e and RAN1#108-e</a:t>
            </a:r>
          </a:p>
          <a:p>
            <a:pPr lvl="1"/>
            <a:r>
              <a:rPr lang="en-US" altLang="en-US" sz="1400" dirty="0" smtClean="0"/>
              <a:t>Plan in RAN1#109-e (May): For any remaining issues (e.g. Rel-17 </a:t>
            </a:r>
            <a:r>
              <a:rPr lang="en-US" altLang="en-US" sz="1400" dirty="0" err="1" smtClean="0"/>
              <a:t>eIAB</a:t>
            </a:r>
            <a:r>
              <a:rPr lang="en-US" altLang="en-US" sz="1400" dirty="0" smtClean="0"/>
              <a:t> MAC-CE), send out LSs in </a:t>
            </a:r>
            <a:r>
              <a:rPr lang="en-US" altLang="en-US" sz="1400" dirty="0"/>
              <a:t>the first </a:t>
            </a:r>
            <a:r>
              <a:rPr lang="en-US" altLang="en-US" sz="1400" dirty="0" smtClean="0"/>
              <a:t>week of the meeting</a:t>
            </a:r>
            <a:endParaRPr lang="en-US" altLang="en-US" sz="1400" dirty="0"/>
          </a:p>
          <a:p>
            <a:pPr lvl="1"/>
            <a:endParaRPr lang="en-US" altLang="en-US" sz="1400" dirty="0" smtClean="0"/>
          </a:p>
          <a:p>
            <a:r>
              <a:rPr lang="en-US" altLang="en-US" sz="1600" dirty="0" smtClean="0"/>
              <a:t>Rel-17 NR UE features</a:t>
            </a:r>
          </a:p>
          <a:p>
            <a:pPr lvl="1"/>
            <a:r>
              <a:rPr lang="en-US" altLang="en-US" sz="1400" dirty="0"/>
              <a:t>RAN1 approved updated </a:t>
            </a:r>
            <a:r>
              <a:rPr lang="en-US" altLang="en-US" sz="1400" dirty="0" smtClean="0"/>
              <a:t>UE feature list and </a:t>
            </a:r>
            <a:r>
              <a:rPr lang="en-US" altLang="en-US" sz="1400" dirty="0"/>
              <a:t>corresponding LS </a:t>
            </a:r>
            <a:r>
              <a:rPr lang="en-US" altLang="en-US" sz="1400" dirty="0" smtClean="0"/>
              <a:t>in RAN1#107b-e </a:t>
            </a:r>
            <a:r>
              <a:rPr lang="en-US" altLang="en-US" sz="1400" dirty="0"/>
              <a:t>and </a:t>
            </a:r>
            <a:r>
              <a:rPr lang="en-US" altLang="en-US" sz="1400" dirty="0" smtClean="0"/>
              <a:t>RAN1#108-e.</a:t>
            </a:r>
          </a:p>
          <a:p>
            <a:pPr lvl="1"/>
            <a:r>
              <a:rPr lang="en-US" altLang="en-US" sz="1400" dirty="0"/>
              <a:t>Plan in RAN1#109-e (May): </a:t>
            </a:r>
            <a:r>
              <a:rPr lang="en-US" altLang="en-US" sz="1400" dirty="0" smtClean="0"/>
              <a:t>Finalize the Rel-17 UE features in accordance with RAN guidance. At least 33% of the GTW conference call time in RAN1#109-e will be allocated to UE features </a:t>
            </a:r>
            <a:r>
              <a:rPr lang="en-US" altLang="en-US" sz="1400" dirty="0"/>
              <a:t>(to cover both NR and LTE)</a:t>
            </a:r>
            <a:r>
              <a:rPr lang="en-US" altLang="en-US" sz="1400" dirty="0" smtClean="0"/>
              <a:t>. </a:t>
            </a:r>
          </a:p>
          <a:p>
            <a:pPr lvl="1"/>
            <a:endParaRPr lang="en-US" altLang="en-US" sz="1400" dirty="0"/>
          </a:p>
          <a:p>
            <a:pPr marL="0" indent="0">
              <a:buNone/>
            </a:pPr>
            <a:r>
              <a:rPr lang="en-US" sz="1600" dirty="0" smtClean="0"/>
              <a:t>	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NR </a:t>
            </a:r>
            <a:r>
              <a:rPr lang="en-US" alt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96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 smtClean="0">
                <a:ea typeface="ＭＳ Ｐゴシック" panose="020B0600070205080204" pitchFamily="34" charset="-128"/>
              </a:rPr>
              <a:t>RAN1#107b-e and RAN1#108-e </a:t>
            </a:r>
            <a:r>
              <a:rPr lang="en-US" altLang="en-US" sz="1600" dirty="0">
                <a:ea typeface="ＭＳ Ｐゴシック" panose="020B0600070205080204" pitchFamily="34" charset="-128"/>
              </a:rPr>
              <a:t>focused on </a:t>
            </a:r>
            <a:endParaRPr lang="en-US" altLang="en-US" sz="16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en-US" sz="1400" dirty="0">
                <a:ea typeface="ＭＳ Ｐゴシック" panose="020B0600070205080204" pitchFamily="34" charset="-128"/>
              </a:rPr>
              <a:t>C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ritical </a:t>
            </a:r>
            <a:r>
              <a:rPr lang="en-US" altLang="en-US" sz="1400" dirty="0">
                <a:ea typeface="ＭＳ Ｐゴシック" panose="020B0600070205080204" pitchFamily="34" charset="-128"/>
              </a:rPr>
              <a:t>maintenance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issues (including RAN1 relevant higher layer signaling and UE features)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en-US" sz="1400" dirty="0" smtClean="0">
                <a:ea typeface="ＭＳ Ｐゴシック" panose="020B0600070205080204" pitchFamily="34" charset="-128"/>
              </a:rPr>
              <a:t>Completion of Rel-17 </a:t>
            </a:r>
            <a:r>
              <a:rPr lang="en-US" altLang="en-US" sz="1400" dirty="0" err="1"/>
              <a:t>NR_SL_enh</a:t>
            </a:r>
            <a:r>
              <a:rPr lang="en-US" altLang="en-US" sz="1400" dirty="0"/>
              <a:t>, </a:t>
            </a:r>
            <a:r>
              <a:rPr lang="en-US" altLang="en-US" sz="1400" dirty="0" err="1"/>
              <a:t>NR_cov_enh</a:t>
            </a:r>
            <a:r>
              <a:rPr lang="en-US" altLang="en-US" sz="1400" dirty="0"/>
              <a:t>, </a:t>
            </a:r>
            <a:r>
              <a:rPr lang="en-US" altLang="en-US" sz="1400" dirty="0" err="1"/>
              <a:t>NR_IIOT_URLLC_enh</a:t>
            </a:r>
            <a:endParaRPr lang="en-US" altLang="en-US" sz="1400" dirty="0" smtClean="0">
              <a:ea typeface="ＭＳ Ｐゴシック" panose="020B0600070205080204" pitchFamily="34" charset="-128"/>
            </a:endParaRP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en-US" sz="1400" dirty="0" smtClean="0">
                <a:ea typeface="ＭＳ Ｐゴシック" panose="020B0600070205080204" pitchFamily="34" charset="-128"/>
              </a:rPr>
              <a:t>Responses to incoming LSs</a:t>
            </a:r>
            <a:endParaRPr lang="en-US" altLang="en-US" sz="1400" dirty="0" smtClean="0"/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 smtClean="0"/>
              <a:t>Rel-16 </a:t>
            </a:r>
            <a:r>
              <a:rPr lang="en-US" altLang="en-US" sz="1600" dirty="0"/>
              <a:t>&amp; earlier RAN1 specifications are </a:t>
            </a:r>
            <a:r>
              <a:rPr lang="en-US" altLang="en-US" sz="1600" b="1" dirty="0"/>
              <a:t>stable</a:t>
            </a:r>
            <a:r>
              <a:rPr lang="en-US" altLang="en-US" sz="1600" dirty="0"/>
              <a:t> for both LTE and NR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en-US" sz="1600" dirty="0" smtClean="0"/>
              <a:t>All Rel-17 WIs except </a:t>
            </a:r>
            <a:r>
              <a:rPr lang="en-US" altLang="en-US" sz="1600" i="1" dirty="0" err="1">
                <a:solidFill>
                  <a:srgbClr val="FF0000"/>
                </a:solidFill>
              </a:rPr>
              <a:t>NR_redcap</a:t>
            </a:r>
            <a:r>
              <a:rPr lang="en-US" altLang="en-US" sz="1600" dirty="0" smtClean="0"/>
              <a:t> are now completed from RAN1 point of view</a:t>
            </a:r>
            <a:endParaRPr lang="en-US" altLang="en-US" sz="1400" dirty="0"/>
          </a:p>
          <a:p>
            <a:pPr lvl="1">
              <a:spcBef>
                <a:spcPts val="200"/>
              </a:spcBef>
              <a:spcAft>
                <a:spcPts val="200"/>
              </a:spcAft>
            </a:pPr>
            <a:endParaRPr lang="sv-SE" altLang="ja-JP" sz="1400" dirty="0">
              <a:solidFill>
                <a:schemeClr val="hlink"/>
              </a:solidFill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sv-SE" altLang="ja-JP" sz="1600" b="1" dirty="0">
                <a:solidFill>
                  <a:schemeClr val="hlink"/>
                </a:solidFill>
              </a:rPr>
              <a:t>Highly appreciate: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Patrick Merias for his always efficient and excellent support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 smtClean="0"/>
              <a:t>Vice-chairs David </a:t>
            </a:r>
            <a:r>
              <a:rPr lang="en-US" altLang="ja-JP" sz="1400" dirty="0" err="1"/>
              <a:t>M</a:t>
            </a:r>
            <a:r>
              <a:rPr lang="en-US" altLang="en-US" sz="1400" dirty="0" err="1"/>
              <a:t>azzarese</a:t>
            </a:r>
            <a:r>
              <a:rPr lang="en-US" altLang="en-US" sz="1400" dirty="0"/>
              <a:t> </a:t>
            </a:r>
            <a:r>
              <a:rPr lang="en-US" altLang="en-US" sz="1400" dirty="0" smtClean="0"/>
              <a:t>and </a:t>
            </a:r>
            <a:r>
              <a:rPr lang="sv-SE" altLang="ja-JP" sz="1400" dirty="0"/>
              <a:t>Xiaodong Xu for sharing the e-meeting management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Editors Brian Classon (TS36.212), Vijay Nangia (TS36.213), Satoshi Nagata (TS38.201), Alexandros Manolakos (TS38.202), </a:t>
            </a:r>
            <a:br>
              <a:rPr lang="sv-SE" altLang="ja-JP" sz="1400" dirty="0"/>
            </a:br>
            <a:r>
              <a:rPr lang="sv-SE" altLang="ja-JP" sz="1400" dirty="0"/>
              <a:t>Sorour Falahati (TS37.213</a:t>
            </a:r>
            <a:r>
              <a:rPr lang="sv-SE" altLang="ja-JP" sz="1400" dirty="0" smtClean="0"/>
              <a:t>), </a:t>
            </a:r>
            <a:r>
              <a:rPr lang="sv-SE" altLang="ja-JP" sz="1400" dirty="0"/>
              <a:t>Stefan Parkvall (TS36.211, TS38.211), Yan Cheng (TS38.212), Aris Papasakellariou (TS38.213), </a:t>
            </a:r>
            <a:br>
              <a:rPr lang="sv-SE" altLang="ja-JP" sz="1400" dirty="0"/>
            </a:br>
            <a:r>
              <a:rPr lang="sv-SE" altLang="ja-JP" sz="1400" dirty="0"/>
              <a:t>Mihai Enescu (TS38.214),  Alexei Davydov (TS38.215) for their tremendous efforts to draft the Rel-17 CRs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Hiroki Harada for leading NR Rel-17 TEI and Rel-16 UE features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Shinya </a:t>
            </a:r>
            <a:r>
              <a:rPr lang="en-US" altLang="ja-JP" sz="1400" dirty="0" err="1"/>
              <a:t>Kumagai</a:t>
            </a:r>
            <a:r>
              <a:rPr lang="en-US" altLang="ja-JP" sz="1400" dirty="0"/>
              <a:t> and Ralf </a:t>
            </a:r>
            <a:r>
              <a:rPr lang="en-US" altLang="ja-JP" sz="1400" dirty="0" err="1"/>
              <a:t>Bendlin</a:t>
            </a:r>
            <a:r>
              <a:rPr lang="en-US" altLang="ja-JP" sz="1400" dirty="0"/>
              <a:t> for leading Rel-17 UE features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 err="1"/>
              <a:t>Sorour</a:t>
            </a:r>
            <a:r>
              <a:rPr lang="en-US" altLang="ja-JP" sz="1400" dirty="0"/>
              <a:t> </a:t>
            </a:r>
            <a:r>
              <a:rPr lang="en-US" altLang="ja-JP" sz="1400" dirty="0" err="1"/>
              <a:t>Falahati</a:t>
            </a:r>
            <a:r>
              <a:rPr lang="en-US" altLang="ja-JP" sz="1400" dirty="0"/>
              <a:t> for leading the Rel-17 RRC parameter discussions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ja-JP" sz="1400" dirty="0"/>
              <a:t>All feature leads/moderators for leading discussions in each respective feature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sv-SE" altLang="ja-JP" sz="1400" dirty="0"/>
              <a:t>All delegates for active and enthusiastic discussion, and being construtive in driving consensus</a:t>
            </a:r>
            <a:endParaRPr lang="en-US" dirty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Concluding Remarks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657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44380" y="3735238"/>
            <a:ext cx="11314633" cy="2639926"/>
          </a:xfrm>
        </p:spPr>
        <p:txBody>
          <a:bodyPr/>
          <a:lstStyle/>
          <a:p>
            <a:r>
              <a:rPr lang="en-US" altLang="en-US" sz="1800" dirty="0"/>
              <a:t>Rel-16 &amp; earlier: Maintenance using email only in </a:t>
            </a:r>
            <a:r>
              <a:rPr lang="en-US" altLang="en-US" sz="1800" dirty="0" smtClean="0"/>
              <a:t>RAN1#108-e</a:t>
            </a:r>
            <a:endParaRPr lang="en-US" altLang="en-US" sz="1800" dirty="0"/>
          </a:p>
          <a:p>
            <a:pPr lvl="1"/>
            <a:r>
              <a:rPr lang="en-US" altLang="en-US" sz="1600" dirty="0"/>
              <a:t>RAN1 specifications are </a:t>
            </a:r>
            <a:r>
              <a:rPr lang="en-US" altLang="en-US" sz="1600" b="1" dirty="0"/>
              <a:t>stable</a:t>
            </a:r>
            <a:r>
              <a:rPr lang="en-US" altLang="en-US" sz="1600" dirty="0"/>
              <a:t> for both LTE and NR</a:t>
            </a:r>
          </a:p>
          <a:p>
            <a:r>
              <a:rPr lang="en-US" altLang="en-US" sz="1800" dirty="0"/>
              <a:t>Rel-17: </a:t>
            </a:r>
            <a:r>
              <a:rPr lang="en-US" altLang="en-US" sz="1800" dirty="0" smtClean="0"/>
              <a:t>Covered </a:t>
            </a:r>
            <a:r>
              <a:rPr lang="en-US" altLang="en-US" sz="1800" dirty="0"/>
              <a:t>all items with emails and GTW calls </a:t>
            </a:r>
            <a:r>
              <a:rPr lang="en-US" altLang="en-US" sz="1400" dirty="0"/>
              <a:t>(a total of </a:t>
            </a:r>
            <a:r>
              <a:rPr lang="en-US" altLang="en-US" sz="1400" dirty="0" smtClean="0"/>
              <a:t>160 </a:t>
            </a:r>
            <a:r>
              <a:rPr lang="en-US" altLang="en-US" sz="1400" dirty="0"/>
              <a:t>hours with 3 parallel sessions)</a:t>
            </a:r>
            <a:endParaRPr lang="en-US" altLang="en-US" sz="1800" dirty="0"/>
          </a:p>
          <a:p>
            <a:pPr lvl="1"/>
            <a:r>
              <a:rPr lang="en-US" altLang="en-US" sz="1600" dirty="0" smtClean="0"/>
              <a:t>In RAN1#107bis-e, RAN1 handled only a subset of Rel-17 work items</a:t>
            </a:r>
            <a:br>
              <a:rPr lang="en-US" altLang="en-US" sz="1600" dirty="0" smtClean="0"/>
            </a:br>
            <a:r>
              <a:rPr lang="en-US" altLang="en-US" sz="1200" dirty="0"/>
              <a:t>(</a:t>
            </a:r>
            <a:r>
              <a:rPr lang="en-US" altLang="en-US" sz="1200" dirty="0" err="1"/>
              <a:t>NR_SL_enh</a:t>
            </a:r>
            <a:r>
              <a:rPr lang="en-US" altLang="en-US" sz="1200" dirty="0"/>
              <a:t>, </a:t>
            </a:r>
            <a:r>
              <a:rPr lang="en-US" altLang="en-US" sz="1200" dirty="0" err="1"/>
              <a:t>NR_cov_enh</a:t>
            </a:r>
            <a:r>
              <a:rPr lang="en-US" altLang="en-US" sz="1200" dirty="0"/>
              <a:t>, </a:t>
            </a:r>
            <a:r>
              <a:rPr lang="en-US" altLang="en-US" sz="1200" dirty="0" err="1"/>
              <a:t>NR_IIOT_URLLC_enh</a:t>
            </a:r>
            <a:r>
              <a:rPr lang="en-US" altLang="en-US" sz="1200" dirty="0"/>
              <a:t>, NR_ext_to_71GHz, NR_MBS, </a:t>
            </a:r>
            <a:r>
              <a:rPr lang="en-US" altLang="en-US" sz="1200" dirty="0" err="1"/>
              <a:t>NR_UE_pow_sav_enh</a:t>
            </a:r>
            <a:r>
              <a:rPr lang="en-US" altLang="en-US" sz="1200" dirty="0"/>
              <a:t>, </a:t>
            </a:r>
            <a:r>
              <a:rPr lang="en-US" altLang="en-US" sz="1200" dirty="0" err="1"/>
              <a:t>NR_FeMIMO</a:t>
            </a:r>
            <a:r>
              <a:rPr lang="en-US" altLang="en-US" sz="1200" dirty="0"/>
              <a:t> </a:t>
            </a:r>
            <a:r>
              <a:rPr lang="en-US" altLang="en-US" sz="1200" dirty="0" smtClean="0"/>
              <a:t>– UE </a:t>
            </a:r>
            <a:r>
              <a:rPr lang="en-US" altLang="en-US" sz="1200" dirty="0"/>
              <a:t>features only, </a:t>
            </a:r>
            <a:r>
              <a:rPr lang="en-US" altLang="en-US" sz="1200" dirty="0" err="1"/>
              <a:t>NR_pos_enh</a:t>
            </a:r>
            <a:r>
              <a:rPr lang="en-US" altLang="en-US" sz="1200" dirty="0"/>
              <a:t> </a:t>
            </a:r>
            <a:r>
              <a:rPr lang="en-US" altLang="en-US" sz="1200" dirty="0" smtClean="0"/>
              <a:t>– UE features </a:t>
            </a:r>
            <a:r>
              <a:rPr lang="en-US" altLang="en-US" sz="1200" dirty="0"/>
              <a:t>only)</a:t>
            </a:r>
            <a:endParaRPr lang="en-US" altLang="en-US" sz="1600" dirty="0" smtClean="0"/>
          </a:p>
          <a:p>
            <a:pPr lvl="1"/>
            <a:r>
              <a:rPr lang="en-US" altLang="en-US" sz="1600" dirty="0" smtClean="0"/>
              <a:t>In RAN1#108-e, all Rel-17 work items were handled</a:t>
            </a:r>
          </a:p>
          <a:p>
            <a:pPr lvl="1"/>
            <a:r>
              <a:rPr lang="en-US" altLang="en-US" sz="1600" dirty="0" smtClean="0"/>
              <a:t>From </a:t>
            </a:r>
            <a:r>
              <a:rPr lang="en-US" altLang="en-US" sz="1600" dirty="0"/>
              <a:t>RAN1 perspective, </a:t>
            </a:r>
            <a:r>
              <a:rPr lang="en-US" altLang="en-US" sz="1600" dirty="0" smtClean="0"/>
              <a:t>all Rel-17 work items are now completed </a:t>
            </a:r>
            <a:r>
              <a:rPr lang="en-US" altLang="en-US" sz="1600" dirty="0" smtClean="0">
                <a:solidFill>
                  <a:srgbClr val="FF0000"/>
                </a:solidFill>
              </a:rPr>
              <a:t>except </a:t>
            </a:r>
            <a:r>
              <a:rPr lang="en-US" altLang="en-US" sz="1600" dirty="0" err="1">
                <a:solidFill>
                  <a:srgbClr val="FF0000"/>
                </a:solidFill>
              </a:rPr>
              <a:t>NR_redcap</a:t>
            </a:r>
            <a:r>
              <a:rPr lang="en-US" altLang="en-US" sz="1600" dirty="0" smtClean="0"/>
              <a:t/>
            </a:r>
            <a:br>
              <a:rPr lang="en-US" altLang="en-US" sz="1600" dirty="0" smtClean="0"/>
            </a:b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109136"/>
              </p:ext>
            </p:extLst>
          </p:nvPr>
        </p:nvGraphicFramePr>
        <p:xfrm>
          <a:off x="2609210" y="1652541"/>
          <a:ext cx="6984974" cy="1362050"/>
        </p:xfrm>
        <a:graphic>
          <a:graphicData uri="http://schemas.openxmlformats.org/drawingml/2006/table">
            <a:tbl>
              <a:tblPr/>
              <a:tblGrid>
                <a:gridCol w="25678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71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82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RAN1#107bis-e</a:t>
                      </a:r>
                      <a:endParaRPr kumimoji="0" lang="en-US" altLang="ja-JP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January 17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25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2022</a:t>
                      </a:r>
                      <a:endParaRPr kumimoji="0" lang="en-US" altLang="ja-JP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24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RAN1#108-e</a:t>
                      </a:r>
                      <a:endParaRPr kumimoji="0" lang="en-US" altLang="ja-JP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February 21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st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March 3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rd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2022</a:t>
                      </a: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920687"/>
                  </a:ext>
                </a:extLst>
              </a:tr>
              <a:tr h="46555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 #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95-e</a:t>
                      </a:r>
                      <a:endParaRPr kumimoji="0" lang="en-US" altLang="ja-JP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March 17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</a:t>
                      </a:r>
                      <a:r>
                        <a:rPr kumimoji="0" lang="en-US" altLang="ja-JP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– 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23</a:t>
                      </a:r>
                      <a:r>
                        <a:rPr kumimoji="0" lang="en-US" altLang="ja-JP" sz="22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</a:t>
                      </a:r>
                      <a:r>
                        <a:rPr kumimoji="0" lang="en-US" altLang="ja-JP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2023</a:t>
                      </a:r>
                      <a:endParaRPr kumimoji="0" lang="en-US" altLang="ja-JP" sz="22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  <a:ea typeface="ＭＳ Ｐゴシック" pitchFamily="50" charset="-128"/>
                      </a:endParaRPr>
                    </a:p>
                  </a:txBody>
                  <a:tcPr marL="112013" marR="112013" marT="56103" marB="56103" anchor="ctr" horzOverflow="overflow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Delegates in RAN1</a:t>
            </a:r>
            <a:endParaRPr lang="en-US" dirty="0"/>
          </a:p>
        </p:txBody>
      </p:sp>
      <p:graphicFrame>
        <p:nvGraphicFramePr>
          <p:cNvPr id="4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2210417"/>
              </p:ext>
            </p:extLst>
          </p:nvPr>
        </p:nvGraphicFramePr>
        <p:xfrm>
          <a:off x="1052421" y="1673524"/>
          <a:ext cx="10067027" cy="4184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0407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Tdocs</a:t>
            </a:r>
            <a:r>
              <a:rPr lang="en-US" dirty="0" smtClean="0"/>
              <a:t> submitted to RAN1</a:t>
            </a:r>
            <a:endParaRPr lang="en-US" dirty="0"/>
          </a:p>
        </p:txBody>
      </p:sp>
      <p:graphicFrame>
        <p:nvGraphicFramePr>
          <p:cNvPr id="6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90231"/>
              </p:ext>
            </p:extLst>
          </p:nvPr>
        </p:nvGraphicFramePr>
        <p:xfrm>
          <a:off x="1052422" y="1673525"/>
          <a:ext cx="10084279" cy="4192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65346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Overall, roughly </a:t>
            </a:r>
            <a:r>
              <a:rPr lang="en-US" sz="1800" dirty="0" smtClean="0"/>
              <a:t>160 </a:t>
            </a:r>
            <a:r>
              <a:rPr lang="en-US" sz="1800" dirty="0"/>
              <a:t>hours of GTW conference calls in </a:t>
            </a:r>
            <a:r>
              <a:rPr lang="en-US" sz="1800" dirty="0" smtClean="0"/>
              <a:t>Q1</a:t>
            </a:r>
            <a:endParaRPr lang="en-US" sz="1800" dirty="0"/>
          </a:p>
          <a:p>
            <a:r>
              <a:rPr lang="en-US" sz="1800" dirty="0"/>
              <a:t>Statistics shown below</a:t>
            </a: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sz="1600" dirty="0">
                <a:ea typeface="ＭＳ Ｐゴシック" panose="020B0600070205080204" pitchFamily="34" charset="-128"/>
              </a:rPr>
              <a:t>LTE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items were primarily handled using email discussions (only 1 hour of GTW time used)</a:t>
            </a:r>
            <a:endParaRPr lang="en-US" altLang="en-US" sz="16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And </a:t>
            </a:r>
            <a:r>
              <a:rPr lang="en-US" altLang="en-US" sz="1600" dirty="0">
                <a:ea typeface="ＭＳ Ｐゴシック" panose="020B0600070205080204" pitchFamily="34" charset="-128"/>
              </a:rPr>
              <a:t>remaining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158.4 </a:t>
            </a:r>
            <a:r>
              <a:rPr lang="en-US" altLang="en-US" sz="1600" dirty="0">
                <a:ea typeface="ＭＳ Ｐゴシック" panose="020B0600070205080204" pitchFamily="34" charset="-128"/>
              </a:rPr>
              <a:t>hours (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99%) </a:t>
            </a:r>
            <a:r>
              <a:rPr lang="en-US" altLang="en-US" sz="1600" dirty="0">
                <a:ea typeface="ＭＳ Ｐゴシック" panose="020B0600070205080204" pitchFamily="34" charset="-128"/>
              </a:rPr>
              <a:t>of GTW conference call time was used for Rel-17 NR items </a:t>
            </a:r>
            <a:endParaRPr lang="en-US" altLang="en-US" sz="1600" dirty="0" smtClean="0">
              <a:ea typeface="ＭＳ Ｐゴシック" panose="020B0600070205080204" pitchFamily="34" charset="-128"/>
            </a:endParaRPr>
          </a:p>
          <a:p>
            <a:pPr lvl="2"/>
            <a:r>
              <a:rPr lang="en-US" altLang="en-US" sz="1400" dirty="0" smtClean="0">
                <a:ea typeface="ＭＳ Ｐゴシック" panose="020B0600070205080204" pitchFamily="34" charset="-128"/>
              </a:rPr>
              <a:t>Including 71 hours </a:t>
            </a:r>
            <a:r>
              <a:rPr lang="en-US" altLang="en-US" sz="1400" dirty="0">
                <a:ea typeface="ＭＳ Ｐゴシック" panose="020B0600070205080204" pitchFamily="34" charset="-128"/>
              </a:rPr>
              <a:t>(44%)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used for Rel-17 </a:t>
            </a:r>
            <a:r>
              <a:rPr lang="en-US" altLang="en-US" sz="1400" dirty="0">
                <a:ea typeface="ＭＳ Ｐゴシック" panose="020B0600070205080204" pitchFamily="34" charset="-128"/>
              </a:rPr>
              <a:t>UE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features</a:t>
            </a:r>
            <a:endParaRPr lang="en-US" altLang="en-US" sz="1400" dirty="0">
              <a:ea typeface="ＭＳ Ｐゴシック" panose="020B0600070205080204" pitchFamily="34" charset="-128"/>
            </a:endParaRPr>
          </a:p>
          <a:p>
            <a:pPr lvl="1"/>
            <a:r>
              <a:rPr lang="en-US" altLang="en-US" sz="1600" dirty="0" smtClean="0">
                <a:ea typeface="ＭＳ Ｐゴシック" panose="020B0600070205080204" pitchFamily="34" charset="-128"/>
              </a:rPr>
              <a:t>GTW </a:t>
            </a:r>
            <a:r>
              <a:rPr lang="en-US" altLang="en-US" sz="1600" dirty="0">
                <a:ea typeface="ＭＳ Ｐゴシック" panose="020B0600070205080204" pitchFamily="34" charset="-128"/>
              </a:rPr>
              <a:t>conference call time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was split </a:t>
            </a:r>
            <a:r>
              <a:rPr lang="en-US" altLang="en-US" sz="1600" dirty="0">
                <a:ea typeface="ＭＳ Ｐゴシック" panose="020B0600070205080204" pitchFamily="34" charset="-128"/>
              </a:rPr>
              <a:t>among the Rel-17 items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while prioritizing the completion of </a:t>
            </a:r>
            <a:r>
              <a:rPr lang="en-US" altLang="en-US" sz="1600" dirty="0" err="1" smtClean="0"/>
              <a:t>NR_SL_enh</a:t>
            </a:r>
            <a:r>
              <a:rPr lang="en-US" altLang="en-US" sz="1600" dirty="0"/>
              <a:t>, </a:t>
            </a:r>
            <a:r>
              <a:rPr lang="en-US" altLang="en-US" sz="1600" dirty="0" err="1"/>
              <a:t>NR_cov_enh</a:t>
            </a:r>
            <a:r>
              <a:rPr lang="en-US" altLang="en-US" sz="1600" dirty="0"/>
              <a:t>, </a:t>
            </a:r>
            <a:r>
              <a:rPr lang="en-US" altLang="en-US" sz="1600" dirty="0" err="1"/>
              <a:t>NR_IIOT_URLLC_enh</a:t>
            </a:r>
            <a:endParaRPr lang="en-US" sz="1800" dirty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Statistics for GTW Usage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5854728"/>
              </p:ext>
            </p:extLst>
          </p:nvPr>
        </p:nvGraphicFramePr>
        <p:xfrm>
          <a:off x="554871" y="4028537"/>
          <a:ext cx="11093650" cy="1756238"/>
        </p:xfrm>
        <a:graphic>
          <a:graphicData uri="http://schemas.openxmlformats.org/drawingml/2006/table">
            <a:tbl>
              <a:tblPr/>
              <a:tblGrid>
                <a:gridCol w="913594">
                  <a:extLst>
                    <a:ext uri="{9D8B030D-6E8A-4147-A177-3AD203B41FA5}">
                      <a16:colId xmlns:a16="http://schemas.microsoft.com/office/drawing/2014/main" val="3778550274"/>
                    </a:ext>
                  </a:extLst>
                </a:gridCol>
                <a:gridCol w="783081">
                  <a:extLst>
                    <a:ext uri="{9D8B030D-6E8A-4147-A177-3AD203B41FA5}">
                      <a16:colId xmlns:a16="http://schemas.microsoft.com/office/drawing/2014/main" val="2514364757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692947561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332834096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950571167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1767131648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3261630334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1678079449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030012802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447061991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275772512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3983691424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297834829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160189737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3032960339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1927813893"/>
                    </a:ext>
                  </a:extLst>
                </a:gridCol>
                <a:gridCol w="626465">
                  <a:extLst>
                    <a:ext uri="{9D8B030D-6E8A-4147-A177-3AD203B41FA5}">
                      <a16:colId xmlns:a16="http://schemas.microsoft.com/office/drawing/2014/main" val="2062356627"/>
                    </a:ext>
                  </a:extLst>
                </a:gridCol>
              </a:tblGrid>
              <a:tr h="239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gridSpan="1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983741"/>
                  </a:ext>
                </a:extLst>
              </a:tr>
              <a:tr h="5588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rtl="0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MIMO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60GHz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IIoT/ URLLC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NR-NTN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ePos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PowSav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CovEnh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Sidelink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NB-IoT/ eMTC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IAB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MBS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IoT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 NTN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LTE Broadcast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features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62350"/>
                  </a:ext>
                </a:extLst>
              </a:tr>
              <a:tr h="239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RAN1#107bis-e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967440"/>
                  </a:ext>
                </a:extLst>
              </a:tr>
              <a:tr h="239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RAN1#108-e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3197653"/>
                  </a:ext>
                </a:extLst>
              </a:tr>
              <a:tr h="239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ctr" latinLnBrk="0" hangingPunct="1"/>
                      <a:r>
                        <a:rPr lang="en-US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2022.Q1 Total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8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7438700"/>
                  </a:ext>
                </a:extLst>
              </a:tr>
              <a:tr h="2394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1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rtl="0" fontAlgn="b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159.4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0940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1296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Additional effort was spent by RAN1 </a:t>
            </a:r>
            <a:r>
              <a:rPr lang="en-US" sz="1800" dirty="0" smtClean="0"/>
              <a:t>outside </a:t>
            </a:r>
            <a:r>
              <a:rPr lang="en-US" sz="1800" dirty="0"/>
              <a:t>of e-meeting using email discussions to handle various topics in </a:t>
            </a:r>
            <a:r>
              <a:rPr lang="en-US" sz="1800" dirty="0" smtClean="0"/>
              <a:t>Q1 </a:t>
            </a:r>
            <a:r>
              <a:rPr lang="en-US" sz="1800" dirty="0"/>
              <a:t>of </a:t>
            </a:r>
            <a:r>
              <a:rPr lang="en-US" sz="1800" dirty="0" smtClean="0"/>
              <a:t>2022 </a:t>
            </a:r>
            <a:r>
              <a:rPr lang="en-US" sz="1800" dirty="0"/>
              <a:t>(listed below)</a:t>
            </a:r>
          </a:p>
          <a:p>
            <a:pPr lvl="1"/>
            <a:r>
              <a:rPr lang="en-US" sz="1600" dirty="0" smtClean="0"/>
              <a:t>Preparation </a:t>
            </a:r>
            <a:r>
              <a:rPr lang="en-US" sz="1600" dirty="0"/>
              <a:t>phase for </a:t>
            </a:r>
            <a:r>
              <a:rPr lang="en-US" sz="1600" dirty="0" smtClean="0"/>
              <a:t>Rel-15/16 </a:t>
            </a:r>
            <a:r>
              <a:rPr lang="en-US" sz="1600" dirty="0"/>
              <a:t>CRs and </a:t>
            </a:r>
            <a:r>
              <a:rPr lang="en-US" sz="1600" dirty="0" smtClean="0"/>
              <a:t>incoming LSs: Feb 15 </a:t>
            </a:r>
            <a:r>
              <a:rPr lang="en-US" sz="1600" dirty="0"/>
              <a:t>~ </a:t>
            </a:r>
            <a:r>
              <a:rPr lang="en-US" sz="1600" dirty="0" smtClean="0"/>
              <a:t>18</a:t>
            </a:r>
            <a:endParaRPr lang="en-US" sz="1600" dirty="0"/>
          </a:p>
          <a:p>
            <a:pPr lvl="1"/>
            <a:r>
              <a:rPr lang="en-US" sz="1600" dirty="0"/>
              <a:t>Rel-17 RRC </a:t>
            </a:r>
            <a:r>
              <a:rPr lang="en-US" sz="1600" dirty="0" smtClean="0"/>
              <a:t>parameters and UE features: Jan 26 ~ 28, Mar 4</a:t>
            </a:r>
            <a:endParaRPr lang="en-US" sz="1600" dirty="0"/>
          </a:p>
          <a:p>
            <a:pPr lvl="1"/>
            <a:r>
              <a:rPr lang="en-US" sz="1600" dirty="0"/>
              <a:t>Rel-17 specification review: Mar 7 ~ Mar 14</a:t>
            </a:r>
          </a:p>
          <a:p>
            <a:endParaRPr lang="en-US" sz="1800" dirty="0"/>
          </a:p>
          <a:p>
            <a:r>
              <a:rPr lang="en-US" sz="1800" dirty="0" smtClean="0"/>
              <a:t>There </a:t>
            </a:r>
            <a:r>
              <a:rPr lang="en-US" sz="1800" dirty="0"/>
              <a:t>were no offline sessions organized by </a:t>
            </a:r>
            <a:r>
              <a:rPr lang="en-US" sz="1800" dirty="0" smtClean="0"/>
              <a:t>RAN1 in </a:t>
            </a:r>
            <a:r>
              <a:rPr lang="en-US" sz="1800" dirty="0"/>
              <a:t>Q1 of </a:t>
            </a:r>
            <a:r>
              <a:rPr lang="en-US" sz="1800" dirty="0" smtClean="0"/>
              <a:t>2022 </a:t>
            </a:r>
            <a:endParaRPr lang="en-US" sz="1800" dirty="0"/>
          </a:p>
          <a:p>
            <a:endParaRPr lang="en-US" sz="1800" dirty="0"/>
          </a:p>
          <a:p>
            <a:r>
              <a:rPr lang="en-US" sz="1800" dirty="0" smtClean="0"/>
              <a:t>NWM was not used in any RAN1 email discussions in Q1 of 2022</a:t>
            </a:r>
          </a:p>
          <a:p>
            <a:pPr lvl="1"/>
            <a:r>
              <a:rPr lang="en-US" sz="1600" dirty="0" smtClean="0"/>
              <a:t>RAN1 focused on maintenance issues which require the use of word documents for text proposals</a:t>
            </a:r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Information on RAN1 for </a:t>
            </a:r>
            <a:r>
              <a:rPr lang="en-US" dirty="0" smtClean="0"/>
              <a:t>2022.Q1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611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1794618" y="2708693"/>
            <a:ext cx="8602766" cy="7246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sz="40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</a:rPr>
              <a:t>E-UTRA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94685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ja-JP" dirty="0"/>
              <a:t>Overview of RAN1-led Rel-17 LTE </a:t>
            </a:r>
            <a:r>
              <a:rPr lang="en-GB" altLang="ja-JP" dirty="0" smtClean="0"/>
              <a:t>WIs</a:t>
            </a:r>
            <a:endParaRPr lang="en-US" dirty="0"/>
          </a:p>
        </p:txBody>
      </p:sp>
      <p:graphicFrame>
        <p:nvGraphicFramePr>
          <p:cNvPr id="4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925980"/>
              </p:ext>
            </p:extLst>
          </p:nvPr>
        </p:nvGraphicFramePr>
        <p:xfrm>
          <a:off x="551171" y="1500429"/>
          <a:ext cx="11099297" cy="1736177"/>
        </p:xfrm>
        <a:graphic>
          <a:graphicData uri="http://schemas.openxmlformats.org/drawingml/2006/table">
            <a:tbl>
              <a:tblPr/>
              <a:tblGrid>
                <a:gridCol w="49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4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64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92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56961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ja-JP" altLang="en-GB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 </a:t>
                      </a:r>
                      <a:endParaRPr kumimoji="0" lang="ja-JP" altLang="en-GB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Completed?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Target completion date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SR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0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RAN1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Overall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Agreed</a:t>
                      </a:r>
                      <a:endParaRPr kumimoji="0" lang="en-GB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Proposed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Additional enhancements for NB-IoT and LTE-MTC 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RAN#94</a:t>
                      </a: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RP-220528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lang="en-US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1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support for Non-Terrestrial Network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RP-220749</a:t>
                      </a:r>
                      <a:endParaRPr kumimoji="0" lang="en-GB" altLang="ja-JP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3710869"/>
                  </a:ext>
                </a:extLst>
              </a:tr>
              <a:tr h="2740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bands and bandwidth allocation for LTE based 5G terrestrial broadcast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WI</a:t>
                      </a:r>
                      <a:endParaRPr kumimoji="0" lang="en-GB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  <a:endParaRPr kumimoji="0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No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RAN#94</a:t>
                      </a:r>
                      <a:endParaRPr kumimoji="0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ja-JP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  <a:cs typeface="+mn-cs"/>
                        </a:rPr>
                        <a:t>RP-220172</a:t>
                      </a:r>
                    </a:p>
                  </a:txBody>
                  <a:tcPr marL="91446" marR="91446" marT="45602" marB="4560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5705146"/>
                  </a:ext>
                </a:extLst>
              </a:tr>
            </a:tbl>
          </a:graphicData>
        </a:graphic>
      </p:graphicFrame>
      <p:graphicFrame>
        <p:nvGraphicFramePr>
          <p:cNvPr id="5" name="Group 7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849002"/>
              </p:ext>
            </p:extLst>
          </p:nvPr>
        </p:nvGraphicFramePr>
        <p:xfrm>
          <a:off x="9459583" y="3521834"/>
          <a:ext cx="2487613" cy="549276"/>
        </p:xfrm>
        <a:graphic>
          <a:graphicData uri="http://schemas.openxmlformats.org/drawingml/2006/table">
            <a:tbl>
              <a:tblPr/>
              <a:tblGrid>
                <a:gridCol w="7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Disputed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red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spcBef>
                          <a:spcPct val="20000"/>
                        </a:spcBef>
                        <a:defRPr sz="2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8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6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 kern="12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Proposal for change</a:t>
                      </a:r>
                    </a:p>
                  </a:txBody>
                  <a:tcPr marT="45773" marB="4577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397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1800" dirty="0" smtClean="0"/>
              <a:t>Rel-8 </a:t>
            </a:r>
            <a:r>
              <a:rPr lang="en-US" altLang="en-US" sz="1800" dirty="0"/>
              <a:t>to Rel-16 LTE </a:t>
            </a:r>
            <a:r>
              <a:rPr lang="en-US" altLang="en-US" sz="1800" dirty="0" smtClean="0"/>
              <a:t>maintenance</a:t>
            </a:r>
          </a:p>
          <a:p>
            <a:pPr lvl="1"/>
            <a:r>
              <a:rPr lang="en-US" altLang="en-US" sz="1600" dirty="0" smtClean="0"/>
              <a:t>No </a:t>
            </a:r>
            <a:r>
              <a:rPr lang="en-US" altLang="en-US" sz="1600" dirty="0" err="1" smtClean="0"/>
              <a:t>tdocs</a:t>
            </a:r>
            <a:r>
              <a:rPr lang="en-US" altLang="en-US" sz="1600" dirty="0" smtClean="0"/>
              <a:t> submitted to RAN1#107bis-e and RAN1#108-e</a:t>
            </a:r>
          </a:p>
          <a:p>
            <a:pPr lvl="1"/>
            <a:r>
              <a:rPr lang="en-US" altLang="en-US" sz="1600" dirty="0" smtClean="0"/>
              <a:t>No email discussions or GTW sessions in 2022.Q1</a:t>
            </a:r>
          </a:p>
          <a:p>
            <a:pPr lvl="1"/>
            <a:endParaRPr lang="en-US" altLang="en-US" sz="1600" dirty="0"/>
          </a:p>
          <a:p>
            <a:r>
              <a:rPr lang="en-US" altLang="en-US" sz="1800" dirty="0" smtClean="0"/>
              <a:t>Rel-17 </a:t>
            </a:r>
            <a:r>
              <a:rPr lang="en-US" altLang="en-US" sz="1800" dirty="0"/>
              <a:t>LTE </a:t>
            </a:r>
            <a:r>
              <a:rPr lang="en-US" altLang="en-US" sz="1800" dirty="0" smtClean="0"/>
              <a:t>maintenance</a:t>
            </a:r>
          </a:p>
          <a:p>
            <a:pPr lvl="1"/>
            <a:r>
              <a:rPr lang="en-US" altLang="en-US" sz="1600" dirty="0">
                <a:ea typeface="ＭＳ Ｐゴシック" panose="020B0600070205080204" pitchFamily="34" charset="-128"/>
              </a:rPr>
              <a:t>All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Rel-17 </a:t>
            </a:r>
            <a:r>
              <a:rPr lang="en-US" altLang="en-US" sz="1600" dirty="0">
                <a:ea typeface="ＭＳ Ｐゴシック" panose="020B0600070205080204" pitchFamily="34" charset="-128"/>
              </a:rPr>
              <a:t>LTE RAN1 spec updates were in the form of editors’ CRs on a per </a:t>
            </a:r>
            <a:r>
              <a:rPr lang="en-US" altLang="en-US" sz="1600" dirty="0" smtClean="0">
                <a:ea typeface="ＭＳ Ｐゴシック" panose="020B0600070205080204" pitchFamily="34" charset="-128"/>
              </a:rPr>
              <a:t>WI-basis</a:t>
            </a:r>
          </a:p>
          <a:p>
            <a:pPr lvl="2"/>
            <a:r>
              <a:rPr lang="en-US" altLang="en-US" sz="1400" dirty="0">
                <a:ea typeface="ＭＳ Ｐゴシック" panose="020B0600070205080204" pitchFamily="34" charset="-128"/>
              </a:rPr>
              <a:t>Editors’ CRs incorporating all the endorsed TPs from the email threads were </a:t>
            </a:r>
            <a:r>
              <a:rPr lang="en-US" altLang="en-US" sz="1400" dirty="0" smtClean="0">
                <a:ea typeface="ＭＳ Ｐゴシック" panose="020B0600070205080204" pitchFamily="34" charset="-128"/>
              </a:rPr>
              <a:t>endorsed</a:t>
            </a:r>
          </a:p>
          <a:p>
            <a:pPr lvl="1"/>
            <a:endParaRPr lang="en-US" altLang="en-US" sz="1600" dirty="0" smtClean="0"/>
          </a:p>
          <a:p>
            <a:r>
              <a:rPr lang="en-US" altLang="en-US" sz="1800" dirty="0" smtClean="0"/>
              <a:t>Rel-17 LTE higher layer signaling</a:t>
            </a:r>
          </a:p>
          <a:p>
            <a:pPr lvl="1"/>
            <a:r>
              <a:rPr lang="en-US" altLang="en-US" sz="1600" dirty="0"/>
              <a:t>RAN1 approved updated higher layer parameter list and corresponding </a:t>
            </a:r>
            <a:r>
              <a:rPr lang="en-US" altLang="en-US" sz="1600" dirty="0" smtClean="0"/>
              <a:t>LS in RAN1#107b-e </a:t>
            </a:r>
            <a:r>
              <a:rPr lang="en-US" altLang="en-US" sz="1600" dirty="0"/>
              <a:t>and RAN1#108-e</a:t>
            </a:r>
            <a:r>
              <a:rPr lang="en-US" altLang="en-US" sz="1600" dirty="0" smtClean="0"/>
              <a:t>.</a:t>
            </a:r>
          </a:p>
          <a:p>
            <a:pPr lvl="1"/>
            <a:r>
              <a:rPr lang="en-US" altLang="en-US" sz="1600" dirty="0"/>
              <a:t>Plan in RAN1#109-e (May): For any remaining </a:t>
            </a:r>
            <a:r>
              <a:rPr lang="en-US" altLang="en-US" sz="1600" dirty="0" smtClean="0"/>
              <a:t>issues, </a:t>
            </a:r>
            <a:r>
              <a:rPr lang="en-US" altLang="en-US" sz="1600" dirty="0"/>
              <a:t>send out LSs in the first week of the meeting</a:t>
            </a:r>
          </a:p>
          <a:p>
            <a:pPr lvl="1"/>
            <a:endParaRPr lang="en-US" altLang="en-US" sz="1600" dirty="0" smtClean="0"/>
          </a:p>
          <a:p>
            <a:r>
              <a:rPr lang="en-US" altLang="en-US" sz="1800" dirty="0" smtClean="0"/>
              <a:t>Rel-17 LTE UE </a:t>
            </a:r>
            <a:r>
              <a:rPr lang="en-US" altLang="en-US" sz="1800" dirty="0"/>
              <a:t>features</a:t>
            </a:r>
          </a:p>
          <a:p>
            <a:pPr lvl="1"/>
            <a:r>
              <a:rPr lang="en-US" altLang="en-US" sz="1600" dirty="0"/>
              <a:t>RAN1 approved updated UE feature list and corresponding LS in RAN1#107b-e and RAN1#108-e. </a:t>
            </a:r>
            <a:endParaRPr lang="en-US" altLang="en-US" sz="1600" dirty="0" smtClean="0"/>
          </a:p>
          <a:p>
            <a:pPr lvl="1"/>
            <a:r>
              <a:rPr lang="en-US" altLang="en-US" sz="1600" dirty="0"/>
              <a:t>Plan in RAN1#109-e (May): Finalize the Rel-17 UE features in accordance with RAN guidance. At least 33% of the GTW conference call time in RAN1#109-e will be allocated to UE features (to cover both NR and LTE). 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</a:t>
            </a:r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437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2834</TotalTime>
  <Words>1555</Words>
  <Application>Microsoft Office PowerPoint</Application>
  <PresentationFormat>와이드스크린</PresentationFormat>
  <Paragraphs>330</Paragraphs>
  <Slides>15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6" baseType="lpstr">
      <vt:lpstr>微软雅黑</vt:lpstr>
      <vt:lpstr>ＭＳ ゴシック</vt:lpstr>
      <vt:lpstr>ＭＳ Ｐゴシック</vt:lpstr>
      <vt:lpstr>宋体</vt:lpstr>
      <vt:lpstr>굴림</vt:lpstr>
      <vt:lpstr>맑은 고딕</vt:lpstr>
      <vt:lpstr>Arial</vt:lpstr>
      <vt:lpstr>Arial Black</vt:lpstr>
      <vt:lpstr>Calibri</vt:lpstr>
      <vt:lpstr>Times New Roman</vt:lpstr>
      <vt:lpstr>3gpp</vt:lpstr>
      <vt:lpstr>Status Report RAN WG1</vt:lpstr>
      <vt:lpstr>Executive Summary</vt:lpstr>
      <vt:lpstr>Delegates in RAN1</vt:lpstr>
      <vt:lpstr>Tdocs submitted to RAN1</vt:lpstr>
      <vt:lpstr>Statistics for GTW Usage</vt:lpstr>
      <vt:lpstr>Other Information on RAN1 for 2022.Q1</vt:lpstr>
      <vt:lpstr>PowerPoint 프레젠테이션</vt:lpstr>
      <vt:lpstr>Overview of RAN1-led Rel-17 LTE WIs</vt:lpstr>
      <vt:lpstr>LTE Summary</vt:lpstr>
      <vt:lpstr>PowerPoint 프레젠테이션</vt:lpstr>
      <vt:lpstr>Overview of RAN1-led Rel-17 NR WIs</vt:lpstr>
      <vt:lpstr>Overview of Other WG-led Rel-17 NR WIs</vt:lpstr>
      <vt:lpstr>CR on NR_bands_R17_BWs</vt:lpstr>
      <vt:lpstr>NR Summary</vt:lpstr>
      <vt:lpstr>Concluding Remarks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759</cp:revision>
  <cp:lastPrinted>2016-09-15T08:31:00Z</cp:lastPrinted>
  <dcterms:created xsi:type="dcterms:W3CDTF">2009-11-27T05:15:00Z</dcterms:created>
  <dcterms:modified xsi:type="dcterms:W3CDTF">2022-03-15T07:49:09Z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