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94881-A325-4C65-BE31-BDAD6B1AC98B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BAF8A-34AA-46DA-9935-B9F609006B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848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94881-A325-4C65-BE31-BDAD6B1AC98B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BAF8A-34AA-46DA-9935-B9F609006B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600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94881-A325-4C65-BE31-BDAD6B1AC98B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BAF8A-34AA-46DA-9935-B9F609006B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518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94881-A325-4C65-BE31-BDAD6B1AC98B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BAF8A-34AA-46DA-9935-B9F609006B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722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94881-A325-4C65-BE31-BDAD6B1AC98B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BAF8A-34AA-46DA-9935-B9F609006B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890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94881-A325-4C65-BE31-BDAD6B1AC98B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BAF8A-34AA-46DA-9935-B9F609006B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97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94881-A325-4C65-BE31-BDAD6B1AC98B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BAF8A-34AA-46DA-9935-B9F609006B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979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94881-A325-4C65-BE31-BDAD6B1AC98B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BAF8A-34AA-46DA-9935-B9F609006B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098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94881-A325-4C65-BE31-BDAD6B1AC98B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BAF8A-34AA-46DA-9935-B9F609006B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859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94881-A325-4C65-BE31-BDAD6B1AC98B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BAF8A-34AA-46DA-9935-B9F609006B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474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94881-A325-4C65-BE31-BDAD6B1AC98B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BAF8A-34AA-46DA-9935-B9F609006B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700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94881-A325-4C65-BE31-BDAD6B1AC98B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3BAF8A-34AA-46DA-9935-B9F609006B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930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[94e-34-RAN4-R17-Spectrum]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Moderator (RAN4 Chair)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1321" y="256792"/>
            <a:ext cx="115170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Meeting #94-e	</a:t>
            </a:r>
            <a:r>
              <a:rPr lang="en-GB" altLang="zh-CN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</a:t>
            </a:r>
            <a:r>
              <a:rPr lang="en-US" altLang="zh-CN" b="1" dirty="0" smtClean="0"/>
              <a:t>RP-213611</a:t>
            </a:r>
          </a:p>
          <a:p>
            <a:pPr>
              <a:spcAft>
                <a:spcPts val="0"/>
              </a:spcAft>
            </a:pPr>
            <a:r>
              <a:rPr lang="en-GB" altLang="zh-CN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E-meeting</a:t>
            </a:r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, December 6</a:t>
            </a:r>
            <a:r>
              <a:rPr lang="en-GB" altLang="zh-CN" b="1" baseline="30000" dirty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 – 17</a:t>
            </a:r>
            <a:r>
              <a:rPr lang="en-GB" altLang="zh-CN" b="1" baseline="30000" dirty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 2021                                      </a:t>
            </a:r>
            <a:endParaRPr lang="zh-CN" altLang="zh-CN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60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/>
              <a:t>Topic #1: New WID 4Rx support for NR band n8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1758" y="2228906"/>
            <a:ext cx="4920342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zh-CN" sz="1200" b="1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Proposal 1: it is proposed to approve the objectives as below</a:t>
            </a:r>
            <a:endParaRPr lang="zh-CN" altLang="zh-CN" sz="1200" dirty="0" smtClean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>
              <a:spcAft>
                <a:spcPts val="900"/>
              </a:spcAft>
            </a:pPr>
            <a:r>
              <a:rPr lang="en-GB" altLang="zh-CN" sz="1200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----------------------------------------------------------------------------</a:t>
            </a:r>
            <a:endParaRPr lang="zh-CN" altLang="zh-CN" sz="1200" dirty="0" smtClean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>
              <a:spcAft>
                <a:spcPts val="900"/>
              </a:spcAft>
            </a:pPr>
            <a:r>
              <a:rPr lang="en-GB" altLang="zh-CN" sz="1200" b="1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Core part:</a:t>
            </a:r>
            <a:endParaRPr lang="zh-CN" altLang="zh-CN" sz="1200" dirty="0" smtClean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>
              <a:spcAft>
                <a:spcPts val="900"/>
              </a:spcAft>
            </a:pPr>
            <a:r>
              <a:rPr lang="en-GB" altLang="zh-CN" sz="1200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core part includes</a:t>
            </a:r>
            <a:endParaRPr lang="zh-CN" altLang="zh-CN" sz="1200" dirty="0" smtClean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fontAlgn="base" hangingPunct="0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altLang="zh-CN" sz="1200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Specify the 4Rx related requirement for band n8 including</a:t>
            </a:r>
            <a:r>
              <a:rPr lang="en-GB" altLang="zh-CN" sz="1200" strike="sngStrike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at least</a:t>
            </a:r>
            <a:endParaRPr lang="zh-CN" altLang="zh-CN" sz="1200" dirty="0" smtClean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42950" lvl="1" indent="-285750" fontAlgn="base" hangingPunct="0">
              <a:spcAft>
                <a:spcPts val="900"/>
              </a:spcAft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GB" altLang="zh-CN" sz="1200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∆R</a:t>
            </a:r>
            <a:r>
              <a:rPr lang="en-GB" altLang="zh-CN" sz="1200" baseline="-25000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IB, 4R</a:t>
            </a:r>
            <a:endParaRPr lang="zh-CN" altLang="zh-CN" sz="1200" dirty="0" smtClean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143000" lvl="2" indent="-228600" fontAlgn="base" hangingPunct="0">
              <a:spcAft>
                <a:spcPts val="900"/>
              </a:spcAft>
              <a:buFont typeface="Wingdings" panose="05000000000000000000" pitchFamily="2" charset="2"/>
              <a:buChar char=""/>
              <a:tabLst>
                <a:tab pos="1371600" algn="l"/>
              </a:tabLst>
            </a:pPr>
            <a:r>
              <a:rPr lang="en-GB" altLang="zh-CN" sz="1200" strike="sngStrike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NOTE 1: 4 Rx operation is targeted for FWA form factor.</a:t>
            </a:r>
            <a:endParaRPr lang="zh-CN" altLang="zh-CN" sz="1200" dirty="0" smtClean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fontAlgn="base" hangingPunct="0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altLang="zh-CN" sz="1200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Add conformance testing in RAN5 specifications (to follow at a later stage)</a:t>
            </a:r>
            <a:endParaRPr lang="zh-CN" altLang="zh-CN" sz="1200" dirty="0" smtClean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fontAlgn="base" hangingPunct="0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altLang="zh-CN" sz="1200" u="sng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NOTE: 4 Rx operation is targeted for FWA form factor.</a:t>
            </a:r>
            <a:endParaRPr lang="zh-CN" altLang="zh-CN" sz="1200" dirty="0" smtClean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>
              <a:spcAft>
                <a:spcPts val="900"/>
              </a:spcAft>
            </a:pPr>
            <a:r>
              <a:rPr lang="en-GB" altLang="zh-CN" sz="1200" b="1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Perf. Part:</a:t>
            </a:r>
            <a:endParaRPr lang="zh-CN" altLang="zh-CN" sz="1200" dirty="0" smtClean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>
              <a:spcAft>
                <a:spcPts val="900"/>
              </a:spcAft>
            </a:pPr>
            <a:r>
              <a:rPr lang="en-GB" altLang="zh-CN" sz="1200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This Perf. Part WI has to standardize the Perf. Part requirements:</a:t>
            </a:r>
            <a:endParaRPr lang="zh-CN" altLang="zh-CN" sz="1200" dirty="0" smtClean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>
              <a:spcAft>
                <a:spcPts val="900"/>
              </a:spcAft>
              <a:buFont typeface="Times New Roman" panose="02020603050405020304" pitchFamily="18" charset="0"/>
              <a:buChar char="•"/>
            </a:pPr>
            <a:r>
              <a:rPr lang="en-GB" altLang="zh-CN" sz="1200" dirty="0">
                <a:latin typeface="Times New Roman" panose="02020603050405020304" pitchFamily="18" charset="0"/>
              </a:rPr>
              <a:t>Required changes to be added to release independence TS 38.307.</a:t>
            </a:r>
            <a:endParaRPr lang="zh-CN" altLang="zh-CN" sz="1200" dirty="0">
              <a:latin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altLang="zh-CN" sz="1200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--------------------------------------------------------------------------------</a:t>
            </a:r>
            <a:endParaRPr lang="zh-CN" altLang="zh-CN" sz="12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96000" y="2228905"/>
            <a:ext cx="5135336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zh-CN" sz="1200" b="1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Proposal 1a: it is proposed to approve the objectives as below</a:t>
            </a:r>
            <a:endParaRPr lang="zh-CN" altLang="zh-CN" sz="1200" dirty="0" smtClean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>
              <a:spcAft>
                <a:spcPts val="900"/>
              </a:spcAft>
            </a:pPr>
            <a:r>
              <a:rPr lang="en-GB" altLang="zh-CN" sz="1200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----------------------------------------------------------------------------</a:t>
            </a:r>
            <a:endParaRPr lang="zh-CN" altLang="zh-CN" sz="1200" dirty="0" smtClean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>
              <a:spcAft>
                <a:spcPts val="900"/>
              </a:spcAft>
            </a:pPr>
            <a:r>
              <a:rPr lang="en-GB" altLang="zh-CN" sz="1200" b="1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Core part:</a:t>
            </a:r>
            <a:endParaRPr lang="zh-CN" altLang="zh-CN" sz="1200" dirty="0" smtClean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>
              <a:spcAft>
                <a:spcPts val="900"/>
              </a:spcAft>
            </a:pPr>
            <a:r>
              <a:rPr lang="en-GB" altLang="zh-CN" sz="1200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core part includes</a:t>
            </a:r>
            <a:endParaRPr lang="zh-CN" altLang="zh-CN" sz="1200" dirty="0" smtClean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fontAlgn="base" hangingPunct="0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altLang="zh-CN" sz="1200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Specify the 4Rx related requirement for band n8 including</a:t>
            </a:r>
            <a:r>
              <a:rPr lang="en-GB" altLang="zh-CN" sz="1200" strike="sngStrike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at least</a:t>
            </a:r>
            <a:endParaRPr lang="zh-CN" altLang="zh-CN" sz="1200" dirty="0" smtClean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42950" lvl="1" indent="-285750" fontAlgn="base" hangingPunct="0">
              <a:spcAft>
                <a:spcPts val="900"/>
              </a:spcAft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GB" altLang="zh-CN" sz="1200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∆R</a:t>
            </a:r>
            <a:r>
              <a:rPr lang="en-GB" altLang="zh-CN" sz="1200" baseline="-25000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IB, 4R</a:t>
            </a:r>
            <a:endParaRPr lang="zh-CN" altLang="zh-CN" sz="1200" dirty="0" smtClean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143000" lvl="2" indent="-228600" fontAlgn="base" hangingPunct="0">
              <a:spcAft>
                <a:spcPts val="900"/>
              </a:spcAft>
              <a:buFont typeface="Wingdings" panose="05000000000000000000" pitchFamily="2" charset="2"/>
              <a:buChar char=""/>
              <a:tabLst>
                <a:tab pos="1371600" algn="l"/>
              </a:tabLst>
            </a:pPr>
            <a:r>
              <a:rPr lang="en-GB" altLang="zh-CN" sz="1200" strike="sngStrike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NOTE 1: 4 Rx operation is targeted for FWA form factor.</a:t>
            </a:r>
            <a:endParaRPr lang="zh-CN" altLang="zh-CN" sz="1200" dirty="0" smtClean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42950" lvl="1" indent="-285750" fontAlgn="base" hangingPunct="0">
              <a:spcAft>
                <a:spcPts val="900"/>
              </a:spcAft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GB" altLang="zh-CN" sz="1200" u="sng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NOTE: 4 Rx operation is targeted for FWA form factor</a:t>
            </a:r>
            <a:endParaRPr lang="zh-CN" altLang="zh-CN" sz="1200" dirty="0" smtClean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fontAlgn="base" hangingPunct="0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altLang="zh-CN" sz="1200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Add conformance testing in RAN5 specifications (to follow at a later stage)</a:t>
            </a:r>
            <a:r>
              <a:rPr lang="en-GB" altLang="zh-CN" sz="1200" u="sng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.</a:t>
            </a:r>
            <a:endParaRPr lang="zh-CN" altLang="zh-CN" sz="1200" dirty="0" smtClean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>
              <a:spcAft>
                <a:spcPts val="900"/>
              </a:spcAft>
            </a:pPr>
            <a:r>
              <a:rPr lang="en-GB" altLang="zh-CN" sz="1200" b="1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Perf. Part:</a:t>
            </a:r>
            <a:endParaRPr lang="zh-CN" altLang="zh-CN" sz="1200" dirty="0" smtClean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>
              <a:spcAft>
                <a:spcPts val="900"/>
              </a:spcAft>
            </a:pPr>
            <a:r>
              <a:rPr lang="en-GB" altLang="zh-CN" sz="1200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This Perf. Part WI has to standardize the Perf. Part requirements:</a:t>
            </a:r>
            <a:endParaRPr lang="zh-CN" altLang="zh-CN" sz="1200" dirty="0" smtClean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>
              <a:spcAft>
                <a:spcPts val="900"/>
              </a:spcAft>
              <a:buFont typeface="Times New Roman" panose="02020603050405020304" pitchFamily="18" charset="0"/>
              <a:buChar char="•"/>
            </a:pPr>
            <a:r>
              <a:rPr lang="en-GB" altLang="zh-CN" sz="1200" dirty="0">
                <a:latin typeface="Times New Roman" panose="02020603050405020304" pitchFamily="18" charset="0"/>
              </a:rPr>
              <a:t>Required changes to be added to release independence TS 38.307.</a:t>
            </a:r>
            <a:endParaRPr lang="zh-CN" altLang="zh-CN" sz="1200" dirty="0">
              <a:latin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altLang="zh-CN" sz="1200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--------------------------------------------------------------------------------</a:t>
            </a:r>
            <a:endParaRPr lang="zh-CN" altLang="zh-CN" sz="12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9367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Topic #2: New WID proposal for Introduction of NR TDD band in 1670-1675 MHz</a:t>
            </a:r>
            <a:endParaRPr lang="zh-CN" altLang="zh-CN" b="1" dirty="0"/>
          </a:p>
        </p:txBody>
      </p:sp>
      <p:sp>
        <p:nvSpPr>
          <p:cNvPr id="3" name="矩形 2"/>
          <p:cNvSpPr/>
          <p:nvPr/>
        </p:nvSpPr>
        <p:spPr>
          <a:xfrm>
            <a:off x="941613" y="2452985"/>
            <a:ext cx="9263743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zh-CN" altLang="zh-CN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Four companeis expressed the concern on starting Rel-17 WI. Two companies supported it. There is no concensus to start the work in Rel-17.</a:t>
            </a:r>
            <a:endParaRPr lang="en-US" altLang="zh-CN" dirty="0" smtClean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>
              <a:spcAft>
                <a:spcPts val="900"/>
              </a:spcAft>
            </a:pPr>
            <a:endParaRPr lang="en-US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>
              <a:spcAft>
                <a:spcPts val="900"/>
              </a:spcAft>
            </a:pPr>
            <a:r>
              <a:rPr lang="en-US" altLang="zh-CN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Need decide if the work will be pursued unde</a:t>
            </a:r>
            <a:r>
              <a:rPr lang="en-US" altLang="zh-CN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r Rel-17</a:t>
            </a:r>
            <a:endParaRPr lang="zh-CN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1378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Topic #3: </a:t>
            </a:r>
            <a:r>
              <a:rPr lang="zh-CN" altLang="zh-CN" b="1" dirty="0"/>
              <a:t>New WID on Power Class 1.5 CA with xNR DL and 2NR UL bands (x= 2, 3, 4)</a:t>
            </a:r>
          </a:p>
        </p:txBody>
      </p:sp>
      <p:sp>
        <p:nvSpPr>
          <p:cNvPr id="7" name="矩形 6"/>
          <p:cNvSpPr/>
          <p:nvPr/>
        </p:nvSpPr>
        <p:spPr>
          <a:xfrm>
            <a:off x="682136" y="2024233"/>
            <a:ext cx="1010466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altLang="zh-CN" sz="1400" b="1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Modified Proposal 3: it is proposed that</a:t>
            </a:r>
          </a:p>
          <a:p>
            <a:pPr marL="171450" indent="-171450">
              <a:spcAft>
                <a:spcPts val="900"/>
              </a:spcAft>
              <a:buFont typeface="Wingdings" panose="05000000000000000000" pitchFamily="2" charset="2"/>
              <a:buChar char="n"/>
            </a:pP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Postpone the discussion on the following band combinations with 23dBm + 26dBm architecture </a:t>
            </a:r>
            <a:r>
              <a:rPr lang="en-US" altLang="zh-CN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untill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completion of Rel-17 WI for increasing UE power high limit for CA and DC</a:t>
            </a:r>
          </a:p>
          <a:p>
            <a:pPr marL="628650" lvl="1" indent="-171450">
              <a:spcAft>
                <a:spcPts val="900"/>
              </a:spcAft>
              <a:buFont typeface="Wingdings" panose="05000000000000000000" pitchFamily="2" charset="2"/>
              <a:buChar char="l"/>
            </a:pPr>
            <a:r>
              <a:rPr lang="pt-BR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FDD+TDD: CA_n2A-n77A, CA_n5A-n77A, CA_n13A-n77A, CA_n66A-n77A, CA_n12A-n77A, CA_n14A-n77A, CA_n30A-n77A</a:t>
            </a:r>
          </a:p>
          <a:p>
            <a:pPr marL="628650" lvl="1" indent="-171450">
              <a:spcAft>
                <a:spcPts val="900"/>
              </a:spcAft>
              <a:buFont typeface="Wingdings" panose="05000000000000000000" pitchFamily="2" charset="2"/>
              <a:buChar char="l"/>
            </a:pPr>
            <a:r>
              <a:rPr lang="pt-BR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TDD+TDD: CA_n48A-n77A</a:t>
            </a:r>
          </a:p>
          <a:p>
            <a:pPr marL="171450" indent="-171450">
              <a:spcAft>
                <a:spcPts val="900"/>
              </a:spcAft>
              <a:buFont typeface="Wingdings" panose="05000000000000000000" pitchFamily="2" charset="2"/>
              <a:buChar char="n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Postpone the discussion on the following band combinations with 26dBm + 26dBm architecture </a:t>
            </a:r>
            <a:r>
              <a:rPr lang="en-US" altLang="zh-CN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untill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completion of Rel-17 WI for increasing UE power high limit for CA and 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DC</a:t>
            </a:r>
          </a:p>
          <a:p>
            <a:pPr marL="628650" lvl="1" indent="-171450">
              <a:spcAft>
                <a:spcPts val="900"/>
              </a:spcAft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TDD+TDD: CA_n48A-n77A</a:t>
            </a:r>
          </a:p>
          <a:p>
            <a:pPr marL="171450" indent="-171450">
              <a:spcAft>
                <a:spcPts val="900"/>
              </a:spcAft>
              <a:buFont typeface="Wingdings" panose="05000000000000000000" pitchFamily="2" charset="2"/>
              <a:buChar char="n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 the band combinations with 23dBm FDD + 29dBm TDD, 23dBm TDD+ 29dBm TDD, 26dBm FDD + 26dBm TDD in 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Rel-18.</a:t>
            </a:r>
          </a:p>
          <a:p>
            <a:pPr marL="171450" indent="-171450">
              <a:spcAft>
                <a:spcPts val="900"/>
              </a:spcAft>
              <a:buFont typeface="Wingdings" panose="05000000000000000000" pitchFamily="2" charset="2"/>
              <a:buChar char="n"/>
            </a:pP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Further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is needed on whether the requirements are needed for the following band combinations with n77A PC1.5 uplink (single uplink on one band) and if needed how to capture 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</a:p>
          <a:p>
            <a:pPr marL="628650" lvl="1" indent="-171450">
              <a:spcAft>
                <a:spcPts val="900"/>
              </a:spcAft>
              <a:buFont typeface="Wingdings" panose="05000000000000000000" pitchFamily="2" charset="2"/>
              <a:buChar char="l"/>
            </a:pPr>
            <a:r>
              <a:rPr lang="pt-BR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CA_n2A-n77A, CA_n5A-n77A, CA_n13A-n77A, CA_n48A-n77A, CA_n66A-n77A, CA_n12A-n77A, CA_n14A-n77A, CA_n30A-n77A, CA_n29A-n77A </a:t>
            </a:r>
            <a:endParaRPr lang="en-US" altLang="zh-CN" sz="1400" b="1" dirty="0" smtClean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4712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Topic #4: Improved MSD</a:t>
            </a:r>
          </a:p>
        </p:txBody>
      </p:sp>
      <p:sp>
        <p:nvSpPr>
          <p:cNvPr id="7" name="矩形 6"/>
          <p:cNvSpPr/>
          <p:nvPr/>
        </p:nvSpPr>
        <p:spPr>
          <a:xfrm>
            <a:off x="682136" y="2024233"/>
            <a:ext cx="10104664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altLang="zh-CN" sz="1400" b="1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Proposal 4: it is proposed </a:t>
            </a:r>
          </a:p>
          <a:p>
            <a:pPr marL="285750" indent="-285750">
              <a:spcAft>
                <a:spcPts val="900"/>
              </a:spcAft>
              <a:buFont typeface="Wingdings" panose="05000000000000000000" pitchFamily="2" charset="2"/>
              <a:buChar char="n"/>
            </a:pPr>
            <a:r>
              <a:rPr lang="en-US" altLang="zh-CN" sz="1400" b="1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Stop discussion on “low MSD” in RAN4 meetings in Q1 and Q2 2022.</a:t>
            </a:r>
          </a:p>
          <a:p>
            <a:pPr marL="285750" indent="-285750">
              <a:spcAft>
                <a:spcPts val="900"/>
              </a:spcAft>
              <a:buFont typeface="Wingdings" panose="05000000000000000000" pitchFamily="2" charset="2"/>
              <a:buChar char="n"/>
            </a:pPr>
            <a:r>
              <a:rPr lang="en-US" altLang="zh-CN" sz="1400" b="1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Continue discuss the potential objectives for Rel-18 in February pre-RAN email discussion.</a:t>
            </a:r>
          </a:p>
        </p:txBody>
      </p:sp>
    </p:spTree>
    <p:extLst>
      <p:ext uri="{BB962C8B-B14F-4D97-AF65-F5344CB8AC3E}">
        <p14:creationId xmlns:p14="http://schemas.microsoft.com/office/powerpoint/2010/main" val="7818522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522</Words>
  <Application>Microsoft Office PowerPoint</Application>
  <PresentationFormat>宽屏</PresentationFormat>
  <Paragraphs>49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等线</vt:lpstr>
      <vt:lpstr>宋体</vt:lpstr>
      <vt:lpstr>Arial</vt:lpstr>
      <vt:lpstr>Calibri</vt:lpstr>
      <vt:lpstr>Calibri Light</vt:lpstr>
      <vt:lpstr>Courier New</vt:lpstr>
      <vt:lpstr>Symbol</vt:lpstr>
      <vt:lpstr>Times New Roman</vt:lpstr>
      <vt:lpstr>Wingdings</vt:lpstr>
      <vt:lpstr>Office 主题</vt:lpstr>
      <vt:lpstr>[94e-34-RAN4-R17-Spectrum] </vt:lpstr>
      <vt:lpstr>Topic #1: New WID 4Rx support for NR band n8 </vt:lpstr>
      <vt:lpstr>Topic #2: New WID proposal for Introduction of NR TDD band in 1670-1675 MHz</vt:lpstr>
      <vt:lpstr>Topic #3: New WID on Power Class 1.5 CA with xNR DL and 2NR UL bands (x= 2, 3, 4)</vt:lpstr>
      <vt:lpstr>Topic #4: Improved MSD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[94e-34-RAN4-R17-Spectrum]</dc:title>
  <dc:creator>Xizeng Dai</dc:creator>
  <cp:lastModifiedBy>Xizeng Dai</cp:lastModifiedBy>
  <cp:revision>3</cp:revision>
  <dcterms:created xsi:type="dcterms:W3CDTF">2021-12-15T12:07:26Z</dcterms:created>
  <dcterms:modified xsi:type="dcterms:W3CDTF">2021-12-15T12:17:19Z</dcterms:modified>
</cp:coreProperties>
</file>