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0" r:id="rId3"/>
    <p:sldId id="259" r:id="rId4"/>
    <p:sldId id="263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82" y="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740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819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446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86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320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893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216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30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936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405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3897D4-D3FD-40B6-904F-704FFD9C31B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325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8365" y="2548516"/>
            <a:ext cx="11527856" cy="1295313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Way Forward on 15 kHz </a:t>
            </a:r>
            <a:r>
              <a:rPr lang="en-US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eCP</a:t>
            </a: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support for Rel-18 NR MBS</a:t>
            </a:r>
            <a:endParaRPr 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8688" y="212391"/>
            <a:ext cx="1140781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 RAN Meeting #94-e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Electronic Meeting,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December</a:t>
            </a:r>
            <a:r>
              <a:rPr 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 6 – 17, 2021</a:t>
            </a:r>
          </a:p>
          <a:p>
            <a:pPr>
              <a:buNone/>
            </a:pP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Document for:	Approval</a:t>
            </a:r>
          </a:p>
          <a:p>
            <a:pPr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Agenda Item:	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8.6.2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Source:		Huawei, HiSilicon,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Ericsson, CBN, CATT, ZTE, BBC, China Telecom, China Unicom, Lenovo, TCL, Honor, ABS, CUC,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Futurewei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,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Mediatek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, Interdigital, Xiaomi, Verizon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 txBox="1">
            <a:spLocks/>
          </p:cNvSpPr>
          <p:nvPr/>
        </p:nvSpPr>
        <p:spPr>
          <a:xfrm>
            <a:off x="9992499" y="212392"/>
            <a:ext cx="1416530" cy="408394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RP-213573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1196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444" y="174937"/>
            <a:ext cx="10515600" cy="876204"/>
          </a:xfrm>
        </p:spPr>
        <p:txBody>
          <a:bodyPr>
            <a:normAutofit fontScale="90000"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</a:rPr>
              <a:t>Minimal RAN1 specification impact for supporting </a:t>
            </a:r>
            <a:r>
              <a:rPr lang="en-US" altLang="zh-CN" sz="3200" b="1" dirty="0" err="1">
                <a:solidFill>
                  <a:srgbClr val="C00000"/>
                </a:solidFill>
              </a:rPr>
              <a:t>eCP</a:t>
            </a:r>
            <a:r>
              <a:rPr lang="en-US" altLang="zh-CN" sz="3200" b="1" dirty="0">
                <a:solidFill>
                  <a:srgbClr val="C00000"/>
                </a:solidFill>
              </a:rPr>
              <a:t> for 15kHz 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only </a:t>
            </a:r>
            <a:r>
              <a:rPr lang="en-US" altLang="zh-CN" sz="3200" b="1" dirty="0">
                <a:solidFill>
                  <a:srgbClr val="C00000"/>
                </a:solidFill>
              </a:rPr>
              <a:t>affects 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TS 38.211 and TS 38.213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997" y="1262744"/>
            <a:ext cx="10515600" cy="4870677"/>
          </a:xfrm>
        </p:spPr>
        <p:txBody>
          <a:bodyPr>
            <a:normAutofit/>
          </a:bodyPr>
          <a:lstStyle/>
          <a:p>
            <a:r>
              <a:rPr lang="en-US" altLang="zh-CN" sz="1800" dirty="0" smtClean="0"/>
              <a:t>Change to TS 38.211 clause 4.2 Table 4.2-1 </a:t>
            </a:r>
            <a:r>
              <a:rPr lang="en-US" altLang="zh-CN" sz="1800" dirty="0"/>
              <a:t>and clause 4.3.2 </a:t>
            </a:r>
            <a:r>
              <a:rPr lang="en-GB" altLang="zh-CN" sz="1800" dirty="0" smtClean="0"/>
              <a:t>Table </a:t>
            </a:r>
            <a:r>
              <a:rPr lang="en-GB" altLang="zh-CN" sz="1800" dirty="0"/>
              <a:t>4.3.2-2</a:t>
            </a:r>
            <a:endParaRPr lang="en-US" altLang="zh-CN" sz="1800" dirty="0" smtClean="0"/>
          </a:p>
          <a:p>
            <a:endParaRPr lang="en-US" altLang="zh-CN" sz="1800" dirty="0"/>
          </a:p>
          <a:p>
            <a:endParaRPr lang="en-US" altLang="zh-CN" sz="1800" dirty="0" smtClean="0"/>
          </a:p>
          <a:p>
            <a:endParaRPr lang="en-US" altLang="zh-CN" sz="1800" dirty="0"/>
          </a:p>
          <a:p>
            <a:endParaRPr lang="en-US" altLang="zh-CN" sz="1800" dirty="0" smtClean="0"/>
          </a:p>
          <a:p>
            <a:endParaRPr lang="en-US" altLang="zh-CN" sz="1800" dirty="0"/>
          </a:p>
          <a:p>
            <a:endParaRPr lang="en-US" altLang="zh-CN" sz="1800" dirty="0" smtClean="0"/>
          </a:p>
          <a:p>
            <a:r>
              <a:rPr lang="en-US" altLang="zh-CN" sz="1800" dirty="0" smtClean="0"/>
              <a:t>Change </a:t>
            </a:r>
            <a:r>
              <a:rPr lang="en-US" altLang="zh-CN" sz="1800" dirty="0"/>
              <a:t>to </a:t>
            </a:r>
            <a:r>
              <a:rPr lang="en-US" altLang="zh-CN" sz="1800" dirty="0" smtClean="0"/>
              <a:t>TS </a:t>
            </a:r>
            <a:r>
              <a:rPr lang="en-US" altLang="zh-CN" sz="1800" dirty="0"/>
              <a:t>38.213 clause 11.1.1 for slot format determination.</a:t>
            </a:r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/>
          </a:p>
          <a:p>
            <a:endParaRPr lang="zh-CN" altLang="en-US" sz="1800" dirty="0"/>
          </a:p>
        </p:txBody>
      </p: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103128"/>
              </p:ext>
            </p:extLst>
          </p:nvPr>
        </p:nvGraphicFramePr>
        <p:xfrm>
          <a:off x="952500" y="2190643"/>
          <a:ext cx="4045538" cy="1374072"/>
        </p:xfrm>
        <a:graphic>
          <a:graphicData uri="http://schemas.openxmlformats.org/drawingml/2006/table">
            <a:tbl>
              <a:tblPr firstRow="1" firstCol="1" bandRow="1"/>
              <a:tblGrid>
                <a:gridCol w="948580"/>
                <a:gridCol w="1548479"/>
                <a:gridCol w="1548479"/>
              </a:tblGrid>
              <a:tr h="229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b="1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Cyclic prefix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Normal, </a:t>
                      </a:r>
                      <a:r>
                        <a:rPr lang="en-GB" sz="9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Extended</a:t>
                      </a:r>
                      <a:endParaRPr lang="zh-CN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Normal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Normal, Extended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120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Normal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4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240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Normal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32" name="Group 31"/>
          <p:cNvGrpSpPr/>
          <p:nvPr/>
        </p:nvGrpSpPr>
        <p:grpSpPr>
          <a:xfrm>
            <a:off x="1276859" y="2190643"/>
            <a:ext cx="1937488" cy="286265"/>
            <a:chOff x="1668452" y="2751195"/>
            <a:chExt cx="1937488" cy="286265"/>
          </a:xfrm>
        </p:grpSpPr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24821265"/>
                </p:ext>
              </p:extLst>
            </p:nvPr>
          </p:nvGraphicFramePr>
          <p:xfrm>
            <a:off x="1668452" y="2751195"/>
            <a:ext cx="254458" cy="2862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8" r:id="rId3" imgW="139639" imgH="152334" progId="Equation.3">
                    <p:embed/>
                  </p:oleObj>
                </mc:Choice>
                <mc:Fallback>
                  <p:oleObj r:id="rId3" imgW="139639" imgH="152334" progId="Equation.3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68452" y="2751195"/>
                          <a:ext cx="254458" cy="28626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44035" y="2757195"/>
              <a:ext cx="961905" cy="228571"/>
            </a:xfrm>
            <a:prstGeom prst="rect">
              <a:avLst/>
            </a:prstGeom>
          </p:spPr>
        </p:pic>
      </p:grpSp>
      <p:sp>
        <p:nvSpPr>
          <p:cNvPr id="31" name="TextBox 30"/>
          <p:cNvSpPr txBox="1"/>
          <p:nvPr/>
        </p:nvSpPr>
        <p:spPr>
          <a:xfrm>
            <a:off x="952500" y="1835068"/>
            <a:ext cx="3963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1400" b="1" dirty="0"/>
              <a:t>Table 4.2-1: Supported transmission numerologies.</a:t>
            </a:r>
            <a:endParaRPr lang="zh-CN" altLang="en-US" sz="1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952500" y="4392224"/>
                <a:ext cx="10040097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900"/>
                  </a:spcAft>
                </a:pPr>
                <a:r>
                  <a:rPr lang="en-US" altLang="zh-CN" sz="1600" i="1" dirty="0" smtClean="0">
                    <a:latin typeface="Times New Roman" panose="02020603050405020304" pitchFamily="18" charset="0"/>
                  </a:rPr>
                  <a:t>If a BWP in the serving cell is configured with</a:t>
                </a:r>
                <a:r>
                  <a:rPr lang="en-US" altLang="zh-CN" sz="1600" dirty="0"/>
                  <a:t> </a:t>
                </a:r>
                <a14:m>
                  <m:oMath xmlns:m="http://schemas.openxmlformats.org/officeDocument/2006/math">
                    <m:r>
                      <a:rPr lang="en-US" altLang="zh-CN" sz="16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altLang="zh-CN" sz="16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zh-CN" sz="1600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1600" i="1" dirty="0" smtClean="0">
                    <a:latin typeface="Times New Roman" panose="02020603050405020304" pitchFamily="18" charset="0"/>
                  </a:rPr>
                  <a:t>or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altLang="zh-CN" sz="1600" i="1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altLang="zh-CN" sz="1600" i="1" dirty="0">
                    <a:latin typeface="Times New Roman" panose="02020603050405020304" pitchFamily="18" charset="0"/>
                  </a:rPr>
                  <a:t> and with extended CP, the UE expects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𝑆𝐹𝐼</m:t>
                        </m:r>
                      </m:sub>
                    </m:sSub>
                    <m:r>
                      <a:rPr lang="en-GB" altLang="zh-CN" sz="16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zh-CN" sz="1600" i="1" dirty="0">
                    <a:latin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𝑆𝐹𝐼</m:t>
                        </m:r>
                      </m:sub>
                    </m:sSub>
                    <m:r>
                      <a:rPr lang="en-GB" altLang="zh-CN" sz="1600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GB" altLang="zh-CN" sz="1600" i="1" dirty="0">
                    <a:latin typeface="Times New Roman" panose="02020603050405020304" pitchFamily="18" charset="0"/>
                  </a:rPr>
                  <a:t>, 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𝑆𝐹𝐼</m:t>
                        </m:r>
                      </m:sub>
                    </m:sSub>
                    <m:r>
                      <a:rPr lang="en-GB" altLang="zh-CN" sz="1600" i="1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altLang="zh-CN" sz="1600" i="1" dirty="0">
                    <a:latin typeface="Times New Roman" panose="02020603050405020304" pitchFamily="18" charset="0"/>
                  </a:rPr>
                  <a:t>. A format for a slot with extended CP is determined from a format for a slot with normal CP. A UE determines a</a:t>
                </a:r>
                <a:r>
                  <a:rPr lang="en-GB" altLang="zh-CN" sz="1600" i="1" dirty="0">
                    <a:latin typeface="Times New Roman" panose="02020603050405020304" pitchFamily="18" charset="0"/>
                  </a:rPr>
                  <a:t>n extended CP symbol </a:t>
                </a:r>
                <a:r>
                  <a:rPr lang="en-US" altLang="zh-CN" sz="1600" i="1" dirty="0">
                    <a:latin typeface="Times New Roman" panose="02020603050405020304" pitchFamily="18" charset="0"/>
                  </a:rPr>
                  <a:t>to be a</a:t>
                </a:r>
                <a:r>
                  <a:rPr lang="en-GB" altLang="zh-CN" sz="1600" i="1" dirty="0">
                    <a:latin typeface="Times New Roman" panose="02020603050405020304" pitchFamily="18" charset="0"/>
                  </a:rPr>
                  <a:t> downlink/uplink/flexible symbol if the overlapping normal CP symbols that are downlink/uplink/flexible symbols, respectively. </a:t>
                </a:r>
                <a:r>
                  <a:rPr lang="en-US" altLang="zh-CN" sz="1600" i="1" dirty="0">
                    <a:latin typeface="Times New Roman" panose="02020603050405020304" pitchFamily="18" charset="0"/>
                  </a:rPr>
                  <a:t>A UE determines a</a:t>
                </a:r>
                <a:r>
                  <a:rPr lang="en-GB" altLang="zh-CN" sz="1600" i="1" dirty="0">
                    <a:latin typeface="Times New Roman" panose="02020603050405020304" pitchFamily="18" charset="0"/>
                  </a:rPr>
                  <a:t>n extended CP symbol </a:t>
                </a:r>
                <a:r>
                  <a:rPr lang="en-US" altLang="zh-CN" sz="1600" i="1" dirty="0">
                    <a:latin typeface="Times New Roman" panose="02020603050405020304" pitchFamily="18" charset="0"/>
                  </a:rPr>
                  <a:t>to be a</a:t>
                </a:r>
                <a:r>
                  <a:rPr lang="en-GB" altLang="zh-CN" sz="1600" i="1" dirty="0">
                    <a:latin typeface="Times New Roman" panose="02020603050405020304" pitchFamily="18" charset="0"/>
                  </a:rPr>
                  <a:t> flexible symbol if one of the overlapping normal CP symbols is flexible. </a:t>
                </a:r>
                <a:r>
                  <a:rPr lang="en-US" altLang="zh-CN" sz="1600" i="1" dirty="0">
                    <a:latin typeface="Times New Roman" panose="02020603050405020304" pitchFamily="18" charset="0"/>
                  </a:rPr>
                  <a:t>A UE determines a</a:t>
                </a:r>
                <a:r>
                  <a:rPr lang="en-GB" altLang="zh-CN" sz="1600" i="1" dirty="0">
                    <a:latin typeface="Times New Roman" panose="02020603050405020304" pitchFamily="18" charset="0"/>
                  </a:rPr>
                  <a:t>n extended CP symbol </a:t>
                </a:r>
                <a:r>
                  <a:rPr lang="en-US" altLang="zh-CN" sz="1600" i="1" dirty="0">
                    <a:latin typeface="Times New Roman" panose="02020603050405020304" pitchFamily="18" charset="0"/>
                  </a:rPr>
                  <a:t>to be a</a:t>
                </a:r>
                <a:r>
                  <a:rPr lang="en-GB" altLang="zh-CN" sz="1600" i="1" dirty="0">
                    <a:latin typeface="Times New Roman" panose="02020603050405020304" pitchFamily="18" charset="0"/>
                  </a:rPr>
                  <a:t> flexible symbol if </a:t>
                </a:r>
                <a:r>
                  <a:rPr lang="en-US" altLang="zh-CN" sz="1600" i="1" dirty="0">
                    <a:latin typeface="Times New Roman" panose="02020603050405020304" pitchFamily="18" charset="0"/>
                  </a:rPr>
                  <a:t>the pair </a:t>
                </a:r>
                <a:r>
                  <a:rPr lang="en-GB" altLang="zh-CN" sz="1600" i="1" dirty="0">
                    <a:latin typeface="Times New Roman" panose="02020603050405020304" pitchFamily="18" charset="0"/>
                  </a:rPr>
                  <a:t>of the overlapping normal CP symbols </a:t>
                </a:r>
                <a:r>
                  <a:rPr lang="en-GB" altLang="zh-CN" sz="1600" i="1" dirty="0" err="1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1600" i="1" dirty="0" err="1">
                    <a:latin typeface="Times New Roman" panose="02020603050405020304" pitchFamily="18" charset="0"/>
                  </a:rPr>
                  <a:t>ncludes</a:t>
                </a:r>
                <a:r>
                  <a:rPr lang="en-US" altLang="zh-CN" sz="1600" i="1" dirty="0">
                    <a:latin typeface="Times New Roman" panose="02020603050405020304" pitchFamily="18" charset="0"/>
                  </a:rPr>
                  <a:t> a downlink and an uplink symbol</a:t>
                </a:r>
                <a:r>
                  <a:rPr lang="en-GB" altLang="zh-CN" sz="1600" i="1" dirty="0">
                    <a:latin typeface="Times New Roman" panose="02020603050405020304" pitchFamily="18" charset="0"/>
                  </a:rPr>
                  <a:t>.</a:t>
                </a:r>
                <a:endParaRPr lang="zh-CN" altLang="zh-CN" sz="1600" i="1" dirty="0"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2500" y="4392224"/>
                <a:ext cx="10040097" cy="1569660"/>
              </a:xfrm>
              <a:prstGeom prst="rect">
                <a:avLst/>
              </a:prstGeom>
              <a:blipFill rotWithShape="0">
                <a:blip r:embed="rId6"/>
                <a:stretch>
                  <a:fillRect l="-304" t="-1556" r="-1336" b="-4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22397" y="1988956"/>
            <a:ext cx="6491151" cy="122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971" y="156755"/>
            <a:ext cx="10515600" cy="879566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Observation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384" y="1259568"/>
            <a:ext cx="11625942" cy="435133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Supporting </a:t>
            </a:r>
            <a:r>
              <a:rPr lang="en-US" altLang="zh-CN" dirty="0" err="1" smtClean="0"/>
              <a:t>eCP</a:t>
            </a:r>
            <a:r>
              <a:rPr lang="en-US" altLang="zh-CN" dirty="0" smtClean="0"/>
              <a:t> for 15kHz in RAN1 specifications only requires minimal changes as shown on slide 2, </a:t>
            </a:r>
            <a:r>
              <a:rPr lang="en-US" altLang="zh-CN" dirty="0"/>
              <a:t>if 15kHz </a:t>
            </a:r>
            <a:r>
              <a:rPr lang="en-US" altLang="zh-CN" dirty="0" err="1"/>
              <a:t>eCP</a:t>
            </a:r>
            <a:r>
              <a:rPr lang="en-US" altLang="zh-CN" dirty="0"/>
              <a:t> </a:t>
            </a:r>
            <a:r>
              <a:rPr lang="en-US" altLang="zh-CN" dirty="0" smtClean="0"/>
              <a:t>is based on scaling 60 kHz </a:t>
            </a:r>
            <a:r>
              <a:rPr lang="en-US" altLang="zh-CN" dirty="0" err="1" smtClean="0"/>
              <a:t>eCP</a:t>
            </a:r>
            <a:r>
              <a:rPr lang="en-US" altLang="zh-CN" dirty="0" smtClean="0"/>
              <a:t>:</a:t>
            </a:r>
          </a:p>
          <a:p>
            <a:pPr lvl="1"/>
            <a:r>
              <a:rPr lang="en-US" altLang="zh-CN" dirty="0" smtClean="0"/>
              <a:t>TS 38.211 clause 4.2 Table </a:t>
            </a:r>
            <a:r>
              <a:rPr lang="en-US" altLang="zh-CN" dirty="0"/>
              <a:t>4.2-1 and clause 4.3.2 </a:t>
            </a:r>
            <a:r>
              <a:rPr lang="en-GB" altLang="zh-CN" dirty="0"/>
              <a:t>Table 4.3.2-2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 smtClean="0"/>
              <a:t>TS </a:t>
            </a:r>
            <a:r>
              <a:rPr lang="en-US" altLang="zh-CN" dirty="0"/>
              <a:t>38.213 clause 11.1.1 for slot format </a:t>
            </a:r>
            <a:r>
              <a:rPr lang="en-US" altLang="zh-CN" dirty="0" smtClean="0"/>
              <a:t>determination.</a:t>
            </a:r>
            <a:endParaRPr lang="en-US" altLang="zh-CN" dirty="0"/>
          </a:p>
          <a:p>
            <a:r>
              <a:rPr lang="en-US" altLang="zh-CN" dirty="0" smtClean="0"/>
              <a:t>This is because all other parts of the specifications are already written to support extended CP for 60 kHz SCS in a way that is transparent to SCS.</a:t>
            </a:r>
          </a:p>
          <a:p>
            <a:r>
              <a:rPr lang="en-US" altLang="zh-CN" dirty="0" smtClean="0"/>
              <a:t>Other potential impact to RAN1 may be triggered by RAN2, if any.</a:t>
            </a:r>
          </a:p>
          <a:p>
            <a:r>
              <a:rPr lang="en-US" altLang="zh-CN" dirty="0" smtClean="0"/>
              <a:t>It is expected the RAN1 specification work can be done in one or two RAN1 meetings with minimal TU in each meeting, i.e</a:t>
            </a:r>
            <a:r>
              <a:rPr lang="en-US" altLang="zh-CN" dirty="0"/>
              <a:t>. no more than 1 </a:t>
            </a:r>
            <a:r>
              <a:rPr lang="en-US" altLang="zh-CN" dirty="0" smtClean="0"/>
              <a:t>TU </a:t>
            </a:r>
            <a:r>
              <a:rPr lang="en-US" altLang="zh-CN" u="sng" dirty="0" smtClean="0"/>
              <a:t>in total</a:t>
            </a:r>
            <a:r>
              <a:rPr lang="en-US" altLang="zh-CN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704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971" y="156755"/>
            <a:ext cx="10515600" cy="879566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Proposal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384" y="1259568"/>
            <a:ext cx="11625942" cy="435133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Include the following objective in the core part of Rel-18 NR </a:t>
            </a:r>
            <a:r>
              <a:rPr lang="en-US" altLang="zh-CN" dirty="0" err="1" smtClean="0"/>
              <a:t>eMBS</a:t>
            </a:r>
            <a:r>
              <a:rPr lang="en-US" altLang="zh-CN" dirty="0" smtClean="0"/>
              <a:t> WID</a:t>
            </a:r>
          </a:p>
          <a:p>
            <a:pPr lvl="1"/>
            <a:r>
              <a:rPr lang="en-US" altLang="zh-CN" dirty="0" smtClean="0"/>
              <a:t>Specify support for </a:t>
            </a:r>
            <a:r>
              <a:rPr lang="en-US" altLang="zh-CN" dirty="0"/>
              <a:t>multicast/broadcast </a:t>
            </a:r>
            <a:r>
              <a:rPr lang="en-US" altLang="zh-CN" dirty="0" smtClean="0"/>
              <a:t>with extended CP for 15kHz SCS for DL and UL, by scaling based on </a:t>
            </a:r>
            <a:r>
              <a:rPr lang="en-US" altLang="zh-CN" dirty="0" err="1" smtClean="0"/>
              <a:t>eCP</a:t>
            </a:r>
            <a:r>
              <a:rPr lang="en-US" altLang="zh-CN" dirty="0" smtClean="0"/>
              <a:t> for 60 kHz SCS [RAN2, RAN1]:</a:t>
            </a:r>
          </a:p>
          <a:p>
            <a:pPr lvl="2"/>
            <a:r>
              <a:rPr lang="en-US" altLang="zh-CN" dirty="0" smtClean="0"/>
              <a:t>Support for </a:t>
            </a:r>
            <a:r>
              <a:rPr lang="en-US" altLang="zh-CN" dirty="0"/>
              <a:t>signaling </a:t>
            </a:r>
            <a:r>
              <a:rPr lang="en-US" altLang="zh-CN" dirty="0" smtClean="0"/>
              <a:t>the </a:t>
            </a:r>
            <a:r>
              <a:rPr lang="en-US" altLang="zh-CN" dirty="0"/>
              <a:t>configuration of extended CP for 15kHz SCS, e.g. BWP configuration, etc</a:t>
            </a:r>
            <a:r>
              <a:rPr lang="en-US" altLang="zh-CN" dirty="0" smtClean="0"/>
              <a:t>. [RAN2]</a:t>
            </a:r>
            <a:endParaRPr lang="en-US" altLang="zh-CN" dirty="0"/>
          </a:p>
          <a:p>
            <a:pPr lvl="2"/>
            <a:r>
              <a:rPr lang="en-US" altLang="zh-CN" dirty="0" smtClean="0"/>
              <a:t>RAN1 specification impact may be limited to TS 38.211 clause 4.2 Table </a:t>
            </a:r>
            <a:r>
              <a:rPr lang="en-US" altLang="zh-CN" dirty="0"/>
              <a:t>4.2-1 and clause 4.3.2 </a:t>
            </a:r>
            <a:r>
              <a:rPr lang="en-GB" altLang="zh-CN" dirty="0"/>
              <a:t>Table </a:t>
            </a:r>
            <a:r>
              <a:rPr lang="en-GB" altLang="zh-CN" dirty="0" smtClean="0"/>
              <a:t>4.3.2-2, and </a:t>
            </a:r>
            <a:r>
              <a:rPr lang="en-US" altLang="zh-CN" dirty="0" smtClean="0"/>
              <a:t>TS </a:t>
            </a:r>
            <a:r>
              <a:rPr lang="en-US" altLang="zh-CN" dirty="0"/>
              <a:t>38.213 clause 11.1.1 for slot format </a:t>
            </a:r>
            <a:r>
              <a:rPr lang="en-US" altLang="zh-CN" dirty="0" smtClean="0"/>
              <a:t>determination. [RAN1]</a:t>
            </a:r>
          </a:p>
          <a:p>
            <a:pPr hangingPunct="0"/>
            <a:endParaRPr lang="en-GB" altLang="zh-CN" dirty="0" smtClean="0"/>
          </a:p>
          <a:p>
            <a:pPr hangingPunct="0"/>
            <a:r>
              <a:rPr lang="en-GB" altLang="zh-CN" dirty="0" smtClean="0"/>
              <a:t>Include the following objective in the </a:t>
            </a:r>
            <a:r>
              <a:rPr lang="en-GB" altLang="zh-CN" dirty="0"/>
              <a:t>p</a:t>
            </a:r>
            <a:r>
              <a:rPr lang="en-GB" altLang="zh-CN" dirty="0" smtClean="0"/>
              <a:t>erformance part of Rel-18 NR </a:t>
            </a:r>
            <a:r>
              <a:rPr lang="en-GB" altLang="zh-CN" dirty="0" err="1" smtClean="0"/>
              <a:t>eMBS</a:t>
            </a:r>
            <a:r>
              <a:rPr lang="en-GB" altLang="zh-CN" dirty="0" smtClean="0"/>
              <a:t> WID</a:t>
            </a:r>
          </a:p>
          <a:p>
            <a:pPr lvl="1"/>
            <a:r>
              <a:rPr lang="en-US" altLang="zh-CN" dirty="0" smtClean="0"/>
              <a:t>Specify </a:t>
            </a:r>
            <a:r>
              <a:rPr lang="en-US" altLang="zh-CN" dirty="0"/>
              <a:t>demodulation performance requirements for UE supporting </a:t>
            </a:r>
            <a:r>
              <a:rPr lang="en-US" altLang="zh-CN" dirty="0" smtClean="0"/>
              <a:t>15KHz </a:t>
            </a:r>
            <a:r>
              <a:rPr lang="en-US" altLang="zh-CN" dirty="0"/>
              <a:t>SCS and extended </a:t>
            </a:r>
            <a:r>
              <a:rPr lang="en-US" altLang="zh-CN" dirty="0" smtClean="0"/>
              <a:t>CP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r>
              <a:rPr lang="en-US" altLang="zh-CN" dirty="0" smtClean="0"/>
              <a:t>RAN1 work handled e.g. using TU for miscellaneous impact from other WGs.</a:t>
            </a:r>
          </a:p>
        </p:txBody>
      </p:sp>
    </p:spTree>
    <p:extLst>
      <p:ext uri="{BB962C8B-B14F-4D97-AF65-F5344CB8AC3E}">
        <p14:creationId xmlns:p14="http://schemas.microsoft.com/office/powerpoint/2010/main" val="319496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384</Words>
  <Application>Microsoft Office PowerPoint</Application>
  <PresentationFormat>Widescreen</PresentationFormat>
  <Paragraphs>57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Batang</vt:lpstr>
      <vt:lpstr>等线</vt:lpstr>
      <vt:lpstr>微软雅黑</vt:lpstr>
      <vt:lpstr>宋体</vt:lpstr>
      <vt:lpstr>Arial</vt:lpstr>
      <vt:lpstr>Calibri</vt:lpstr>
      <vt:lpstr>Calibri Light</vt:lpstr>
      <vt:lpstr>Cambria Math</vt:lpstr>
      <vt:lpstr>Times New Roman</vt:lpstr>
      <vt:lpstr>Office Theme</vt:lpstr>
      <vt:lpstr>Microsoft 公式 3.0</vt:lpstr>
      <vt:lpstr>Way Forward on 15 kHz eCP support for Rel-18 NR MBS</vt:lpstr>
      <vt:lpstr>Minimal RAN1 specification impact for supporting eCP for 15kHz only affects TS 38.211 and TS 38.213</vt:lpstr>
      <vt:lpstr>Observation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Huawei-RAN1#107e</dc:creator>
  <cp:lastModifiedBy>Simone Provvedi</cp:lastModifiedBy>
  <cp:revision>55</cp:revision>
  <dcterms:created xsi:type="dcterms:W3CDTF">2021-12-08T07:05:09Z</dcterms:created>
  <dcterms:modified xsi:type="dcterms:W3CDTF">2021-12-09T20:15:30Z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(3)sBOA94cUsd4Ymx+83NTBgrDGZITxwOVQssPX0a0xCg+Cybnu85bf4qW4zxw4kSZ3b3D3jozO
wgurMk5zoBKRwzSI4P6m5dh+2jqzVJLIN+YYuSW86laFzmTUh9JfXnvAW+GlHUoAhKtKRBlD
V3YUn6bnF5fpfO9jua/TnW5sJjhfLnz5iQoSVSQ7p2JkC52QCvAHa4Jrc6/5A+7FgqUu5aCM
lzpm29qKxJLCcIT6/T</vt:lpwstr>
  </property>
  <property fmtid="{D5CDD505-2E9C-101B-9397-08002B2CF9AE}" pid="3" name="_2015_ms_pID_7253431">
    <vt:lpwstr>GrGAutqgC6DHoFOfDxgbm3LqMXboIIKW2L7Kvi1NVd3tf79o0MdlQg
Q60vH8Elm3mVBoRRkmIeunasHiKM85lqppY8Bc/nB0g3sN1vCX6BJQpyNJShXD4Z64qr23ER
dgQN7SL/aOHe8NsA6vx1hbDqTRdCh6e5UZHMAPO5J0feuSZ8ZyGlcq5DEEzl26xL2ZPbrXMP
K9n71OLtgVKXdnA58aH10h5DDbsKudZzy9/V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1638753101</vt:lpwstr>
  </property>
  <property fmtid="{D5CDD505-2E9C-101B-9397-08002B2CF9AE}" pid="8" name="_2015_ms_pID_7253432">
    <vt:lpwstr>Kw==</vt:lpwstr>
  </property>
</Properties>
</file>