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349" r:id="rId2"/>
    <p:sldId id="360" r:id="rId3"/>
    <p:sldId id="361" r:id="rId4"/>
    <p:sldId id="362" r:id="rId5"/>
    <p:sldId id="363" r:id="rId6"/>
    <p:sldId id="364" r:id="rId7"/>
    <p:sldId id="353" r:id="rId8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78" autoAdjust="0"/>
    <p:restoredTop sz="86410" autoAdjust="0"/>
  </p:normalViewPr>
  <p:slideViewPr>
    <p:cSldViewPr snapToGrid="0" snapToObjects="1" showGuides="1">
      <p:cViewPr varScale="1">
        <p:scale>
          <a:sx n="162" d="100"/>
          <a:sy n="162" d="100"/>
        </p:scale>
        <p:origin x="330" y="150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12/9/2021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09/12/2021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nwm-trial.etsi.org/#/documents/7163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Summary of [94e-</a:t>
            </a:r>
            <a:r>
              <a:rPr lang="en-US" sz="4000" dirty="0" smtClean="0">
                <a:solidFill>
                  <a:schemeClr val="tx1"/>
                </a:solidFill>
              </a:rPr>
              <a:t>18-R18-NTN-IoT]</a:t>
            </a:r>
            <a:br>
              <a:rPr lang="en-US" sz="4000" dirty="0" smtClean="0">
                <a:solidFill>
                  <a:schemeClr val="tx1"/>
                </a:solidFill>
              </a:rPr>
            </a:br>
            <a:r>
              <a:rPr lang="en-US" sz="4000" b="0" dirty="0" smtClean="0">
                <a:solidFill>
                  <a:schemeClr val="tx1"/>
                </a:solidFill>
                <a:latin typeface="+mn-lt"/>
              </a:rPr>
              <a:t>Final </a:t>
            </a:r>
            <a:r>
              <a:rPr lang="en-US" sz="4000" b="0" dirty="0" smtClean="0">
                <a:solidFill>
                  <a:schemeClr val="tx1"/>
                </a:solidFill>
                <a:latin typeface="+mn-lt"/>
              </a:rPr>
              <a:t>phase summary</a:t>
            </a:r>
            <a:br>
              <a:rPr lang="en-US" sz="4000" b="0" dirty="0" smtClean="0">
                <a:solidFill>
                  <a:schemeClr val="tx1"/>
                </a:solidFill>
                <a:latin typeface="+mn-lt"/>
              </a:rPr>
            </a:br>
            <a:r>
              <a:rPr lang="en-US" sz="4000" b="0" dirty="0">
                <a:solidFill>
                  <a:schemeClr val="tx1"/>
                </a:solidFill>
                <a:latin typeface="+mn-lt"/>
              </a:rPr>
              <a:t/>
            </a:r>
            <a:br>
              <a:rPr lang="en-US" sz="4000" b="0" dirty="0">
                <a:solidFill>
                  <a:schemeClr val="tx1"/>
                </a:solidFill>
                <a:latin typeface="+mn-lt"/>
              </a:rPr>
            </a:br>
            <a:r>
              <a:rPr lang="en-US" sz="2400" dirty="0" smtClean="0">
                <a:solidFill>
                  <a:srgbClr val="FF0000"/>
                </a:solidFill>
              </a:rPr>
              <a:t>Please note: </a:t>
            </a:r>
            <a:r>
              <a:rPr lang="en-US" sz="2400" b="0" dirty="0" smtClean="0">
                <a:solidFill>
                  <a:srgbClr val="FF0000"/>
                </a:solidFill>
                <a:latin typeface="+mn-lt"/>
              </a:rPr>
              <a:t>NWM pdf export kept failing. Please find the NWM summary </a:t>
            </a:r>
            <a:r>
              <a:rPr lang="en-US" sz="2400" b="0" dirty="0" smtClean="0">
                <a:solidFill>
                  <a:srgbClr val="FF0000"/>
                </a:solidFill>
                <a:latin typeface="+mn-lt"/>
                <a:hlinkClick r:id="rId2"/>
              </a:rPr>
              <a:t>in NWM</a:t>
            </a:r>
            <a:endParaRPr lang="en-US" sz="2400" b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/>
              <a:t>MediaTek Inc.  (Moderator)</a:t>
            </a:r>
            <a:endParaRPr lang="en-US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RAN 94E	RP-213543</a:t>
            </a:r>
            <a:endParaRPr lang="en-US" b="1" dirty="0" smtClean="0">
              <a:solidFill>
                <a:srgbClr val="FF0000"/>
              </a:solidFill>
              <a:latin typeface="+mj-lt"/>
            </a:endParaRPr>
          </a:p>
          <a:p>
            <a:pPr>
              <a:tabLst>
                <a:tab pos="11199813" algn="r"/>
              </a:tabLst>
            </a:pPr>
            <a:r>
              <a:rPr lang="en-US" dirty="0" smtClean="0"/>
              <a:t>December 6</a:t>
            </a:r>
            <a:r>
              <a:rPr lang="en-US" baseline="30000" dirty="0" smtClean="0"/>
              <a:t>th</a:t>
            </a:r>
            <a:r>
              <a:rPr lang="en-US" dirty="0" smtClean="0"/>
              <a:t>-17</a:t>
            </a:r>
            <a:r>
              <a:rPr lang="en-US" baseline="30000" dirty="0" smtClean="0"/>
              <a:t>th</a:t>
            </a:r>
            <a:r>
              <a:rPr lang="en-US" dirty="0" smtClean="0"/>
              <a:t>, 2021	Agenda Item 8A.2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Justification</a:t>
            </a:r>
            <a:br>
              <a:rPr lang="en-US" dirty="0" smtClean="0"/>
            </a:br>
            <a:r>
              <a:rPr lang="en-US" b="0" dirty="0" smtClean="0">
                <a:solidFill>
                  <a:schemeClr val="accent1"/>
                </a:solidFill>
                <a:latin typeface="+mn-lt"/>
              </a:rPr>
              <a:t>Stable</a:t>
            </a:r>
            <a:endParaRPr lang="en-US" b="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3" y="1701008"/>
            <a:ext cx="8822271" cy="4383881"/>
          </a:xfrm>
        </p:spPr>
        <p:txBody>
          <a:bodyPr/>
          <a:lstStyle/>
          <a:p>
            <a:pPr marL="0" indent="0" hangingPunct="0">
              <a:buNone/>
            </a:pP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Release 17, a work item is carried out to enable NB-</a:t>
            </a:r>
            <a:r>
              <a:rPr lang="en-GB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GB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eMTC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support Non-Terrestrial Networks (NTN) under the following assumptions: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Transparent payload based GEO and NGSO network scenarios addressing at least 3GPP power class 3 UE with GNSS capability in both Earth fixed &amp;/or moving cell configurations.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hangingPunct="0">
              <a:buNone/>
            </a:pP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GB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 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 of release 18, a new work item is proposed to define further enhancements for NB-</a:t>
            </a:r>
            <a:r>
              <a:rPr lang="en-GB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NTN and </a:t>
            </a:r>
            <a:r>
              <a:rPr lang="en-GB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eMTC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NTN in order to: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Improve mobility aspects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Improve performance in terms of throughput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Optimize the GNSS operation with sparse use of GNSS and power efficiency for long-term connection (compared to Rel-17)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enhance support for discontinuous coverage </a:t>
            </a:r>
            <a:r>
              <a:rPr lang="en-GB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(subject to Rel-17 </a:t>
            </a:r>
            <a:r>
              <a:rPr lang="en-GB" sz="16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-NTN status on discontinuous coverage at RAN#96e/June 2022)</a:t>
            </a:r>
            <a:endParaRPr lang="en-US" sz="1600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10" name="Rectangular Callout 9"/>
          <p:cNvSpPr/>
          <p:nvPr/>
        </p:nvSpPr>
        <p:spPr>
          <a:xfrm>
            <a:off x="9503859" y="4616471"/>
            <a:ext cx="2461162" cy="325180"/>
          </a:xfrm>
          <a:prstGeom prst="wedgeRectCallout">
            <a:avLst>
              <a:gd name="adj1" fmla="val -76114"/>
              <a:gd name="adj2" fmla="val -14521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rtlCol="0" anchor="ctr"/>
          <a:lstStyle/>
          <a:p>
            <a:r>
              <a:rPr lang="en-US" sz="1200" b="1" dirty="0" smtClean="0">
                <a:solidFill>
                  <a:schemeClr val="tx1"/>
                </a:solidFill>
                <a:latin typeface="+mj-lt"/>
              </a:rPr>
              <a:t>GTW#2:</a:t>
            </a:r>
            <a:r>
              <a:rPr lang="en-US" sz="1200" b="1" dirty="0" smtClean="0">
                <a:solidFill>
                  <a:schemeClr val="tx1"/>
                </a:solidFill>
              </a:rPr>
              <a:t> </a:t>
            </a:r>
            <a:r>
              <a:rPr lang="en-US" sz="1200" dirty="0" smtClean="0">
                <a:solidFill>
                  <a:schemeClr val="tx1"/>
                </a:solidFill>
              </a:rPr>
              <a:t>checkpoint @RAN#96e</a:t>
            </a:r>
          </a:p>
        </p:txBody>
      </p:sp>
    </p:spTree>
    <p:extLst>
      <p:ext uri="{BB962C8B-B14F-4D97-AF65-F5344CB8AC3E}">
        <p14:creationId xmlns:p14="http://schemas.microsoft.com/office/powerpoint/2010/main" val="733482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1 – Performance Enhancements</a:t>
            </a:r>
            <a:br>
              <a:rPr lang="en-US" dirty="0" smtClean="0"/>
            </a:br>
            <a:r>
              <a:rPr lang="en-US" b="0" dirty="0" smtClean="0">
                <a:solidFill>
                  <a:schemeClr val="accent1"/>
                </a:solidFill>
                <a:latin typeface="+mn-lt"/>
              </a:rPr>
              <a:t>Stable</a:t>
            </a:r>
            <a:endParaRPr lang="en-US" b="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4" y="1701008"/>
            <a:ext cx="8822270" cy="4383881"/>
          </a:xfrm>
        </p:spPr>
        <p:txBody>
          <a:bodyPr/>
          <a:lstStyle/>
          <a:p>
            <a:pPr marL="0" indent="0" hangingPunct="0">
              <a:buNone/>
            </a:pP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work considers </a:t>
            </a:r>
            <a:r>
              <a:rPr lang="en-GB" sz="1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existing</a:t>
            </a:r>
            <a:r>
              <a:rPr lang="en-GB" sz="16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Rel-17</a:t>
            </a:r>
            <a:r>
              <a:rPr lang="en-GB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-NTN as baseline as well as Rel-17 </a:t>
            </a:r>
            <a:r>
              <a:rPr lang="en-GB" sz="1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</a:t>
            </a:r>
            <a:r>
              <a:rPr lang="en-GB" sz="16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NR-NTN</a:t>
            </a:r>
            <a:r>
              <a:rPr lang="en-GB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outcome and the further </a:t>
            </a:r>
            <a:r>
              <a:rPr lang="en-GB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-NTN performance enhancements objectives are listed below</a:t>
            </a:r>
            <a:r>
              <a:rPr lang="en-GB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GB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Disabling of HARQ feedback to mitigate impact of HARQ stalling on UE data rates [RAN1,RAN2]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 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specify, if needed, improved GNSS operations for a new position fix for UE pre-compensation during long connection times and </a:t>
            </a:r>
            <a:r>
              <a:rPr lang="en-GB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reduced power consumption [RAN1]</a:t>
            </a:r>
            <a:endParaRPr lang="en-US" sz="1100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389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2 – Mobility Enhancements</a:t>
            </a:r>
            <a:br>
              <a:rPr lang="en-US" dirty="0" smtClean="0"/>
            </a:br>
            <a:r>
              <a:rPr lang="en-US" b="0" dirty="0" smtClean="0">
                <a:solidFill>
                  <a:srgbClr val="FF0000"/>
                </a:solidFill>
                <a:latin typeface="+mn-lt"/>
              </a:rPr>
              <a:t>Proposal</a:t>
            </a:r>
            <a:endParaRPr lang="en-US" b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3" y="1701008"/>
            <a:ext cx="8822271" cy="4383881"/>
          </a:xfrm>
        </p:spPr>
        <p:txBody>
          <a:bodyPr/>
          <a:lstStyle/>
          <a:p>
            <a:pPr marL="0" indent="0" hangingPunct="0"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following </a:t>
            </a:r>
            <a:r>
              <a:rPr lang="en-US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candidate set of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mobility enhancements objectives are listed.</a:t>
            </a:r>
            <a:r>
              <a:rPr lang="en-US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strike="sngStrike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US" sz="1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Enhancements </a:t>
            </a:r>
            <a:r>
              <a:rPr lang="en-US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RLF and RRC reestablishment, e.g., conditional RRC reestablishment. [RAN2]</a:t>
            </a:r>
          </a:p>
          <a:p>
            <a:pPr lvl="1" hangingPunct="0"/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neighbor cell measurements and corresponding measurement triggering before RLF</a:t>
            </a:r>
            <a:r>
              <a:rPr lang="en-US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using </a:t>
            </a:r>
            <a:r>
              <a:rPr lang="en-US" sz="16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</a:t>
            </a:r>
            <a:r>
              <a:rPr lang="en-US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(TN) NB-</a:t>
            </a:r>
            <a:r>
              <a:rPr lang="en-US" sz="16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eMTC</a:t>
            </a:r>
            <a:r>
              <a:rPr lang="en-US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as a </a:t>
            </a:r>
            <a:r>
              <a:rPr lang="en-US" sz="16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baseline.</a:t>
            </a:r>
            <a:r>
              <a:rPr lang="en-US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 include legacy (Rel-17)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[RAN2]</a:t>
            </a:r>
          </a:p>
          <a:p>
            <a:pPr lvl="1" hangingPunct="0"/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6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Re-use </a:t>
            </a:r>
            <a:r>
              <a:rPr lang="en-US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16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olutions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introduced in Rel-17 NR NTN for mobility enhancements </a:t>
            </a:r>
            <a:r>
              <a:rPr lang="en-US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(e.g. location-based CHO and timing-based CHO)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eMTC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with minimum necessary changes to adapt them to </a:t>
            </a:r>
            <a:r>
              <a:rPr lang="en-US" sz="16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eMTC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[RAN2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lvl="1"/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[NB-</a:t>
            </a:r>
            <a:r>
              <a:rPr lang="en-GB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carrier selection based on the coverage level, and associated carrier specific configuration] [RAN1, RAN2]</a:t>
            </a:r>
            <a:endParaRPr lang="en-US" sz="1600" strike="sngStrik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13" name="Rectangular Callout 12"/>
          <p:cNvSpPr/>
          <p:nvPr/>
        </p:nvSpPr>
        <p:spPr>
          <a:xfrm>
            <a:off x="9503859" y="1510107"/>
            <a:ext cx="2461162" cy="862316"/>
          </a:xfrm>
          <a:prstGeom prst="wedgeRectCallout">
            <a:avLst>
              <a:gd name="adj1" fmla="val -57668"/>
              <a:gd name="adj2" fmla="val 28158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rtlCol="0" anchor="t"/>
          <a:lstStyle/>
          <a:p>
            <a:r>
              <a:rPr lang="en-US" sz="1200" b="1" dirty="0" smtClean="0">
                <a:solidFill>
                  <a:schemeClr val="tx1"/>
                </a:solidFill>
                <a:latin typeface="+mj-lt"/>
              </a:rPr>
              <a:t>GTW#2:</a:t>
            </a:r>
            <a:r>
              <a:rPr lang="en-US" sz="1200" dirty="0" smtClean="0">
                <a:solidFill>
                  <a:schemeClr val="tx1"/>
                </a:solidFill>
              </a:rPr>
              <a:t> must be clarified</a:t>
            </a:r>
          </a:p>
          <a:p>
            <a:r>
              <a:rPr lang="en-US" sz="1200" b="1" dirty="0" smtClean="0">
                <a:solidFill>
                  <a:schemeClr val="tx1"/>
                </a:solidFill>
                <a:latin typeface="+mj-lt"/>
              </a:rPr>
              <a:t>Final Round:</a:t>
            </a:r>
            <a:r>
              <a:rPr lang="en-US" sz="1200" dirty="0" smtClean="0">
                <a:solidFill>
                  <a:schemeClr val="tx1"/>
                </a:solidFill>
              </a:rPr>
              <a:t> no </a:t>
            </a:r>
            <a:r>
              <a:rPr lang="en-US" sz="1200" dirty="0" smtClean="0">
                <a:solidFill>
                  <a:schemeClr val="tx1"/>
                </a:solidFill>
              </a:rPr>
              <a:t>sound clarification</a:t>
            </a:r>
            <a:endParaRPr lang="en-US" sz="1200" dirty="0" smtClean="0">
              <a:solidFill>
                <a:schemeClr val="tx1"/>
              </a:solidFill>
            </a:endParaRPr>
          </a:p>
          <a:p>
            <a:endParaRPr lang="en-US" sz="1200" b="1" dirty="0" smtClean="0">
              <a:solidFill>
                <a:srgbClr val="FF0000"/>
              </a:solidFill>
              <a:latin typeface="+mj-lt"/>
            </a:endParaRPr>
          </a:p>
          <a:p>
            <a:r>
              <a:rPr lang="en-US" sz="1200" b="1" dirty="0" smtClean="0">
                <a:solidFill>
                  <a:srgbClr val="FF0000"/>
                </a:solidFill>
                <a:latin typeface="+mj-lt"/>
              </a:rPr>
              <a:t>Moderator Proposal:</a:t>
            </a:r>
            <a:r>
              <a:rPr lang="en-US" sz="1200" dirty="0" smtClean="0">
                <a:solidFill>
                  <a:schemeClr val="tx1"/>
                </a:solidFill>
              </a:rPr>
              <a:t> Remove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4" name="Rectangular Callout 13"/>
          <p:cNvSpPr/>
          <p:nvPr/>
        </p:nvSpPr>
        <p:spPr>
          <a:xfrm>
            <a:off x="9503859" y="2782111"/>
            <a:ext cx="2461162" cy="347880"/>
          </a:xfrm>
          <a:prstGeom prst="wedgeRectCallout">
            <a:avLst>
              <a:gd name="adj1" fmla="val -56878"/>
              <a:gd name="adj2" fmla="val 24272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rtlCol="0" anchor="ctr"/>
          <a:lstStyle/>
          <a:p>
            <a:r>
              <a:rPr lang="en-US" sz="1200" b="1" dirty="0" smtClean="0">
                <a:solidFill>
                  <a:srgbClr val="FF0000"/>
                </a:solidFill>
                <a:latin typeface="+mj-lt"/>
              </a:rPr>
              <a:t>Moderator Proposal:</a:t>
            </a:r>
            <a:r>
              <a:rPr lang="en-US" sz="1200" dirty="0" smtClean="0">
                <a:solidFill>
                  <a:schemeClr val="tx1"/>
                </a:solidFill>
              </a:rPr>
              <a:t> Keep as is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16" name="Rectangular Callout 15"/>
          <p:cNvSpPr/>
          <p:nvPr/>
        </p:nvSpPr>
        <p:spPr>
          <a:xfrm>
            <a:off x="9503859" y="3539679"/>
            <a:ext cx="2461162" cy="1233359"/>
          </a:xfrm>
          <a:prstGeom prst="wedgeRectCallout">
            <a:avLst>
              <a:gd name="adj1" fmla="val -56351"/>
              <a:gd name="adj2" fmla="val -17591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rtlCol="0" anchor="t"/>
          <a:lstStyle/>
          <a:p>
            <a:r>
              <a:rPr lang="en-US" sz="1200" b="1" dirty="0" smtClean="0">
                <a:solidFill>
                  <a:schemeClr val="tx1"/>
                </a:solidFill>
                <a:latin typeface="+mj-lt"/>
              </a:rPr>
              <a:t>GTW#2:</a:t>
            </a:r>
            <a:r>
              <a:rPr lang="en-US" sz="1200" dirty="0" smtClean="0">
                <a:solidFill>
                  <a:schemeClr val="tx1"/>
                </a:solidFill>
              </a:rPr>
              <a:t> Clarify scope, min. changes</a:t>
            </a:r>
          </a:p>
          <a:p>
            <a:r>
              <a:rPr lang="en-US" sz="1200" b="1" dirty="0" smtClean="0">
                <a:solidFill>
                  <a:schemeClr val="tx1"/>
                </a:solidFill>
                <a:latin typeface="+mj-lt"/>
              </a:rPr>
              <a:t>Final Round:</a:t>
            </a:r>
            <a:r>
              <a:rPr lang="en-US" sz="1200" dirty="0" smtClean="0">
                <a:solidFill>
                  <a:schemeClr val="tx1"/>
                </a:solidFill>
              </a:rPr>
              <a:t> Rewording discussed</a:t>
            </a:r>
          </a:p>
          <a:p>
            <a:r>
              <a:rPr lang="en-US" sz="1200" dirty="0" smtClean="0">
                <a:solidFill>
                  <a:schemeClr val="tx1"/>
                </a:solidFill>
              </a:rPr>
              <a:t>Moderator: new wording proposed</a:t>
            </a:r>
          </a:p>
          <a:p>
            <a:endParaRPr lang="en-US" sz="1200" b="1" dirty="0" smtClean="0">
              <a:solidFill>
                <a:srgbClr val="FF0000"/>
              </a:solidFill>
              <a:latin typeface="+mj-lt"/>
            </a:endParaRPr>
          </a:p>
          <a:p>
            <a:r>
              <a:rPr lang="en-US" sz="1200" b="1" dirty="0" smtClean="0">
                <a:solidFill>
                  <a:srgbClr val="FF0000"/>
                </a:solidFill>
                <a:latin typeface="+mj-lt"/>
              </a:rPr>
              <a:t>Moderator Proposal: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en-US" sz="1200" dirty="0" smtClean="0">
                <a:solidFill>
                  <a:schemeClr val="tx1"/>
                </a:solidFill>
              </a:rPr>
              <a:t>Agree the wording as shown here.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130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3 – Discontinuous Coverage (placeholder)</a:t>
            </a:r>
            <a:br>
              <a:rPr lang="en-US" dirty="0" smtClean="0"/>
            </a:br>
            <a:r>
              <a:rPr lang="en-US" b="0" dirty="0" smtClean="0">
                <a:solidFill>
                  <a:schemeClr val="accent1"/>
                </a:solidFill>
                <a:latin typeface="+mn-lt"/>
              </a:rPr>
              <a:t>Stable</a:t>
            </a:r>
            <a:endParaRPr lang="en-US" b="0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3" y="1701008"/>
            <a:ext cx="8822271" cy="4383881"/>
          </a:xfrm>
        </p:spPr>
        <p:txBody>
          <a:bodyPr/>
          <a:lstStyle/>
          <a:p>
            <a:pPr marL="0" indent="0" hangingPunct="0">
              <a:buNone/>
            </a:pPr>
            <a:r>
              <a:rPr lang="en-GB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objective will be revisited at RAN#96e / June 2022, subject to Rel-17 </a:t>
            </a:r>
            <a:r>
              <a:rPr lang="en-GB" sz="16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GB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-NTN status on discontinuous coverage at </a:t>
            </a:r>
            <a:r>
              <a:rPr lang="en-GB" sz="16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RAN#96e</a:t>
            </a:r>
            <a:r>
              <a:rPr lang="en-GB" sz="16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SA#94e, CT#95e</a:t>
            </a:r>
            <a:r>
              <a:rPr lang="en-US" sz="16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hangingPunct="0">
              <a:buNone/>
            </a:pPr>
            <a:r>
              <a:rPr lang="en-GB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list of objectives and their scope is highly dependent on the outcome of Rel-17. Further refinement of the list will be needed once the Rel-17 outcome is known. The following list of objectives is pending the Rel-17 outcome</a:t>
            </a:r>
            <a:r>
              <a:rPr lang="en-GB" sz="1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/>
            <a:r>
              <a:rPr lang="en-US" sz="1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Efficient </a:t>
            </a:r>
            <a:r>
              <a:rPr lang="en-US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power saving mechanisms (e.g., </a:t>
            </a:r>
            <a:r>
              <a:rPr lang="en-US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eDRX</a:t>
            </a:r>
            <a:r>
              <a:rPr lang="en-US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/PSM) for sparse satellite constellations [RAN2]</a:t>
            </a:r>
          </a:p>
          <a:p>
            <a:pPr lvl="1"/>
            <a:r>
              <a:rPr lang="en-US" sz="1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Improvements to UE mobility among sparse cells [RAN2]</a:t>
            </a:r>
          </a:p>
          <a:p>
            <a:pPr lvl="2"/>
            <a:r>
              <a:rPr lang="en-US" sz="1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Enhancements in RRC reestablishment or recovery based on the discontinuity of coverage</a:t>
            </a:r>
          </a:p>
          <a:p>
            <a:pPr lvl="1"/>
            <a:r>
              <a:rPr lang="en-US" sz="1600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Further power saving enhancements for </a:t>
            </a:r>
            <a:r>
              <a:rPr lang="en-US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sz="1600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NTN to support discontinuous coverage including PUR for NGSO (2nd priority)] [RAN2]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8" name="Rectangular Callout 7"/>
          <p:cNvSpPr/>
          <p:nvPr/>
        </p:nvSpPr>
        <p:spPr>
          <a:xfrm>
            <a:off x="9503859" y="1743573"/>
            <a:ext cx="2461162" cy="325180"/>
          </a:xfrm>
          <a:prstGeom prst="wedgeRectCallout">
            <a:avLst>
              <a:gd name="adj1" fmla="val -76114"/>
              <a:gd name="adj2" fmla="val -14521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rIns="91440" rtlCol="0" anchor="ctr"/>
          <a:lstStyle/>
          <a:p>
            <a:r>
              <a:rPr lang="en-US" sz="1200" b="1" dirty="0" smtClean="0">
                <a:solidFill>
                  <a:schemeClr val="tx1"/>
                </a:solidFill>
                <a:latin typeface="+mj-lt"/>
              </a:rPr>
              <a:t>GTW#2:</a:t>
            </a:r>
            <a:r>
              <a:rPr lang="en-US" sz="1200" b="1" dirty="0" smtClean="0">
                <a:solidFill>
                  <a:schemeClr val="tx1"/>
                </a:solidFill>
              </a:rPr>
              <a:t> </a:t>
            </a:r>
            <a:r>
              <a:rPr lang="en-US" sz="1200" dirty="0" smtClean="0">
                <a:solidFill>
                  <a:schemeClr val="tx1"/>
                </a:solidFill>
              </a:rPr>
              <a:t>checkpoint @RAN#96e</a:t>
            </a:r>
          </a:p>
        </p:txBody>
      </p:sp>
    </p:spTree>
    <p:extLst>
      <p:ext uri="{BB962C8B-B14F-4D97-AF65-F5344CB8AC3E}">
        <p14:creationId xmlns:p14="http://schemas.microsoft.com/office/powerpoint/2010/main" val="2019356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– RAN4 parts</a:t>
            </a:r>
            <a:br>
              <a:rPr lang="en-US" dirty="0" smtClean="0"/>
            </a:br>
            <a:r>
              <a:rPr lang="en-US" b="0" dirty="0" smtClean="0">
                <a:solidFill>
                  <a:srgbClr val="FF0000"/>
                </a:solidFill>
                <a:latin typeface="+mn-lt"/>
              </a:rPr>
              <a:t>Proposal</a:t>
            </a:r>
            <a:endParaRPr lang="en-US" b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3" y="1701008"/>
            <a:ext cx="8822271" cy="4383881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+mj-lt"/>
              </a:rPr>
              <a:t>Moderator Proposal:</a:t>
            </a:r>
            <a:r>
              <a:rPr lang="en-US" sz="2000" b="1" dirty="0" smtClean="0">
                <a:latin typeface="+mj-lt"/>
              </a:rPr>
              <a:t> RAN#94e plenary to endorse the following 3 bullets</a:t>
            </a:r>
          </a:p>
          <a:p>
            <a:r>
              <a:rPr lang="en-US" sz="2000" dirty="0" smtClean="0"/>
              <a:t>RAN4 </a:t>
            </a:r>
            <a:r>
              <a:rPr lang="en-US" sz="2000" dirty="0"/>
              <a:t>parts for the Rel-17 </a:t>
            </a:r>
            <a:r>
              <a:rPr lang="en-US" sz="2000" dirty="0" err="1"/>
              <a:t>IoT</a:t>
            </a:r>
            <a:r>
              <a:rPr lang="en-US" sz="2000" dirty="0"/>
              <a:t> NTN WI and RAN4 parts for the Rel-18 </a:t>
            </a:r>
            <a:r>
              <a:rPr lang="en-US" sz="2000" dirty="0" err="1"/>
              <a:t>IoT</a:t>
            </a:r>
            <a:r>
              <a:rPr lang="en-US" sz="2000" dirty="0"/>
              <a:t> NTN WI will be discussed at RAN#95e</a:t>
            </a:r>
          </a:p>
          <a:p>
            <a:r>
              <a:rPr lang="en-US" sz="2000" dirty="0" smtClean="0"/>
              <a:t>RAN4 </a:t>
            </a:r>
            <a:r>
              <a:rPr lang="en-US" sz="2000" dirty="0"/>
              <a:t>parts for the Rel-18 </a:t>
            </a:r>
            <a:r>
              <a:rPr lang="en-US" sz="2000" dirty="0" err="1"/>
              <a:t>IoT</a:t>
            </a:r>
            <a:r>
              <a:rPr lang="en-US" sz="2000" dirty="0"/>
              <a:t> NTN WI will not be included in the Rel-18 </a:t>
            </a:r>
            <a:r>
              <a:rPr lang="en-US" sz="2000" dirty="0" err="1"/>
              <a:t>IoT</a:t>
            </a:r>
            <a:r>
              <a:rPr lang="en-US" sz="2000" dirty="0"/>
              <a:t> NTN WI at this RAN#94e plenary</a:t>
            </a:r>
          </a:p>
          <a:p>
            <a:r>
              <a:rPr lang="en-US" sz="2000" dirty="0"/>
              <a:t>For consistency RAN4 responsibility is removed from the Rel-18 </a:t>
            </a:r>
            <a:r>
              <a:rPr lang="en-US" sz="2000" dirty="0" err="1"/>
              <a:t>IoT</a:t>
            </a:r>
            <a:r>
              <a:rPr lang="en-US" sz="2000" dirty="0"/>
              <a:t> NTN WI for the time being. This will be revisited at RAN#95e as per the above</a:t>
            </a:r>
            <a:r>
              <a:rPr lang="en-US" sz="2000" dirty="0" smtClean="0"/>
              <a:t>.</a:t>
            </a:r>
          </a:p>
          <a:p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8639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327981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9255</TotalTime>
  <Words>564</Words>
  <Application>Microsoft Office PowerPoint</Application>
  <PresentationFormat>Custom</PresentationFormat>
  <Paragraphs>58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MediaTek_PPT_Template_16x9_Internal Use</vt:lpstr>
      <vt:lpstr>Summary of [94e-18-R18-NTN-IoT] Final phase summary  Please note: NWM pdf export kept failing. Please find the NWM summary in NWM</vt:lpstr>
      <vt:lpstr>Justification Stable</vt:lpstr>
      <vt:lpstr>Objective 1 – Performance Enhancements Stable</vt:lpstr>
      <vt:lpstr>Objective 2 – Mobility Enhancements Proposal</vt:lpstr>
      <vt:lpstr>Objective 3 – Discontinuous Coverage (placeholder) Stable</vt:lpstr>
      <vt:lpstr>Other – RAN4 parts Proposal</vt:lpstr>
      <vt:lpstr>Thank You!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245</cp:revision>
  <dcterms:created xsi:type="dcterms:W3CDTF">2019-11-21T19:15:22Z</dcterms:created>
  <dcterms:modified xsi:type="dcterms:W3CDTF">2021-12-09T21:57:35Z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