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3">
  <p:sldMasterIdLst>
    <p:sldMasterId id="2147483648" r:id="rId1"/>
  </p:sldMasterIdLst>
  <p:notesMasterIdLst>
    <p:notesMasterId r:id="rId11"/>
  </p:notesMasterIdLst>
  <p:handoutMasterIdLst>
    <p:handoutMasterId r:id="rId12"/>
  </p:handoutMasterIdLst>
  <p:sldIdLst>
    <p:sldId id="934" r:id="rId2"/>
    <p:sldId id="984" r:id="rId3"/>
    <p:sldId id="985" r:id="rId4"/>
    <p:sldId id="975" r:id="rId5"/>
    <p:sldId id="986" r:id="rId6"/>
    <p:sldId id="981" r:id="rId7"/>
    <p:sldId id="987" r:id="rId8"/>
    <p:sldId id="982" r:id="rId9"/>
    <p:sldId id="983" r:id="rId1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7" d="100"/>
          <a:sy n="117" d="100"/>
        </p:scale>
        <p:origin x="102" y="396"/>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p:txBody>
          <a:bodyPr/>
          <a:lstStyle>
            <a:lvl1pPr>
              <a:defRPr>
                <a:latin typeface="+mj-ea"/>
                <a:ea typeface="+mj-ea"/>
              </a:defRPr>
            </a:lvl1pPr>
          </a:lstStyle>
          <a:p>
            <a:r>
              <a:rPr lang="en-US" dirty="0"/>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pic>
        <p:nvPicPr>
          <p:cNvPr id="14" name="Picture 6" descr="3GPP_TM_RD.jpg"/>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0410305" y="730256"/>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130438"/>
            <a:ext cx="10363200" cy="1988556"/>
          </a:xfrm>
        </p:spPr>
        <p:txBody>
          <a:bodyPr/>
          <a:lstStyle/>
          <a:p>
            <a:r>
              <a:rPr lang="en-US" sz="3200" b="1" dirty="0"/>
              <a:t>Moderator’s summary for discussion [94e-17-R18-NTN-NR]</a:t>
            </a:r>
          </a:p>
        </p:txBody>
      </p:sp>
      <p:sp>
        <p:nvSpPr>
          <p:cNvPr id="5" name="Subtitle 4"/>
          <p:cNvSpPr>
            <a:spLocks noGrp="1"/>
          </p:cNvSpPr>
          <p:nvPr>
            <p:ph type="subTitle" idx="1"/>
          </p:nvPr>
        </p:nvSpPr>
        <p:spPr>
          <a:xfrm>
            <a:off x="1828800" y="4629683"/>
            <a:ext cx="8534400" cy="1036178"/>
          </a:xfrm>
        </p:spPr>
        <p:txBody>
          <a:bodyPr/>
          <a:lstStyle/>
          <a:p>
            <a:r>
              <a:rPr lang="en-US" dirty="0"/>
              <a:t>RAN Vice-Chair (AT&amp;T)</a:t>
            </a:r>
            <a:endParaRPr lang="en-US" dirty="0">
              <a:latin typeface="+mj-ea"/>
              <a:ea typeface="+mj-ea"/>
            </a:endParaRPr>
          </a:p>
        </p:txBody>
      </p:sp>
      <p:sp>
        <p:nvSpPr>
          <p:cNvPr id="2" name="TextBox 1"/>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Meeting #94-e	</a:t>
            </a:r>
            <a:endParaRPr lang="en-US" sz="1600" dirty="0">
              <a:latin typeface="+mj-ea"/>
              <a:ea typeface="+mj-ea"/>
            </a:endParaRPr>
          </a:p>
          <a:p>
            <a:r>
              <a:rPr lang="en-US" sz="1600" b="1" dirty="0">
                <a:latin typeface="+mj-ea"/>
                <a:ea typeface="+mj-ea"/>
              </a:rPr>
              <a:t>Electronic Meeting, December 6-17, 2021</a:t>
            </a:r>
          </a:p>
          <a:p>
            <a:r>
              <a:rPr lang="en-US" sz="1600" b="1" dirty="0">
                <a:latin typeface="+mj-ea"/>
                <a:ea typeface="+mj-ea"/>
              </a:rPr>
              <a:t>Agenda Item: 8A.2</a:t>
            </a:r>
            <a:endParaRPr lang="en-US" sz="1600" dirty="0">
              <a:latin typeface="+mj-ea"/>
              <a:ea typeface="+mj-ea"/>
            </a:endParaRPr>
          </a:p>
          <a:p>
            <a:endParaRPr lang="en-US" dirty="0">
              <a:latin typeface="+mj-ea"/>
              <a:ea typeface="+mj-ea"/>
            </a:endParaRPr>
          </a:p>
        </p:txBody>
      </p:sp>
      <p:sp>
        <p:nvSpPr>
          <p:cNvPr id="6" name="TextBox 1"/>
          <p:cNvSpPr txBox="1"/>
          <p:nvPr/>
        </p:nvSpPr>
        <p:spPr>
          <a:xfrm>
            <a:off x="10248181" y="274551"/>
            <a:ext cx="1506977" cy="584775"/>
          </a:xfrm>
          <a:prstGeom prst="rect">
            <a:avLst/>
          </a:prstGeom>
          <a:noFill/>
        </p:spPr>
        <p:txBody>
          <a:bodyPr wrap="square" rtlCol="0">
            <a:spAutoFit/>
          </a:bodyPr>
          <a:lstStyle/>
          <a:p>
            <a:pPr algn="r"/>
            <a:r>
              <a:rPr lang="en-US" sz="1600" b="1" dirty="0">
                <a:latin typeface="+mj-ea"/>
                <a:ea typeface="+mj-ea"/>
              </a:rPr>
              <a:t> </a:t>
            </a:r>
            <a:r>
              <a:rPr lang="en-US" sz="1600" b="1" dirty="0"/>
              <a:t>RP-213497</a:t>
            </a:r>
            <a:r>
              <a:rPr lang="en-US" sz="1600" b="1" dirty="0">
                <a:latin typeface="+mj-ea"/>
                <a:ea typeface="+mj-ea"/>
              </a:rPr>
              <a:t>	</a:t>
            </a:r>
            <a:endParaRPr lang="en-US" sz="16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09601" y="1556437"/>
            <a:ext cx="10972800" cy="4983156"/>
          </a:xfrm>
        </p:spPr>
        <p:txBody>
          <a:bodyPr/>
          <a:lstStyle/>
          <a:p>
            <a:pPr marL="534988" indent="-534988">
              <a:lnSpc>
                <a:spcPct val="120000"/>
              </a:lnSpc>
              <a:spcBef>
                <a:spcPts val="0"/>
              </a:spcBef>
              <a:spcAft>
                <a:spcPts val="0"/>
              </a:spcAft>
            </a:pPr>
            <a:r>
              <a:rPr lang="en-US" sz="1600" b="1" dirty="0">
                <a:latin typeface="+mn-lt"/>
                <a:cs typeface="Times New Roman" panose="02020603050405020304" pitchFamily="18" charset="0"/>
              </a:rPr>
              <a:t>Justification:</a:t>
            </a:r>
          </a:p>
          <a:p>
            <a:pPr marL="534988" indent="-534988">
              <a:lnSpc>
                <a:spcPct val="120000"/>
              </a:lnSpc>
              <a:spcBef>
                <a:spcPts val="0"/>
              </a:spcBef>
              <a:spcAft>
                <a:spcPts val="0"/>
              </a:spcAft>
            </a:pPr>
            <a:endParaRPr lang="en-US" sz="1600" b="1" dirty="0">
              <a:latin typeface="+mn-lt"/>
              <a:cs typeface="Times New Roman" panose="02020603050405020304" pitchFamily="18" charset="0"/>
            </a:endParaRPr>
          </a:p>
          <a:p>
            <a:pPr marL="0" indent="0">
              <a:lnSpc>
                <a:spcPct val="120000"/>
              </a:lnSpc>
              <a:spcBef>
                <a:spcPts val="0"/>
              </a:spcBef>
              <a:spcAft>
                <a:spcPts val="0"/>
              </a:spcAft>
              <a:buNone/>
            </a:pPr>
            <a:r>
              <a:rPr lang="en-US" sz="1600" dirty="0">
                <a:effectLst/>
                <a:latin typeface="+mn-lt"/>
                <a:ea typeface="Batang" panose="02030600000101010101" pitchFamily="18" charset="-127"/>
                <a:cs typeface="Times New Roman" panose="02020603050405020304" pitchFamily="18" charset="0"/>
              </a:rPr>
              <a:t>In Release 17, a work item was carried out to define solutions enabling New Radio and NG-RAN to support Non-Terrestrial Networks (NTN):</a:t>
            </a:r>
          </a:p>
          <a:p>
            <a:pPr>
              <a:lnSpc>
                <a:spcPct val="120000"/>
              </a:lnSpc>
              <a:spcBef>
                <a:spcPts val="0"/>
              </a:spcBef>
              <a:spcAft>
                <a:spcPts val="0"/>
              </a:spcAft>
              <a:buFont typeface="Arial" panose="020B0604020202020204" pitchFamily="34" charset="0"/>
              <a:buChar char="•"/>
            </a:pPr>
            <a:r>
              <a:rPr lang="en-US" sz="1200" dirty="0">
                <a:effectLst/>
                <a:latin typeface="+mn-lt"/>
                <a:ea typeface="Batang" panose="02030600000101010101" pitchFamily="18" charset="-127"/>
                <a:cs typeface="Times New Roman" panose="02020603050405020304" pitchFamily="18" charset="0"/>
              </a:rPr>
              <a:t>Transparent payload based </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GEO</a:t>
            </a:r>
            <a:r>
              <a:rPr lang="en-US" sz="1200" dirty="0">
                <a:solidFill>
                  <a:srgbClr val="FF0000"/>
                </a:solidFill>
                <a:effectLst/>
                <a:latin typeface="+mn-lt"/>
                <a:ea typeface="Batang" panose="02030600000101010101" pitchFamily="18" charset="-127"/>
                <a:cs typeface="Times New Roman" panose="02020603050405020304" pitchFamily="18" charset="0"/>
              </a:rPr>
              <a:t>GSO</a:t>
            </a:r>
            <a:r>
              <a:rPr lang="en-US" sz="1200" dirty="0">
                <a:effectLst/>
                <a:latin typeface="+mn-lt"/>
                <a:ea typeface="Batang" panose="02030600000101010101" pitchFamily="18" charset="-127"/>
                <a:cs typeface="Times New Roman" panose="02020603050405020304" pitchFamily="18" charset="0"/>
              </a:rPr>
              <a:t> and NGSO network scenarios addressing at least 3GPP power class 3 UE with GNSS capability in both Earth fixed and/or moving cell configurations</a:t>
            </a:r>
          </a:p>
          <a:p>
            <a:pPr marL="534988" indent="-534988">
              <a:lnSpc>
                <a:spcPct val="120000"/>
              </a:lnSpc>
              <a:spcBef>
                <a:spcPts val="0"/>
              </a:spcBef>
              <a:spcAft>
                <a:spcPts val="0"/>
              </a:spcAft>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600" dirty="0">
                <a:effectLst/>
                <a:latin typeface="+mn-lt"/>
                <a:ea typeface="Batang" panose="02030600000101010101" pitchFamily="18" charset="-127"/>
                <a:cs typeface="Times New Roman" panose="02020603050405020304" pitchFamily="18" charset="0"/>
              </a:rPr>
              <a:t>As part of Release 18, a new work item is proposed to define enhancements for NG-RAN based Non-Terrestrial Networks in order to:</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Support new scenarios to cover deployments in frequency bands above 10 GHz</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Offer optimized performance especially when addressing handset terminals (including smartphones with more realistic assumptions on antenna gains</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 e.g., -5dBi</a:t>
            </a:r>
            <a:r>
              <a:rPr lang="en-US" sz="1200" dirty="0">
                <a:effectLst/>
                <a:latin typeface="+mn-lt"/>
                <a:ea typeface="Batang" panose="02030600000101010101" pitchFamily="18" charset="-127"/>
                <a:cs typeface="Times New Roman" panose="02020603050405020304" pitchFamily="18" charset="0"/>
              </a:rPr>
              <a:t> instead of 0 </a:t>
            </a:r>
            <a:r>
              <a:rPr lang="en-US" sz="1200" dirty="0" err="1">
                <a:effectLst/>
                <a:latin typeface="+mn-lt"/>
                <a:ea typeface="Batang" panose="02030600000101010101" pitchFamily="18" charset="-127"/>
                <a:cs typeface="Times New Roman" panose="02020603050405020304" pitchFamily="18" charset="0"/>
              </a:rPr>
              <a:t>dBi</a:t>
            </a:r>
            <a:r>
              <a:rPr lang="en-US" sz="1200" dirty="0">
                <a:effectLst/>
                <a:latin typeface="+mn-lt"/>
                <a:ea typeface="Batang" panose="02030600000101010101" pitchFamily="18" charset="-127"/>
                <a:cs typeface="Times New Roman" panose="02020603050405020304" pitchFamily="18" charset="0"/>
              </a:rPr>
              <a:t> antenna gain </a:t>
            </a:r>
            <a:r>
              <a:rPr lang="en-US" sz="1200" dirty="0">
                <a:solidFill>
                  <a:srgbClr val="FF0000"/>
                </a:solidFill>
                <a:effectLst/>
                <a:latin typeface="+mn-lt"/>
                <a:ea typeface="Batang" panose="02030600000101010101" pitchFamily="18" charset="-127"/>
                <a:cs typeface="Times New Roman" panose="02020603050405020304" pitchFamily="18" charset="0"/>
              </a:rPr>
              <a:t>with the specific realistic antenna gain assumption to be determined at the working group level</a:t>
            </a:r>
            <a:r>
              <a:rPr lang="en-US" sz="1200" dirty="0">
                <a:effectLst/>
                <a:latin typeface="+mn-lt"/>
                <a:ea typeface="Batang" panose="02030600000101010101" pitchFamily="18" charset="-127"/>
                <a:cs typeface="Times New Roman" panose="02020603050405020304" pitchFamily="18" charset="0"/>
              </a:rPr>
              <a:t>) </a:t>
            </a:r>
            <a:r>
              <a:rPr lang="en-US" sz="1200" dirty="0" err="1">
                <a:effectLst/>
                <a:latin typeface="+mn-lt"/>
                <a:ea typeface="Batang" panose="02030600000101010101" pitchFamily="18" charset="-127"/>
                <a:cs typeface="Times New Roman" panose="02020603050405020304" pitchFamily="18" charset="0"/>
              </a:rPr>
              <a:t>w.r.t.</a:t>
            </a:r>
            <a:r>
              <a:rPr lang="en-US" sz="1200" dirty="0">
                <a:effectLst/>
                <a:latin typeface="+mn-lt"/>
                <a:ea typeface="Batang" panose="02030600000101010101" pitchFamily="18" charset="-127"/>
                <a:cs typeface="Times New Roman" panose="02020603050405020304" pitchFamily="18" charset="0"/>
              </a:rPr>
              <a:t> coverage </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and mobility/service continuity </a:t>
            </a:r>
            <a:r>
              <a:rPr lang="en-US" sz="1200" dirty="0">
                <a:effectLst/>
                <a:latin typeface="+mn-lt"/>
                <a:ea typeface="Batang" panose="02030600000101010101" pitchFamily="18" charset="-127"/>
                <a:cs typeface="Times New Roman" panose="02020603050405020304" pitchFamily="18" charset="0"/>
              </a:rPr>
              <a:t>considering the NTN characteristics such as large propagation delay and satellite movement.</a:t>
            </a:r>
          </a:p>
          <a:p>
            <a:pPr lvl="1">
              <a:lnSpc>
                <a:spcPct val="120000"/>
              </a:lnSpc>
              <a:spcBef>
                <a:spcPts val="0"/>
              </a:spcBef>
              <a:spcAft>
                <a:spcPts val="0"/>
              </a:spcAft>
            </a:pPr>
            <a:r>
              <a:rPr lang="en-US" sz="1200" strike="sngStrike" dirty="0">
                <a:solidFill>
                  <a:srgbClr val="FF0000"/>
                </a:solidFill>
                <a:effectLst/>
                <a:latin typeface="+mn-lt"/>
                <a:ea typeface="Batang" panose="02030600000101010101" pitchFamily="18" charset="-127"/>
                <a:cs typeface="Times New Roman" panose="02020603050405020304" pitchFamily="18" charset="0"/>
              </a:rPr>
              <a:t>Address requirements, if needed based on the study outcome, associated with regulated services regarding a network verified UE location i.e. to be able to check the UE reported location </a:t>
            </a:r>
            <a:r>
              <a:rPr lang="en-US" sz="1200" strike="sngStrike" dirty="0" err="1">
                <a:solidFill>
                  <a:srgbClr val="FF0000"/>
                </a:solidFill>
                <a:effectLst/>
                <a:latin typeface="+mn-lt"/>
                <a:ea typeface="Batang" panose="02030600000101010101" pitchFamily="18" charset="-127"/>
                <a:cs typeface="Times New Roman" panose="02020603050405020304" pitchFamily="18" charset="0"/>
              </a:rPr>
              <a:t>information.</a:t>
            </a:r>
            <a:r>
              <a:rPr lang="en-US" sz="1200" dirty="0" err="1">
                <a:solidFill>
                  <a:srgbClr val="FF0000"/>
                </a:solidFill>
                <a:effectLst/>
                <a:latin typeface="+mn-lt"/>
                <a:ea typeface="Batang" panose="02030600000101010101" pitchFamily="18" charset="-127"/>
                <a:cs typeface="Times New Roman" panose="02020603050405020304" pitchFamily="18" charset="0"/>
              </a:rPr>
              <a:t>Address</a:t>
            </a:r>
            <a:r>
              <a:rPr lang="en-US" sz="1200" dirty="0">
                <a:solidFill>
                  <a:srgbClr val="FF0000"/>
                </a:solidFill>
                <a:effectLst/>
                <a:latin typeface="+mn-lt"/>
                <a:ea typeface="Batang" panose="02030600000101010101" pitchFamily="18" charset="-127"/>
                <a:cs typeface="Times New Roman" panose="02020603050405020304" pitchFamily="18" charset="0"/>
              </a:rPr>
              <a:t> requirements, if needed based on the study outcome, which mandate the network operator to cross check the UE location reported by the UE, which needs to be carried out in order to fulfil the regulatory requirements (e.g., Lawful intercept, emergency call, Public Warning System, …) regarding a network verified UE location i.e., to be able to check the UE reported location information and specify if needed mechanisms to fulfil the regulatory requirements.</a:t>
            </a:r>
          </a:p>
          <a:p>
            <a:pPr marL="534988" indent="-534988">
              <a:lnSpc>
                <a:spcPct val="120000"/>
              </a:lnSpc>
              <a:spcBef>
                <a:spcPts val="0"/>
              </a:spcBef>
              <a:spcAft>
                <a:spcPts val="0"/>
              </a:spcAft>
            </a:pPr>
            <a:endParaRPr lang="en-US" sz="1600" dirty="0">
              <a:effectLst/>
              <a:latin typeface="+mn-lt"/>
              <a:ea typeface="Batang" panose="02030600000101010101" pitchFamily="18" charset="-127"/>
              <a:cs typeface="Times New Roman" panose="02020603050405020304" pitchFamily="18" charset="0"/>
            </a:endParaRPr>
          </a:p>
        </p:txBody>
      </p:sp>
      <p:sp>
        <p:nvSpPr>
          <p:cNvPr id="4" name="제목 3"/>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p>
        </p:txBody>
      </p:sp>
    </p:spTree>
    <p:extLst>
      <p:ext uri="{BB962C8B-B14F-4D97-AF65-F5344CB8AC3E}">
        <p14:creationId xmlns:p14="http://schemas.microsoft.com/office/powerpoint/2010/main" val="3978940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09601" y="1556437"/>
            <a:ext cx="10972800" cy="4983156"/>
          </a:xfrm>
        </p:spPr>
        <p:txBody>
          <a:bodyPr/>
          <a:lstStyle/>
          <a:p>
            <a:pPr marL="534988" indent="-534988">
              <a:lnSpc>
                <a:spcPct val="120000"/>
              </a:lnSpc>
              <a:spcBef>
                <a:spcPts val="0"/>
              </a:spcBef>
              <a:spcAft>
                <a:spcPts val="0"/>
              </a:spcAft>
            </a:pPr>
            <a:r>
              <a:rPr lang="en-US" sz="1600" b="1" dirty="0">
                <a:latin typeface="+mn-lt"/>
                <a:cs typeface="Times New Roman" panose="02020603050405020304" pitchFamily="18" charset="0"/>
              </a:rPr>
              <a:t>Objective – General Part:</a:t>
            </a:r>
          </a:p>
          <a:p>
            <a:pPr marL="534988" indent="-534988">
              <a:lnSpc>
                <a:spcPct val="120000"/>
              </a:lnSpc>
              <a:spcBef>
                <a:spcPts val="0"/>
              </a:spcBef>
              <a:spcAft>
                <a:spcPts val="0"/>
              </a:spcAft>
            </a:pPr>
            <a:endParaRPr lang="en-US" sz="1600" b="1" dirty="0">
              <a:latin typeface="+mn-lt"/>
              <a:cs typeface="Times New Roman" panose="02020603050405020304" pitchFamily="18" charset="0"/>
            </a:endParaRPr>
          </a:p>
          <a:p>
            <a:pPr marL="0" indent="0">
              <a:lnSpc>
                <a:spcPct val="120000"/>
              </a:lnSpc>
              <a:spcBef>
                <a:spcPts val="0"/>
              </a:spcBef>
              <a:spcAft>
                <a:spcPts val="0"/>
              </a:spcAft>
              <a:buNone/>
            </a:pPr>
            <a:r>
              <a:rPr lang="en-US" sz="1600" dirty="0">
                <a:effectLst/>
                <a:latin typeface="+mn-lt"/>
                <a:ea typeface="Batang" panose="02030600000101010101" pitchFamily="18" charset="-127"/>
                <a:cs typeface="Times New Roman" panose="02020603050405020304" pitchFamily="18" charset="0"/>
              </a:rPr>
              <a:t>The work item aims at specifying enhancements for NG-RAN based NTN (non-terrestrial networks) according to the following assumptions </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a:t>
            </a:r>
            <a:r>
              <a:rPr lang="en-US" sz="1600" dirty="0">
                <a:effectLst/>
                <a:latin typeface="+mn-lt"/>
                <a:ea typeface="Batang" panose="02030600000101010101" pitchFamily="18" charset="-127"/>
                <a:cs typeface="Times New Roman" panose="02020603050405020304" pitchFamily="18" charset="0"/>
              </a:rPr>
              <a:t>with implicit compatibility to support HAPS (high altitude platform station) and ATG (air to ground) scenarios</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a:t>
            </a:r>
            <a:r>
              <a:rPr lang="en-US" sz="1600" dirty="0">
                <a:effectLst/>
                <a:latin typeface="+mn-lt"/>
                <a:ea typeface="Batang" panose="02030600000101010101" pitchFamily="18" charset="-127"/>
                <a:cs typeface="Times New Roman" panose="02020603050405020304" pitchFamily="18" charset="0"/>
              </a:rPr>
              <a:t>:</a:t>
            </a:r>
          </a:p>
          <a:p>
            <a:pPr lvl="1">
              <a:lnSpc>
                <a:spcPct val="120000"/>
              </a:lnSpc>
              <a:spcBef>
                <a:spcPts val="0"/>
              </a:spcBef>
              <a:spcAft>
                <a:spcPts val="0"/>
              </a:spcAft>
            </a:pPr>
            <a:r>
              <a:rPr lang="en-US" sz="1200" dirty="0">
                <a:solidFill>
                  <a:srgbClr val="FF0000"/>
                </a:solidFill>
                <a:effectLst/>
                <a:latin typeface="+mn-lt"/>
                <a:ea typeface="Batang" panose="02030600000101010101" pitchFamily="18" charset="-127"/>
                <a:cs typeface="Times New Roman" panose="02020603050405020304" pitchFamily="18" charset="0"/>
              </a:rPr>
              <a:t>GSO</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GEO</a:t>
            </a:r>
            <a:r>
              <a:rPr lang="en-US" sz="1200" dirty="0">
                <a:effectLst/>
                <a:latin typeface="+mn-lt"/>
                <a:ea typeface="Batang" panose="02030600000101010101" pitchFamily="18" charset="-127"/>
                <a:cs typeface="Times New Roman" panose="02020603050405020304" pitchFamily="18" charset="0"/>
              </a:rPr>
              <a:t> and NGSO (LEO and MEO) with transparent payload.</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Earth fixed tracking area. Earth fixed &amp; Earth moving cells for NGSO</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FDD mode</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UEs with GNSS capabilities</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Both “VSAT” devices with directive antenna (including fixed and moving platform mounted devices and commercial handset terminals (e.g. Power class 3) are supported in FR1</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Only “VSAT” devices with directive antenna (including fixed and moving platform mounted devices) are supported in above 10 GHz bands.</a:t>
            </a:r>
          </a:p>
          <a:p>
            <a:pPr marL="0" indent="0">
              <a:lnSpc>
                <a:spcPct val="120000"/>
              </a:lnSpc>
              <a:spcBef>
                <a:spcPts val="0"/>
              </a:spcBef>
              <a:spcAft>
                <a:spcPts val="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600" dirty="0">
                <a:effectLst/>
                <a:latin typeface="+mn-lt"/>
                <a:ea typeface="Batang" panose="02030600000101010101" pitchFamily="18" charset="-127"/>
                <a:cs typeface="Times New Roman" panose="02020603050405020304" pitchFamily="18" charset="0"/>
              </a:rPr>
              <a:t>Note: In Rel-17 WID, “VSAT” device with external antenna on moving platform is equivalent to a device that operate on platforms in motion, and this is referred to as ESIM.</a:t>
            </a:r>
          </a:p>
          <a:p>
            <a:pPr marL="0" indent="0">
              <a:lnSpc>
                <a:spcPct val="120000"/>
              </a:lnSpc>
              <a:spcBef>
                <a:spcPts val="0"/>
              </a:spcBef>
              <a:spcAft>
                <a:spcPts val="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600" dirty="0">
                <a:effectLst/>
                <a:latin typeface="+mn-lt"/>
                <a:ea typeface="Batang" panose="02030600000101010101" pitchFamily="18" charset="-127"/>
                <a:cs typeface="Times New Roman" panose="02020603050405020304" pitchFamily="18" charset="0"/>
              </a:rPr>
              <a:t>The detailed objectives are to specify enhancing features to Rel-15, 16 &amp; 17’s NR radio interface &amp; NG-RAN as follows:</a:t>
            </a:r>
          </a:p>
          <a:p>
            <a:pPr marL="534988" indent="-534988">
              <a:lnSpc>
                <a:spcPct val="120000"/>
              </a:lnSpc>
              <a:spcBef>
                <a:spcPts val="0"/>
              </a:spcBef>
              <a:spcAft>
                <a:spcPts val="0"/>
              </a:spcAft>
            </a:pPr>
            <a:endParaRPr lang="en-US" sz="1600" dirty="0">
              <a:effectLst/>
              <a:latin typeface="+mn-lt"/>
              <a:ea typeface="Batang" panose="02030600000101010101" pitchFamily="18" charset="-127"/>
              <a:cs typeface="Times New Roman" panose="02020603050405020304" pitchFamily="18" charset="0"/>
            </a:endParaRPr>
          </a:p>
        </p:txBody>
      </p:sp>
      <p:sp>
        <p:nvSpPr>
          <p:cNvPr id="4" name="제목 3"/>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p>
        </p:txBody>
      </p:sp>
    </p:spTree>
    <p:extLst>
      <p:ext uri="{BB962C8B-B14F-4D97-AF65-F5344CB8AC3E}">
        <p14:creationId xmlns:p14="http://schemas.microsoft.com/office/powerpoint/2010/main" val="3757481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51545" y="1465982"/>
            <a:ext cx="10972800" cy="4983156"/>
          </a:xfrm>
        </p:spPr>
        <p:txBody>
          <a:bodyPr/>
          <a:lstStyle/>
          <a:p>
            <a:pPr marL="534988" indent="-534988">
              <a:lnSpc>
                <a:spcPct val="120000"/>
              </a:lnSpc>
              <a:spcBef>
                <a:spcPts val="0"/>
              </a:spcBef>
              <a:spcAft>
                <a:spcPts val="0"/>
              </a:spcAft>
            </a:pPr>
            <a:r>
              <a:rPr lang="en-US" sz="1600" b="1" dirty="0">
                <a:latin typeface="+mn-lt"/>
                <a:cs typeface="Times New Roman" panose="02020603050405020304" pitchFamily="18" charset="0"/>
              </a:rPr>
              <a:t>Objective 1: </a:t>
            </a:r>
            <a:r>
              <a:rPr lang="en-US" sz="1600" dirty="0">
                <a:effectLst/>
                <a:latin typeface="+mn-lt"/>
                <a:ea typeface="Batang" panose="02030600000101010101" pitchFamily="18" charset="-127"/>
                <a:cs typeface="Times New Roman" panose="02020603050405020304" pitchFamily="18" charset="0"/>
              </a:rPr>
              <a:t>Coverage enhancement</a:t>
            </a:r>
          </a:p>
          <a:p>
            <a:pPr marL="534988" indent="-534988">
              <a:lnSpc>
                <a:spcPct val="120000"/>
              </a:lnSpc>
              <a:spcBef>
                <a:spcPts val="0"/>
              </a:spcBef>
              <a:spcAft>
                <a:spcPts val="0"/>
              </a:spcAft>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600" dirty="0">
                <a:effectLst/>
                <a:latin typeface="+mn-lt"/>
                <a:ea typeface="Batang" panose="02030600000101010101" pitchFamily="18" charset="-127"/>
                <a:cs typeface="Times New Roman" panose="02020603050405020304" pitchFamily="18" charset="0"/>
              </a:rPr>
              <a:t>The Rel-18 NTN objectives are focused on the applicability of the solutions developed by general NR coverage enhancement to NTN, and identifying potential issues and enhancements if necessary, considering the NTN characteristics including large propagation delay and satellite movement. Only NTN-specific characteristics are to be included in this coverage enhancement work, otherwise it should be part of another WI (e.g., UL enhancement of coverage). The </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objectives </a:t>
            </a:r>
            <a:r>
              <a:rPr lang="en-US" sz="1600" dirty="0">
                <a:effectLst/>
                <a:latin typeface="+mn-lt"/>
                <a:ea typeface="Batang" panose="02030600000101010101" pitchFamily="18" charset="-127"/>
                <a:cs typeface="Times New Roman" panose="02020603050405020304" pitchFamily="18" charset="0"/>
              </a:rPr>
              <a:t>work need</a:t>
            </a:r>
            <a:r>
              <a:rPr lang="en-US" sz="1600" dirty="0">
                <a:solidFill>
                  <a:srgbClr val="FF0000"/>
                </a:solidFill>
                <a:effectLst/>
                <a:latin typeface="+mn-lt"/>
                <a:ea typeface="Batang" panose="02030600000101010101" pitchFamily="18" charset="-127"/>
                <a:cs typeface="Times New Roman" panose="02020603050405020304" pitchFamily="18" charset="0"/>
              </a:rPr>
              <a:t>s</a:t>
            </a:r>
            <a:r>
              <a:rPr lang="en-US" sz="1600" dirty="0">
                <a:effectLst/>
                <a:latin typeface="+mn-lt"/>
                <a:ea typeface="Batang" panose="02030600000101010101" pitchFamily="18" charset="-127"/>
                <a:cs typeface="Times New Roman" panose="02020603050405020304" pitchFamily="18" charset="0"/>
              </a:rPr>
              <a:t> to cover the use case of voice and low-data rate services using commercial smartphones with more realistic assumptions on antenna gains</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 e.g., -5dBi</a:t>
            </a:r>
            <a:r>
              <a:rPr lang="en-US" sz="1600" dirty="0">
                <a:effectLst/>
                <a:latin typeface="+mn-lt"/>
                <a:ea typeface="Batang" panose="02030600000101010101" pitchFamily="18" charset="-127"/>
                <a:cs typeface="Times New Roman" panose="02020603050405020304" pitchFamily="18" charset="0"/>
              </a:rPr>
              <a:t> instead of 0dBi </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typically </a:t>
            </a:r>
            <a:r>
              <a:rPr lang="en-US" sz="1600" dirty="0">
                <a:effectLst/>
                <a:latin typeface="+mn-lt"/>
                <a:ea typeface="Batang" panose="02030600000101010101" pitchFamily="18" charset="-127"/>
                <a:cs typeface="Times New Roman" panose="02020603050405020304" pitchFamily="18" charset="0"/>
              </a:rPr>
              <a:t>currently assumed for link budget analysis for </a:t>
            </a:r>
            <a:r>
              <a:rPr lang="en-US" sz="1600" dirty="0">
                <a:solidFill>
                  <a:srgbClr val="FF0000"/>
                </a:solidFill>
                <a:effectLst/>
                <a:latin typeface="+mn-lt"/>
                <a:ea typeface="Batang" panose="02030600000101010101" pitchFamily="18" charset="-127"/>
                <a:cs typeface="Times New Roman" panose="02020603050405020304" pitchFamily="18" charset="0"/>
              </a:rPr>
              <a:t>non-</a:t>
            </a:r>
            <a:r>
              <a:rPr lang="en-US" sz="1600" dirty="0">
                <a:effectLst/>
                <a:latin typeface="+mn-lt"/>
                <a:ea typeface="Batang" panose="02030600000101010101" pitchFamily="18" charset="-127"/>
                <a:cs typeface="Times New Roman" panose="02020603050405020304" pitchFamily="18" charset="0"/>
              </a:rPr>
              <a:t>terrestrial networks</a:t>
            </a:r>
            <a:r>
              <a:rPr lang="en-US" sz="1600" dirty="0">
                <a:solidFill>
                  <a:srgbClr val="FF0000"/>
                </a:solidFill>
                <a:effectLst/>
                <a:latin typeface="+mn-lt"/>
                <a:ea typeface="Batang" panose="02030600000101010101" pitchFamily="18" charset="-127"/>
                <a:cs typeface="Times New Roman" panose="02020603050405020304" pitchFamily="18" charset="0"/>
              </a:rPr>
              <a:t>. The specific realistic antenna gain assumption will be determined at the working group level</a:t>
            </a:r>
            <a:r>
              <a:rPr lang="en-US" sz="1600" dirty="0">
                <a:effectLst/>
                <a:latin typeface="+mn-lt"/>
                <a:ea typeface="Batang" panose="02030600000101010101" pitchFamily="18" charset="-127"/>
                <a:cs typeface="Times New Roman" panose="02020603050405020304" pitchFamily="18" charset="0"/>
              </a:rPr>
              <a:t>. </a:t>
            </a:r>
            <a:r>
              <a:rPr lang="en-US" sz="1600" dirty="0">
                <a:solidFill>
                  <a:srgbClr val="FF0000"/>
                </a:solidFill>
                <a:effectLst/>
                <a:latin typeface="+mn-lt"/>
                <a:ea typeface="Batang" panose="02030600000101010101" pitchFamily="18" charset="-127"/>
                <a:cs typeface="Times New Roman" panose="02020603050405020304" pitchFamily="18" charset="0"/>
              </a:rPr>
              <a:t>The evaluation should also take into account any related regulatory</a:t>
            </a:r>
          </a:p>
          <a:p>
            <a:pPr marL="0" indent="0">
              <a:lnSpc>
                <a:spcPct val="120000"/>
              </a:lnSpc>
              <a:spcBef>
                <a:spcPts val="0"/>
              </a:spcBef>
              <a:spcAft>
                <a:spcPts val="0"/>
              </a:spcAft>
              <a:buNone/>
            </a:pPr>
            <a:r>
              <a:rPr lang="en-US" sz="1600" dirty="0">
                <a:solidFill>
                  <a:srgbClr val="FF0000"/>
                </a:solidFill>
                <a:effectLst/>
                <a:latin typeface="+mn-lt"/>
                <a:ea typeface="Batang" panose="02030600000101010101" pitchFamily="18" charset="-127"/>
                <a:cs typeface="Times New Roman" panose="02020603050405020304" pitchFamily="18" charset="0"/>
              </a:rPr>
              <a:t>requirements, e.g., ITU limitation of power flux density.</a:t>
            </a:r>
          </a:p>
          <a:p>
            <a:pPr marL="0" indent="0">
              <a:lnSpc>
                <a:spcPct val="120000"/>
              </a:lnSpc>
              <a:spcBef>
                <a:spcPts val="0"/>
              </a:spcBef>
              <a:spcAft>
                <a:spcPts val="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600" dirty="0">
                <a:solidFill>
                  <a:srgbClr val="FF0000"/>
                </a:solidFill>
                <a:effectLst/>
                <a:latin typeface="+mn-lt"/>
                <a:ea typeface="Batang" panose="02030600000101010101" pitchFamily="18" charset="-127"/>
                <a:cs typeface="Times New Roman" panose="02020603050405020304" pitchFamily="18" charset="0"/>
              </a:rPr>
              <a:t>Have a 1-TU 6-month study phase focusing on the following (to derive clear &amp; limited scope):</a:t>
            </a:r>
          </a:p>
        </p:txBody>
      </p:sp>
      <p:sp>
        <p:nvSpPr>
          <p:cNvPr id="4" name="제목 3"/>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p>
        </p:txBody>
      </p:sp>
    </p:spTree>
    <p:extLst>
      <p:ext uri="{BB962C8B-B14F-4D97-AF65-F5344CB8AC3E}">
        <p14:creationId xmlns:p14="http://schemas.microsoft.com/office/powerpoint/2010/main" val="584500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733188" y="1278204"/>
            <a:ext cx="10972800" cy="4983156"/>
          </a:xfrm>
        </p:spPr>
        <p:txBody>
          <a:bodyPr/>
          <a:lstStyle/>
          <a:p>
            <a:pPr marL="534988" indent="-534988">
              <a:lnSpc>
                <a:spcPct val="120000"/>
              </a:lnSpc>
              <a:spcBef>
                <a:spcPts val="0"/>
              </a:spcBef>
              <a:spcAft>
                <a:spcPts val="0"/>
              </a:spcAft>
            </a:pPr>
            <a:r>
              <a:rPr lang="en-US" sz="1600" b="1" dirty="0">
                <a:latin typeface="+mn-lt"/>
                <a:cs typeface="Times New Roman" panose="02020603050405020304" pitchFamily="18" charset="0"/>
              </a:rPr>
              <a:t>Objective 1: </a:t>
            </a:r>
            <a:r>
              <a:rPr lang="en-US" sz="1600" dirty="0">
                <a:effectLst/>
                <a:latin typeface="+mn-lt"/>
                <a:ea typeface="Batang" panose="02030600000101010101" pitchFamily="18" charset="-127"/>
                <a:cs typeface="Times New Roman" panose="02020603050405020304" pitchFamily="18" charset="0"/>
              </a:rPr>
              <a:t>Coverage enhancement (continued)</a:t>
            </a:r>
          </a:p>
          <a:p>
            <a:pPr marL="0" indent="0">
              <a:lnSpc>
                <a:spcPct val="120000"/>
              </a:lnSpc>
              <a:spcBef>
                <a:spcPts val="0"/>
              </a:spcBef>
              <a:spcAft>
                <a:spcPts val="0"/>
              </a:spcAft>
              <a:buNone/>
            </a:pPr>
            <a:endParaRPr lang="en-US" sz="1600" dirty="0">
              <a:effectLst/>
              <a:latin typeface="+mn-lt"/>
              <a:ea typeface="Batang" panose="02030600000101010101" pitchFamily="18" charset="-127"/>
              <a:cs typeface="Times New Roman" panose="02020603050405020304" pitchFamily="18" charset="0"/>
            </a:endParaRPr>
          </a:p>
          <a:p>
            <a:pPr>
              <a:lnSpc>
                <a:spcPct val="120000"/>
              </a:lnSpc>
              <a:spcBef>
                <a:spcPts val="0"/>
              </a:spcBef>
              <a:spcAft>
                <a:spcPts val="0"/>
              </a:spcAft>
              <a:buFont typeface="Arial" panose="020B0604020202020204" pitchFamily="34" charset="0"/>
              <a:buChar char="•"/>
            </a:pPr>
            <a:r>
              <a:rPr lang="en-US" sz="1400" dirty="0">
                <a:effectLst/>
                <a:latin typeface="+mn-lt"/>
                <a:ea typeface="Batang" panose="02030600000101010101" pitchFamily="18" charset="-127"/>
                <a:cs typeface="Times New Roman" panose="02020603050405020304" pitchFamily="18" charset="0"/>
              </a:rPr>
              <a:t>Evaluate the coverage performance and identify the candidate </a:t>
            </a:r>
            <a:r>
              <a:rPr lang="en-US" sz="1400" dirty="0">
                <a:solidFill>
                  <a:srgbClr val="FF0000"/>
                </a:solidFill>
                <a:effectLst/>
                <a:latin typeface="+mn-lt"/>
                <a:ea typeface="Batang" panose="02030600000101010101" pitchFamily="18" charset="-127"/>
                <a:cs typeface="Times New Roman" panose="02020603050405020304" pitchFamily="18" charset="0"/>
              </a:rPr>
              <a:t>physical radio </a:t>
            </a:r>
            <a:r>
              <a:rPr lang="en-US" sz="1400" dirty="0">
                <a:effectLst/>
                <a:latin typeface="+mn-lt"/>
                <a:ea typeface="Batang" panose="02030600000101010101" pitchFamily="18" charset="-127"/>
                <a:cs typeface="Times New Roman" panose="02020603050405020304" pitchFamily="18" charset="0"/>
              </a:rPr>
              <a:t>channels that have coverage issues specific to NTN with following target services taking into account the studies in TR38.830 where appropriate, as well as general coverage enhancement techniques specified in Rel-18 [RAN1</a:t>
            </a:r>
            <a:r>
              <a:rPr lang="en-US" sz="1400" dirty="0">
                <a:solidFill>
                  <a:srgbClr val="FF0000"/>
                </a:solidFill>
                <a:effectLst/>
                <a:latin typeface="+mn-lt"/>
                <a:ea typeface="Batang" panose="02030600000101010101" pitchFamily="18" charset="-127"/>
                <a:cs typeface="Times New Roman" panose="02020603050405020304" pitchFamily="18" charset="0"/>
              </a:rPr>
              <a:t>,RAN2</a:t>
            </a:r>
            <a:r>
              <a:rPr lang="en-US" sz="1400" dirty="0">
                <a:effectLst/>
                <a:latin typeface="+mn-lt"/>
                <a:ea typeface="Batang" panose="02030600000101010101" pitchFamily="18" charset="-127"/>
                <a:cs typeface="Times New Roman" panose="02020603050405020304" pitchFamily="18" charset="0"/>
              </a:rPr>
              <a:t>]</a:t>
            </a:r>
          </a:p>
          <a:p>
            <a:pPr lvl="1">
              <a:lnSpc>
                <a:spcPct val="120000"/>
              </a:lnSpc>
              <a:spcBef>
                <a:spcPts val="0"/>
              </a:spcBef>
              <a:spcAft>
                <a:spcPts val="0"/>
              </a:spcAft>
            </a:pPr>
            <a:r>
              <a:rPr lang="en-US" sz="1200" dirty="0">
                <a:effectLst/>
                <a:latin typeface="+mn-lt"/>
                <a:ea typeface="Batang" panose="02030600000101010101" pitchFamily="18" charset="-127"/>
                <a:cs typeface="Times New Roman" panose="02020603050405020304" pitchFamily="18" charset="0"/>
              </a:rPr>
              <a:t>VoIP and low-data rate services for commercial handset terminals</a:t>
            </a:r>
          </a:p>
          <a:p>
            <a:pPr lvl="1">
              <a:lnSpc>
                <a:spcPct val="120000"/>
              </a:lnSpc>
              <a:spcBef>
                <a:spcPts val="0"/>
              </a:spcBef>
              <a:spcAft>
                <a:spcPts val="0"/>
              </a:spcAft>
            </a:pPr>
            <a:r>
              <a:rPr lang="en-US" sz="1200" strike="sngStrike" dirty="0">
                <a:solidFill>
                  <a:srgbClr val="FF0000"/>
                </a:solidFill>
                <a:effectLst/>
                <a:latin typeface="+mn-lt"/>
                <a:ea typeface="Batang" panose="02030600000101010101" pitchFamily="18" charset="-127"/>
                <a:cs typeface="Times New Roman" panose="02020603050405020304" pitchFamily="18" charset="0"/>
              </a:rPr>
              <a:t>[</a:t>
            </a:r>
            <a:r>
              <a:rPr lang="en-US" sz="1200" strike="sngStrike" dirty="0" err="1">
                <a:solidFill>
                  <a:srgbClr val="FF0000"/>
                </a:solidFill>
                <a:effectLst/>
                <a:latin typeface="+mn-lt"/>
                <a:ea typeface="Batang" panose="02030600000101010101" pitchFamily="18" charset="-127"/>
                <a:cs typeface="Times New Roman" panose="02020603050405020304" pitchFamily="18" charset="0"/>
              </a:rPr>
              <a:t>eMBB</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 service as first priority and VoIP as second priority for VSAT]</a:t>
            </a:r>
          </a:p>
          <a:p>
            <a:pPr>
              <a:lnSpc>
                <a:spcPct val="120000"/>
              </a:lnSpc>
              <a:spcBef>
                <a:spcPts val="0"/>
              </a:spcBef>
              <a:spcAft>
                <a:spcPts val="0"/>
              </a:spcAft>
              <a:buFont typeface="Arial" panose="020B0604020202020204" pitchFamily="34" charset="0"/>
              <a:buChar char="•"/>
            </a:pPr>
            <a:r>
              <a:rPr lang="en-US" sz="1400" dirty="0">
                <a:effectLst/>
                <a:highlight>
                  <a:srgbClr val="FFFF00"/>
                </a:highlight>
                <a:latin typeface="+mn-lt"/>
                <a:ea typeface="Batang" panose="02030600000101010101" pitchFamily="18" charset="-127"/>
                <a:cs typeface="Times New Roman" panose="02020603050405020304" pitchFamily="18" charset="0"/>
              </a:rPr>
              <a:t>Study, and if justified, specify NTN-specific repetitions enhancements beyond techniques covered in Rel-17 </a:t>
            </a:r>
            <a:r>
              <a:rPr lang="en-US" sz="1400" dirty="0" err="1">
                <a:effectLst/>
                <a:highlight>
                  <a:srgbClr val="FFFF00"/>
                </a:highlight>
                <a:latin typeface="+mn-lt"/>
                <a:ea typeface="Batang" panose="02030600000101010101" pitchFamily="18" charset="-127"/>
                <a:cs typeface="Times New Roman" panose="02020603050405020304" pitchFamily="18" charset="0"/>
              </a:rPr>
              <a:t>CovEnh</a:t>
            </a:r>
            <a:r>
              <a:rPr lang="en-US" sz="1400" dirty="0">
                <a:effectLst/>
                <a:highlight>
                  <a:srgbClr val="FFFF00"/>
                </a:highlight>
                <a:latin typeface="+mn-lt"/>
                <a:ea typeface="Batang" panose="02030600000101010101" pitchFamily="18" charset="-127"/>
                <a:cs typeface="Times New Roman" panose="02020603050405020304" pitchFamily="18" charset="0"/>
              </a:rPr>
              <a:t> WI for the relevant channels [RAN1</a:t>
            </a:r>
            <a:r>
              <a:rPr lang="en-US" sz="1400" dirty="0">
                <a:solidFill>
                  <a:srgbClr val="FF0000"/>
                </a:solidFill>
                <a:effectLst/>
                <a:highlight>
                  <a:srgbClr val="FFFF00"/>
                </a:highlight>
                <a:latin typeface="+mn-lt"/>
                <a:ea typeface="Batang" panose="02030600000101010101" pitchFamily="18" charset="-127"/>
                <a:cs typeface="Times New Roman" panose="02020603050405020304" pitchFamily="18" charset="0"/>
              </a:rPr>
              <a:t>,RAN2</a:t>
            </a:r>
            <a:r>
              <a:rPr lang="en-US" sz="1400" dirty="0">
                <a:effectLst/>
                <a:highlight>
                  <a:srgbClr val="FFFF00"/>
                </a:highlight>
                <a:latin typeface="+mn-lt"/>
                <a:ea typeface="Batang" panose="02030600000101010101" pitchFamily="18" charset="-127"/>
                <a:cs typeface="Times New Roman" panose="02020603050405020304" pitchFamily="18" charset="0"/>
              </a:rPr>
              <a:t>]</a:t>
            </a:r>
          </a:p>
          <a:p>
            <a:pPr>
              <a:lnSpc>
                <a:spcPct val="120000"/>
              </a:lnSpc>
              <a:spcBef>
                <a:spcPts val="0"/>
              </a:spcBef>
              <a:spcAft>
                <a:spcPts val="0"/>
              </a:spcAft>
              <a:buFont typeface="Arial" panose="020B0604020202020204" pitchFamily="34" charset="0"/>
              <a:buChar char="•"/>
            </a:pPr>
            <a:r>
              <a:rPr lang="en-US" sz="1400" dirty="0">
                <a:effectLst/>
                <a:highlight>
                  <a:srgbClr val="FFFF00"/>
                </a:highlight>
                <a:latin typeface="+mn-lt"/>
                <a:ea typeface="Batang" panose="02030600000101010101" pitchFamily="18" charset="-127"/>
                <a:cs typeface="Times New Roman" panose="02020603050405020304" pitchFamily="18" charset="0"/>
              </a:rPr>
              <a:t>Study, and if justified, specify NTN-specific techniques for improved diversity and/or reduced polarization loss [RAN1]</a:t>
            </a:r>
          </a:p>
          <a:p>
            <a:pPr>
              <a:lnSpc>
                <a:spcPct val="120000"/>
              </a:lnSpc>
              <a:spcBef>
                <a:spcPts val="0"/>
              </a:spcBef>
              <a:spcAft>
                <a:spcPts val="0"/>
              </a:spcAft>
              <a:buFont typeface="Arial" panose="020B0604020202020204" pitchFamily="34" charset="0"/>
              <a:buChar char="•"/>
            </a:pPr>
            <a:r>
              <a:rPr lang="en-US" sz="1400" dirty="0">
                <a:effectLst/>
                <a:highlight>
                  <a:srgbClr val="FFFF00"/>
                </a:highlight>
                <a:latin typeface="+mn-lt"/>
                <a:ea typeface="Batang" panose="02030600000101010101" pitchFamily="18" charset="-127"/>
                <a:cs typeface="Times New Roman" panose="02020603050405020304" pitchFamily="18" charset="0"/>
              </a:rPr>
              <a:t>Study, and if justified, improve the performance of low-rate codecs in link budget limited situation including reducing RAN protocol overhead for </a:t>
            </a:r>
            <a:r>
              <a:rPr lang="en-US" sz="1400" dirty="0" err="1">
                <a:effectLst/>
                <a:highlight>
                  <a:srgbClr val="FFFF00"/>
                </a:highlight>
                <a:latin typeface="+mn-lt"/>
                <a:ea typeface="Batang" panose="02030600000101010101" pitchFamily="18" charset="-127"/>
                <a:cs typeface="Times New Roman" panose="02020603050405020304" pitchFamily="18" charset="0"/>
              </a:rPr>
              <a:t>VoNR</a:t>
            </a:r>
            <a:r>
              <a:rPr lang="en-US" sz="1400" dirty="0">
                <a:effectLst/>
                <a:highlight>
                  <a:srgbClr val="FFFF00"/>
                </a:highlight>
                <a:latin typeface="+mn-lt"/>
                <a:ea typeface="Batang" panose="02030600000101010101" pitchFamily="18" charset="-127"/>
                <a:cs typeface="Times New Roman" panose="02020603050405020304" pitchFamily="18" charset="0"/>
              </a:rPr>
              <a:t> [RAN2,RAN1] [Liaise with SA2/SA4 as necessary]</a:t>
            </a:r>
          </a:p>
          <a:p>
            <a:pPr lvl="1">
              <a:lnSpc>
                <a:spcPct val="120000"/>
              </a:lnSpc>
              <a:spcBef>
                <a:spcPts val="0"/>
              </a:spcBef>
              <a:spcAft>
                <a:spcPts val="0"/>
              </a:spcAft>
            </a:pPr>
            <a:r>
              <a:rPr lang="en-US" sz="1200" dirty="0">
                <a:effectLst/>
                <a:highlight>
                  <a:srgbClr val="FFFF00"/>
                </a:highlight>
                <a:latin typeface="+mn-lt"/>
                <a:ea typeface="Batang" panose="02030600000101010101" pitchFamily="18" charset="-127"/>
                <a:cs typeface="Times New Roman" panose="02020603050405020304" pitchFamily="18" charset="0"/>
              </a:rPr>
              <a:t>NOTE: Intent is to optimize the </a:t>
            </a:r>
            <a:r>
              <a:rPr lang="en-US" sz="1200" dirty="0">
                <a:solidFill>
                  <a:srgbClr val="FF0000"/>
                </a:solidFill>
                <a:effectLst/>
                <a:highlight>
                  <a:srgbClr val="FFFF00"/>
                </a:highlight>
                <a:latin typeface="+mn-lt"/>
                <a:ea typeface="Batang" panose="02030600000101010101" pitchFamily="18" charset="-127"/>
                <a:cs typeface="Times New Roman" panose="02020603050405020304" pitchFamily="18" charset="0"/>
              </a:rPr>
              <a:t>NTN-based NG-</a:t>
            </a:r>
            <a:r>
              <a:rPr lang="en-US" sz="1200" dirty="0">
                <a:effectLst/>
                <a:highlight>
                  <a:srgbClr val="FFFF00"/>
                </a:highlight>
                <a:latin typeface="+mn-lt"/>
                <a:ea typeface="Batang" panose="02030600000101010101" pitchFamily="18" charset="-127"/>
                <a:cs typeface="Times New Roman" panose="02020603050405020304" pitchFamily="18" charset="0"/>
              </a:rPr>
              <a:t>RAN to work with the lowest rate codec currently available and will not introduce a new codec.</a:t>
            </a:r>
          </a:p>
          <a:p>
            <a:pPr marL="0" indent="0">
              <a:lnSpc>
                <a:spcPct val="120000"/>
              </a:lnSpc>
              <a:spcBef>
                <a:spcPts val="0"/>
              </a:spcBef>
              <a:spcAft>
                <a:spcPts val="0"/>
              </a:spcAft>
              <a:buNone/>
            </a:pPr>
            <a:endParaRPr lang="en-US" sz="14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400" dirty="0">
                <a:effectLst/>
                <a:latin typeface="+mn-lt"/>
                <a:ea typeface="Batang" panose="02030600000101010101" pitchFamily="18" charset="-127"/>
                <a:cs typeface="Times New Roman" panose="02020603050405020304" pitchFamily="18" charset="0"/>
              </a:rPr>
              <a:t>RAN to determine by RAN#</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XX</a:t>
            </a:r>
            <a:r>
              <a:rPr lang="en-US" sz="1400" dirty="0">
                <a:solidFill>
                  <a:srgbClr val="FF0000"/>
                </a:solidFill>
                <a:effectLst/>
                <a:latin typeface="+mn-lt"/>
                <a:ea typeface="Batang" panose="02030600000101010101" pitchFamily="18" charset="-127"/>
                <a:cs typeface="Times New Roman" panose="02020603050405020304" pitchFamily="18" charset="0"/>
              </a:rPr>
              <a:t>97 (for RAN1 items) and RAN#98 (for RAN2 items) </a:t>
            </a:r>
            <a:r>
              <a:rPr lang="en-US" sz="1400" dirty="0">
                <a:effectLst/>
                <a:latin typeface="+mn-lt"/>
                <a:ea typeface="Batang" panose="02030600000101010101" pitchFamily="18" charset="-127"/>
                <a:cs typeface="Times New Roman" panose="02020603050405020304" pitchFamily="18" charset="0"/>
              </a:rPr>
              <a:t>whether the </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evaluation </a:t>
            </a:r>
            <a:r>
              <a:rPr lang="en-US" sz="1400" dirty="0">
                <a:effectLst/>
                <a:latin typeface="+mn-lt"/>
                <a:ea typeface="Batang" panose="02030600000101010101" pitchFamily="18" charset="-127"/>
                <a:cs typeface="Times New Roman" panose="02020603050405020304" pitchFamily="18" charset="0"/>
              </a:rPr>
              <a:t>study </a:t>
            </a:r>
            <a:r>
              <a:rPr lang="en-US" sz="1400" dirty="0" err="1">
                <a:solidFill>
                  <a:srgbClr val="FF0000"/>
                </a:solidFill>
                <a:effectLst/>
                <a:latin typeface="+mn-lt"/>
                <a:ea typeface="Batang" panose="02030600000101010101" pitchFamily="18" charset="-127"/>
                <a:cs typeface="Times New Roman" panose="02020603050405020304" pitchFamily="18" charset="0"/>
              </a:rPr>
              <a:t>phase</a:t>
            </a:r>
            <a:r>
              <a:rPr lang="en-US" sz="1400" strike="sngStrike" dirty="0" err="1">
                <a:solidFill>
                  <a:srgbClr val="FF0000"/>
                </a:solidFill>
                <a:latin typeface="+mn-lt"/>
                <a:ea typeface="Batang" panose="02030600000101010101" pitchFamily="18" charset="-127"/>
                <a:cs typeface="Times New Roman" panose="02020603050405020304" pitchFamily="18" charset="0"/>
              </a:rPr>
              <a:t>stage</a:t>
            </a:r>
            <a:r>
              <a:rPr lang="en-US" sz="1400" dirty="0">
                <a:effectLst/>
                <a:latin typeface="+mn-lt"/>
                <a:ea typeface="Batang" panose="02030600000101010101" pitchFamily="18" charset="-127"/>
                <a:cs typeface="Times New Roman" panose="02020603050405020304" pitchFamily="18" charset="0"/>
              </a:rPr>
              <a:t> has identified any need for NTN-specific coverage enhancements in Rel-18. </a:t>
            </a:r>
          </a:p>
          <a:p>
            <a:pPr marL="0" indent="0">
              <a:lnSpc>
                <a:spcPct val="120000"/>
              </a:lnSpc>
              <a:spcBef>
                <a:spcPts val="0"/>
              </a:spcBef>
              <a:spcAft>
                <a:spcPts val="0"/>
              </a:spcAft>
              <a:buNone/>
            </a:pPr>
            <a:endParaRPr lang="en-US" sz="14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0"/>
              </a:spcAft>
              <a:buNone/>
            </a:pPr>
            <a:r>
              <a:rPr lang="en-US" sz="1400" dirty="0">
                <a:effectLst/>
                <a:latin typeface="+mn-lt"/>
                <a:ea typeface="Batang" panose="02030600000101010101" pitchFamily="18" charset="-127"/>
                <a:cs typeface="Times New Roman" panose="02020603050405020304" pitchFamily="18" charset="0"/>
              </a:rPr>
              <a:t>After conclusion of the </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evaluation </a:t>
            </a:r>
            <a:r>
              <a:rPr lang="en-US" sz="1400" dirty="0">
                <a:solidFill>
                  <a:srgbClr val="FF0000"/>
                </a:solidFill>
                <a:effectLst/>
                <a:latin typeface="+mn-lt"/>
                <a:ea typeface="Batang" panose="02030600000101010101" pitchFamily="18" charset="-127"/>
                <a:cs typeface="Times New Roman" panose="02020603050405020304" pitchFamily="18" charset="0"/>
              </a:rPr>
              <a:t>study phase </a:t>
            </a:r>
            <a:r>
              <a:rPr lang="en-US" sz="1400" dirty="0">
                <a:effectLst/>
                <a:latin typeface="+mn-lt"/>
                <a:ea typeface="Batang" panose="02030600000101010101" pitchFamily="18" charset="-127"/>
                <a:cs typeface="Times New Roman" panose="02020603050405020304" pitchFamily="18" charset="0"/>
              </a:rPr>
              <a:t>above, the </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following candidate set of NTN-specific objectives, if needed, are listed. The candidate </a:t>
            </a:r>
            <a:r>
              <a:rPr lang="en-US" sz="1400" dirty="0">
                <a:effectLst/>
                <a:latin typeface="+mn-lt"/>
                <a:ea typeface="Batang" panose="02030600000101010101" pitchFamily="18" charset="-127"/>
                <a:cs typeface="Times New Roman" panose="02020603050405020304" pitchFamily="18" charset="0"/>
              </a:rPr>
              <a:t>set of NTN-specific objectives may need to be updated/refined</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 based on outcome of evaluation phase</a:t>
            </a:r>
            <a:r>
              <a:rPr lang="en-US" sz="1400" dirty="0">
                <a:effectLst/>
                <a:latin typeface="+mn-lt"/>
                <a:ea typeface="Batang" panose="02030600000101010101" pitchFamily="18" charset="-127"/>
                <a:cs typeface="Times New Roman" panose="02020603050405020304" pitchFamily="18" charset="0"/>
              </a:rPr>
              <a:t>.</a:t>
            </a:r>
          </a:p>
        </p:txBody>
      </p:sp>
      <p:sp>
        <p:nvSpPr>
          <p:cNvPr id="4" name="제목 3"/>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p>
        </p:txBody>
      </p:sp>
    </p:spTree>
    <p:extLst>
      <p:ext uri="{BB962C8B-B14F-4D97-AF65-F5344CB8AC3E}">
        <p14:creationId xmlns:p14="http://schemas.microsoft.com/office/powerpoint/2010/main" val="1921645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endParaRPr lang="en-US" dirty="0"/>
          </a:p>
        </p:txBody>
      </p:sp>
      <p:sp>
        <p:nvSpPr>
          <p:cNvPr id="6" name="내용 개체 틀 1">
            <a:extLst>
              <a:ext uri="{FF2B5EF4-FFF2-40B4-BE49-F238E27FC236}">
                <a16:creationId xmlns:a16="http://schemas.microsoft.com/office/drawing/2014/main" id="{3AF888B0-3166-4059-BE3F-5F4B3980B89F}"/>
              </a:ext>
            </a:extLst>
          </p:cNvPr>
          <p:cNvSpPr>
            <a:spLocks noGrp="1"/>
          </p:cNvSpPr>
          <p:nvPr>
            <p:ph idx="1"/>
          </p:nvPr>
        </p:nvSpPr>
        <p:spPr>
          <a:xfrm>
            <a:off x="651545" y="1465982"/>
            <a:ext cx="10972800" cy="4983156"/>
          </a:xfrm>
        </p:spPr>
        <p:txBody>
          <a:bodyPr/>
          <a:lstStyle/>
          <a:p>
            <a:pPr marL="534988" indent="-534988">
              <a:lnSpc>
                <a:spcPct val="120000"/>
              </a:lnSpc>
              <a:spcBef>
                <a:spcPts val="0"/>
              </a:spcBef>
              <a:spcAft>
                <a:spcPts val="300"/>
              </a:spcAft>
            </a:pPr>
            <a:r>
              <a:rPr lang="en-US" sz="1600" b="1" dirty="0">
                <a:latin typeface="+mn-lt"/>
                <a:cs typeface="Times New Roman" panose="02020603050405020304" pitchFamily="18" charset="0"/>
              </a:rPr>
              <a:t>Objective 2: </a:t>
            </a:r>
            <a:r>
              <a:rPr lang="en-US" sz="1600" dirty="0">
                <a:effectLst/>
                <a:latin typeface="+mn-lt"/>
                <a:ea typeface="Batang" panose="02030600000101010101" pitchFamily="18" charset="-127"/>
                <a:cs typeface="Times New Roman" panose="02020603050405020304" pitchFamily="18" charset="0"/>
              </a:rPr>
              <a:t>NR-NTN deployment in above 10 GHz bands</a:t>
            </a:r>
          </a:p>
          <a:p>
            <a:pPr marL="0" indent="0">
              <a:lnSpc>
                <a:spcPct val="120000"/>
              </a:lnSpc>
              <a:spcBef>
                <a:spcPts val="0"/>
              </a:spcBef>
              <a:spcAft>
                <a:spcPts val="30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300"/>
              </a:spcAft>
              <a:buNone/>
            </a:pPr>
            <a:r>
              <a:rPr lang="en-US" sz="1600" dirty="0">
                <a:effectLst/>
                <a:latin typeface="+mn-lt"/>
                <a:ea typeface="Batang" panose="02030600000101010101" pitchFamily="18" charset="-127"/>
                <a:cs typeface="Times New Roman" panose="02020603050405020304" pitchFamily="18" charset="0"/>
              </a:rPr>
              <a:t>The following assumptions are taken a baseline for this work:</a:t>
            </a:r>
          </a:p>
          <a:p>
            <a:pPr lvl="1">
              <a:lnSpc>
                <a:spcPct val="120000"/>
              </a:lnSpc>
              <a:spcBef>
                <a:spcPts val="0"/>
              </a:spcBef>
              <a:spcAft>
                <a:spcPts val="300"/>
              </a:spcAft>
            </a:pPr>
            <a:r>
              <a:rPr lang="en-US" sz="1200" dirty="0">
                <a:solidFill>
                  <a:srgbClr val="FF0000"/>
                </a:solidFill>
                <a:effectLst/>
                <a:latin typeface="+mn-lt"/>
                <a:ea typeface="Batang" panose="02030600000101010101" pitchFamily="18" charset="-127"/>
                <a:cs typeface="Times New Roman" panose="02020603050405020304" pitchFamily="18" charset="0"/>
              </a:rPr>
              <a:t>GSO</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GEO</a:t>
            </a:r>
            <a:r>
              <a:rPr lang="en-US" sz="1200" dirty="0">
                <a:effectLst/>
                <a:latin typeface="+mn-lt"/>
                <a:ea typeface="Batang" panose="02030600000101010101" pitchFamily="18" charset="-127"/>
                <a:cs typeface="Times New Roman" panose="02020603050405020304" pitchFamily="18" charset="0"/>
              </a:rPr>
              <a:t> and NGSO (e.g. LEO, MEO, HEO) based satellite access to be considered</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Targeted UE types: fixed and mobile VSAT. VSAT UE characteristics from TR38.821 to be considered in priority but additional NTN UE classes may be considered if justified</a:t>
            </a:r>
          </a:p>
          <a:p>
            <a:pPr lvl="2">
              <a:lnSpc>
                <a:spcPct val="120000"/>
              </a:lnSpc>
              <a:spcBef>
                <a:spcPts val="0"/>
              </a:spcBef>
              <a:spcAft>
                <a:spcPts val="300"/>
              </a:spcAft>
            </a:pPr>
            <a:r>
              <a:rPr lang="en-US" sz="1000" dirty="0">
                <a:solidFill>
                  <a:srgbClr val="FF0000"/>
                </a:solidFill>
                <a:effectLst/>
                <a:latin typeface="+mn-lt"/>
                <a:ea typeface="Batang" panose="02030600000101010101" pitchFamily="18" charset="-127"/>
                <a:cs typeface="Times New Roman" panose="02020603050405020304" pitchFamily="18" charset="0"/>
              </a:rPr>
              <a:t>Regarding mobile VSAT, three types of terminal and scenario exist; airborne, maritime and land based ESIM. Which type(s) to be specified depends on the outcome of the regulation analysis and co-existence study.</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FDD mode is assumed for satellite operation above 10 GHz, while TDD mode is assumed for terrestrial operation in FR2</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The harmonized Ka band frequency range (17.7-20.2 and 27.5-30.0) as common across all regions will serve as reference</a:t>
            </a:r>
          </a:p>
          <a:p>
            <a:pPr marL="0" indent="0">
              <a:lnSpc>
                <a:spcPct val="120000"/>
              </a:lnSpc>
              <a:spcBef>
                <a:spcPts val="0"/>
              </a:spcBef>
              <a:spcAft>
                <a:spcPts val="30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300"/>
              </a:spcAft>
              <a:buNone/>
            </a:pPr>
            <a:r>
              <a:rPr lang="en-US" sz="1600" dirty="0">
                <a:effectLst/>
                <a:latin typeface="+mn-lt"/>
                <a:ea typeface="Batang" panose="02030600000101010101" pitchFamily="18" charset="-127"/>
                <a:cs typeface="Times New Roman" panose="02020603050405020304" pitchFamily="18" charset="0"/>
              </a:rPr>
              <a:t>The following covers the objectives for NR-NTN deployment in above 10 GHz bands. </a:t>
            </a:r>
            <a:r>
              <a:rPr lang="en-US" sz="1600" dirty="0">
                <a:solidFill>
                  <a:srgbClr val="FF0000"/>
                </a:solidFill>
                <a:effectLst/>
                <a:latin typeface="+mn-lt"/>
                <a:ea typeface="Batang" panose="02030600000101010101" pitchFamily="18" charset="-127"/>
                <a:cs typeface="Times New Roman" panose="02020603050405020304" pitchFamily="18" charset="0"/>
              </a:rPr>
              <a:t>In accordance with the WF in RP-211596, this work would start after March 2022 once FR1 NTN coexistence study is stable enough.</a:t>
            </a:r>
          </a:p>
        </p:txBody>
      </p:sp>
    </p:spTree>
    <p:extLst>
      <p:ext uri="{BB962C8B-B14F-4D97-AF65-F5344CB8AC3E}">
        <p14:creationId xmlns:p14="http://schemas.microsoft.com/office/powerpoint/2010/main" val="1440634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a:xfrm>
            <a:off x="609599" y="0"/>
            <a:ext cx="9112251" cy="1143000"/>
          </a:xfrm>
        </p:spPr>
        <p:txBody>
          <a:bodyPr/>
          <a:lstStyle/>
          <a:p>
            <a:r>
              <a:rPr lang="en-US" dirty="0">
                <a:latin typeface="Arial" panose="020B0604020202020204" pitchFamily="34" charset="0"/>
                <a:cs typeface="Arial" panose="020B0604020202020204" pitchFamily="34" charset="0"/>
              </a:rPr>
              <a:t>Moderator Proposed WF on WID</a:t>
            </a:r>
            <a:endParaRPr lang="en-US" dirty="0"/>
          </a:p>
        </p:txBody>
      </p:sp>
      <p:sp>
        <p:nvSpPr>
          <p:cNvPr id="6" name="내용 개체 틀 1">
            <a:extLst>
              <a:ext uri="{FF2B5EF4-FFF2-40B4-BE49-F238E27FC236}">
                <a16:creationId xmlns:a16="http://schemas.microsoft.com/office/drawing/2014/main" id="{3AF888B0-3166-4059-BE3F-5F4B3980B89F}"/>
              </a:ext>
            </a:extLst>
          </p:cNvPr>
          <p:cNvSpPr>
            <a:spLocks noGrp="1"/>
          </p:cNvSpPr>
          <p:nvPr>
            <p:ph idx="1"/>
          </p:nvPr>
        </p:nvSpPr>
        <p:spPr>
          <a:xfrm>
            <a:off x="609601" y="823122"/>
            <a:ext cx="10972800" cy="4983156"/>
          </a:xfrm>
        </p:spPr>
        <p:txBody>
          <a:bodyPr/>
          <a:lstStyle/>
          <a:p>
            <a:pPr marL="534988" indent="-534988">
              <a:lnSpc>
                <a:spcPct val="120000"/>
              </a:lnSpc>
              <a:spcBef>
                <a:spcPts val="0"/>
              </a:spcBef>
              <a:spcAft>
                <a:spcPts val="300"/>
              </a:spcAft>
            </a:pPr>
            <a:r>
              <a:rPr lang="en-US" sz="1600" b="1" dirty="0">
                <a:latin typeface="+mn-lt"/>
                <a:cs typeface="Times New Roman" panose="02020603050405020304" pitchFamily="18" charset="0"/>
              </a:rPr>
              <a:t>Objective 2: </a:t>
            </a:r>
            <a:r>
              <a:rPr lang="en-US" sz="1600" dirty="0">
                <a:effectLst/>
                <a:latin typeface="+mn-lt"/>
                <a:ea typeface="Batang" panose="02030600000101010101" pitchFamily="18" charset="-127"/>
                <a:cs typeface="Times New Roman" panose="02020603050405020304" pitchFamily="18" charset="0"/>
              </a:rPr>
              <a:t>NR-NTN deployment in above 10 GHz bands (continued)</a:t>
            </a:r>
          </a:p>
          <a:p>
            <a:pPr marL="0" indent="0">
              <a:lnSpc>
                <a:spcPct val="120000"/>
              </a:lnSpc>
              <a:spcBef>
                <a:spcPts val="0"/>
              </a:spcBef>
              <a:spcAft>
                <a:spcPts val="300"/>
              </a:spcAft>
              <a:buNone/>
            </a:pPr>
            <a:endParaRPr lang="en-US" sz="1600" dirty="0">
              <a:effectLst/>
              <a:latin typeface="+mn-lt"/>
              <a:ea typeface="Batang" panose="02030600000101010101" pitchFamily="18" charset="-127"/>
              <a:cs typeface="Times New Roman" panose="02020603050405020304" pitchFamily="18" charset="0"/>
            </a:endParaRPr>
          </a:p>
          <a:p>
            <a:pPr>
              <a:lnSpc>
                <a:spcPct val="120000"/>
              </a:lnSpc>
              <a:spcBef>
                <a:spcPts val="0"/>
              </a:spcBef>
              <a:spcAft>
                <a:spcPts val="300"/>
              </a:spcAft>
              <a:buFont typeface="Arial" panose="020B0604020202020204" pitchFamily="34" charset="0"/>
              <a:buChar char="•"/>
            </a:pPr>
            <a:r>
              <a:rPr lang="en-US" sz="1400" dirty="0">
                <a:effectLst/>
                <a:latin typeface="+mn-lt"/>
                <a:ea typeface="Batang" panose="02030600000101010101" pitchFamily="18" charset="-127"/>
                <a:cs typeface="Times New Roman" panose="02020603050405020304" pitchFamily="18" charset="0"/>
              </a:rPr>
              <a:t>Study and identify NTN </a:t>
            </a:r>
            <a:r>
              <a:rPr lang="en-US" sz="1400" dirty="0">
                <a:solidFill>
                  <a:srgbClr val="FF0000"/>
                </a:solidFill>
                <a:effectLst/>
                <a:latin typeface="+mn-lt"/>
                <a:ea typeface="Batang" panose="02030600000101010101" pitchFamily="18" charset="-127"/>
                <a:cs typeface="Times New Roman" panose="02020603050405020304" pitchFamily="18" charset="0"/>
              </a:rPr>
              <a:t>example</a:t>
            </a:r>
            <a:r>
              <a:rPr lang="en-US" sz="1400" dirty="0">
                <a:effectLst/>
                <a:latin typeface="+mn-lt"/>
                <a:ea typeface="Batang" panose="02030600000101010101" pitchFamily="18" charset="-127"/>
                <a:cs typeface="Times New Roman" panose="02020603050405020304" pitchFamily="18" charset="0"/>
              </a:rPr>
              <a:t> band</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s</a:t>
            </a:r>
            <a:r>
              <a:rPr lang="en-US" sz="1400" dirty="0">
                <a:effectLst/>
                <a:latin typeface="+mn-lt"/>
                <a:ea typeface="Batang" panose="02030600000101010101" pitchFamily="18" charset="-127"/>
                <a:cs typeface="Times New Roman" panose="02020603050405020304" pitchFamily="18" charset="0"/>
              </a:rPr>
              <a:t>: Analysis of regulations and adjacent channel co-existence scenarios. </a:t>
            </a:r>
            <a:r>
              <a:rPr lang="en-US" sz="1400" dirty="0">
                <a:solidFill>
                  <a:srgbClr val="FF0000"/>
                </a:solidFill>
                <a:effectLst/>
                <a:latin typeface="+mn-lt"/>
                <a:ea typeface="Batang" panose="02030600000101010101" pitchFamily="18" charset="-127"/>
                <a:cs typeface="Times New Roman" panose="02020603050405020304" pitchFamily="18" charset="0"/>
              </a:rPr>
              <a:t>The example band shall be identified early in the WI. Additional bands can be introduced in a release-independent manner. </a:t>
            </a:r>
            <a:r>
              <a:rPr lang="en-US" sz="1400" dirty="0">
                <a:effectLst/>
                <a:latin typeface="+mn-lt"/>
                <a:ea typeface="Batang" panose="02030600000101010101" pitchFamily="18" charset="-127"/>
                <a:cs typeface="Times New Roman" panose="02020603050405020304" pitchFamily="18" charset="0"/>
              </a:rPr>
              <a:t>[RAN4]</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Consider at least a portion of the Ka band as the example band, according to ITU allocation; identify which parts of the Ka band are suitable as 3GPP bands [RAN4]</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Study implications of FDD operation in FR2 and derive requirements for the identified part(s) of the Ka band appropriately. Satellite bands introduced in 3GPP for NTN for FDD shall not impact the existing 3GPP TDD specifications for terrestrial bands (see note 3 of the approved way forward RP-211596 in RAN#92-e). [RAN4]</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Relevant coexistence scenarios and analysis to be considered in RAN4, if and where applicable, to ensure that satellite bands introduced in 3GPP for NTN shall neither impact the existing specifications of nor cause degradation (in the sense of RAN4 co-existence studies) to present and future networks in 3GPP specified terrestrial bands. [RAN4]</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Definition of NTN band(s) above 10 GHz does not change the current FR1/FR2 definition, nor automatically apply to future terrestrial bands defined in this frequency region; (see proposal 2 of the approved way forward RP-211596 in RAN#92-e) [RAN4]</a:t>
            </a:r>
          </a:p>
          <a:p>
            <a:pPr>
              <a:lnSpc>
                <a:spcPct val="120000"/>
              </a:lnSpc>
              <a:spcBef>
                <a:spcPts val="0"/>
              </a:spcBef>
              <a:spcAft>
                <a:spcPts val="300"/>
              </a:spcAft>
              <a:buFont typeface="Arial" panose="020B0604020202020204" pitchFamily="34" charset="0"/>
              <a:buChar char="•"/>
            </a:pPr>
            <a:r>
              <a:rPr lang="en-US" sz="1400" dirty="0">
                <a:effectLst/>
                <a:latin typeface="+mn-lt"/>
                <a:ea typeface="Batang" panose="02030600000101010101" pitchFamily="18" charset="-127"/>
                <a:cs typeface="Times New Roman" panose="02020603050405020304" pitchFamily="18" charset="0"/>
              </a:rPr>
              <a:t>Specify Rx/Tx requirements for satellite </a:t>
            </a:r>
            <a:r>
              <a:rPr lang="en-US" sz="1400" strike="sngStrike" dirty="0">
                <a:solidFill>
                  <a:srgbClr val="FF0000"/>
                </a:solidFill>
                <a:effectLst/>
                <a:latin typeface="+mn-lt"/>
                <a:ea typeface="Batang" panose="02030600000101010101" pitchFamily="18" charset="-127"/>
                <a:cs typeface="Times New Roman" panose="02020603050405020304" pitchFamily="18" charset="0"/>
              </a:rPr>
              <a:t>BS </a:t>
            </a:r>
            <a:r>
              <a:rPr lang="en-US" sz="1400" dirty="0">
                <a:effectLst/>
                <a:latin typeface="+mn-lt"/>
                <a:ea typeface="Batang" panose="02030600000101010101" pitchFamily="18" charset="-127"/>
                <a:cs typeface="Times New Roman" panose="02020603050405020304" pitchFamily="18" charset="0"/>
              </a:rPr>
              <a:t>access node and different VSAT UE class (not only 60 cm aperture) as appropriate for the identified example band [RAN4]</a:t>
            </a:r>
          </a:p>
          <a:p>
            <a:pPr>
              <a:lnSpc>
                <a:spcPct val="120000"/>
              </a:lnSpc>
              <a:spcBef>
                <a:spcPts val="0"/>
              </a:spcBef>
              <a:spcAft>
                <a:spcPts val="300"/>
              </a:spcAft>
              <a:buFont typeface="Arial" panose="020B0604020202020204" pitchFamily="34" charset="0"/>
              <a:buChar char="•"/>
            </a:pPr>
            <a:r>
              <a:rPr lang="en-US" sz="1400" dirty="0">
                <a:effectLst/>
                <a:latin typeface="+mn-lt"/>
                <a:ea typeface="Batang" panose="02030600000101010101" pitchFamily="18" charset="-127"/>
                <a:cs typeface="Times New Roman" panose="02020603050405020304" pitchFamily="18" charset="0"/>
              </a:rPr>
              <a:t>Identify values for physical layer parameters </a:t>
            </a:r>
            <a:r>
              <a:rPr lang="en-US" sz="1400" dirty="0">
                <a:solidFill>
                  <a:srgbClr val="FF0000"/>
                </a:solidFill>
                <a:effectLst/>
                <a:latin typeface="+mn-lt"/>
                <a:ea typeface="Batang" panose="02030600000101010101" pitchFamily="18" charset="-127"/>
                <a:cs typeface="Times New Roman" panose="02020603050405020304" pitchFamily="18" charset="0"/>
              </a:rPr>
              <a:t>chosen from the existing FR1 and FR2 sets. The following set of parameters to specify, but not necessarily limited to, are listed as follows [RAN4]:</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time relationship related enhancement (e.g. </a:t>
            </a:r>
            <a:r>
              <a:rPr lang="en-US" sz="1200" dirty="0" err="1">
                <a:effectLst/>
                <a:latin typeface="+mn-lt"/>
                <a:ea typeface="Batang" panose="02030600000101010101" pitchFamily="18" charset="-127"/>
                <a:cs typeface="Times New Roman" panose="02020603050405020304" pitchFamily="18" charset="0"/>
              </a:rPr>
              <a:t>K_offset</a:t>
            </a:r>
            <a:r>
              <a:rPr lang="en-US" sz="1200" dirty="0">
                <a:effectLst/>
                <a:latin typeface="+mn-lt"/>
                <a:ea typeface="Batang" panose="02030600000101010101" pitchFamily="18" charset="-127"/>
                <a:cs typeface="Times New Roman" panose="02020603050405020304" pitchFamily="18" charset="0"/>
              </a:rPr>
              <a:t>)</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subcarrier spacing for different UL/DL signals/channels </a:t>
            </a:r>
          </a:p>
          <a:p>
            <a:pPr lvl="1">
              <a:lnSpc>
                <a:spcPct val="120000"/>
              </a:lnSpc>
              <a:spcBef>
                <a:spcPts val="0"/>
              </a:spcBef>
              <a:spcAft>
                <a:spcPts val="300"/>
              </a:spcAft>
            </a:pPr>
            <a:r>
              <a:rPr lang="en-US" sz="1200" dirty="0">
                <a:effectLst/>
                <a:latin typeface="+mn-lt"/>
                <a:ea typeface="Batang" panose="02030600000101010101" pitchFamily="18" charset="-127"/>
                <a:cs typeface="Times New Roman" panose="02020603050405020304" pitchFamily="18" charset="0"/>
              </a:rPr>
              <a:t>PRACH configuration index for FDD above 10 GHz.</a:t>
            </a:r>
            <a:r>
              <a:rPr lang="en-US" sz="1200" strike="sngStrike" dirty="0">
                <a:solidFill>
                  <a:srgbClr val="FF0000"/>
                </a:solidFill>
                <a:effectLst/>
                <a:latin typeface="+mn-lt"/>
                <a:ea typeface="Batang" panose="02030600000101010101" pitchFamily="18" charset="-127"/>
                <a:cs typeface="Times New Roman" panose="02020603050405020304" pitchFamily="18" charset="0"/>
              </a:rPr>
              <a:t> Introduction of new values for physical layer parameters (e.g., SCS for a given signal/channel) on top of already defined values is not in scope. [RAN1,RAN4]</a:t>
            </a:r>
          </a:p>
        </p:txBody>
      </p:sp>
    </p:spTree>
    <p:extLst>
      <p:ext uri="{BB962C8B-B14F-4D97-AF65-F5344CB8AC3E}">
        <p14:creationId xmlns:p14="http://schemas.microsoft.com/office/powerpoint/2010/main" val="2340954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endParaRPr lang="en-US" dirty="0"/>
          </a:p>
        </p:txBody>
      </p:sp>
      <p:sp>
        <p:nvSpPr>
          <p:cNvPr id="5" name="내용 개체 틀 1">
            <a:extLst>
              <a:ext uri="{FF2B5EF4-FFF2-40B4-BE49-F238E27FC236}">
                <a16:creationId xmlns:a16="http://schemas.microsoft.com/office/drawing/2014/main" id="{AC521356-E3B5-4BD1-B0DC-ABEBC080CAFB}"/>
              </a:ext>
            </a:extLst>
          </p:cNvPr>
          <p:cNvSpPr>
            <a:spLocks noGrp="1"/>
          </p:cNvSpPr>
          <p:nvPr>
            <p:ph idx="1"/>
          </p:nvPr>
        </p:nvSpPr>
        <p:spPr>
          <a:xfrm>
            <a:off x="667874" y="1311304"/>
            <a:ext cx="10972800" cy="4737784"/>
          </a:xfrm>
        </p:spPr>
        <p:txBody>
          <a:bodyPr/>
          <a:lstStyle/>
          <a:p>
            <a:pPr marL="534988" indent="-534988">
              <a:lnSpc>
                <a:spcPct val="120000"/>
              </a:lnSpc>
              <a:spcBef>
                <a:spcPts val="0"/>
              </a:spcBef>
              <a:spcAft>
                <a:spcPts val="300"/>
              </a:spcAft>
            </a:pPr>
            <a:r>
              <a:rPr lang="en-US" sz="1600" b="1" dirty="0">
                <a:latin typeface="+mn-lt"/>
                <a:cs typeface="Times New Roman" panose="02020603050405020304" pitchFamily="18" charset="0"/>
              </a:rPr>
              <a:t>Objective 3: </a:t>
            </a:r>
            <a:r>
              <a:rPr lang="en-US" sz="1600" dirty="0">
                <a:effectLst/>
                <a:latin typeface="+mn-lt"/>
                <a:ea typeface="Batang" panose="02030600000101010101" pitchFamily="18" charset="-127"/>
                <a:cs typeface="Times New Roman" panose="02020603050405020304" pitchFamily="18" charset="0"/>
              </a:rPr>
              <a:t>Network verified </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and Network based </a:t>
            </a:r>
            <a:r>
              <a:rPr lang="en-US" sz="1600" dirty="0">
                <a:effectLst/>
                <a:latin typeface="+mn-lt"/>
                <a:ea typeface="Batang" panose="02030600000101010101" pitchFamily="18" charset="-127"/>
                <a:cs typeface="Times New Roman" panose="02020603050405020304" pitchFamily="18" charset="0"/>
              </a:rPr>
              <a:t>UE location</a:t>
            </a:r>
          </a:p>
          <a:p>
            <a:pPr marL="0" indent="0">
              <a:lnSpc>
                <a:spcPct val="120000"/>
              </a:lnSpc>
              <a:spcBef>
                <a:spcPts val="0"/>
              </a:spcBef>
              <a:spcAft>
                <a:spcPts val="30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300"/>
              </a:spcAft>
              <a:buNone/>
            </a:pPr>
            <a:r>
              <a:rPr lang="en-US" sz="1600" strike="sngStrike" dirty="0">
                <a:solidFill>
                  <a:srgbClr val="FF0000"/>
                </a:solidFill>
                <a:effectLst/>
                <a:latin typeface="+mn-lt"/>
                <a:ea typeface="Batang" panose="02030600000101010101" pitchFamily="18" charset="-127"/>
                <a:cs typeface="Times New Roman" panose="02020603050405020304" pitchFamily="18" charset="0"/>
              </a:rPr>
              <a:t>The following items are taken as the objectives for a Study Item or a study </a:t>
            </a:r>
            <a:r>
              <a:rPr lang="en-US" sz="1600" strike="sngStrike" dirty="0" err="1">
                <a:solidFill>
                  <a:srgbClr val="FF0000"/>
                </a:solidFill>
                <a:effectLst/>
                <a:latin typeface="+mn-lt"/>
                <a:ea typeface="Batang" panose="02030600000101010101" pitchFamily="18" charset="-127"/>
                <a:cs typeface="Times New Roman" panose="02020603050405020304" pitchFamily="18" charset="0"/>
              </a:rPr>
              <a:t>phase.</a:t>
            </a:r>
            <a:r>
              <a:rPr lang="en-US" sz="1600" dirty="0" err="1">
                <a:solidFill>
                  <a:srgbClr val="FF0000"/>
                </a:solidFill>
                <a:effectLst/>
                <a:latin typeface="+mn-lt"/>
                <a:ea typeface="Batang" panose="02030600000101010101" pitchFamily="18" charset="-127"/>
                <a:cs typeface="Times New Roman" panose="02020603050405020304" pitchFamily="18" charset="0"/>
              </a:rPr>
              <a:t>Have</a:t>
            </a:r>
            <a:r>
              <a:rPr lang="en-US" sz="1600" dirty="0">
                <a:solidFill>
                  <a:srgbClr val="FF0000"/>
                </a:solidFill>
                <a:effectLst/>
                <a:latin typeface="+mn-lt"/>
                <a:ea typeface="Batang" panose="02030600000101010101" pitchFamily="18" charset="-127"/>
                <a:cs typeface="Times New Roman" panose="02020603050405020304" pitchFamily="18" charset="0"/>
              </a:rPr>
              <a:t> a 1-TU 6-month study phase focusing on the following (to derive clear &amp; limited scope):</a:t>
            </a:r>
          </a:p>
          <a:p>
            <a:pPr>
              <a:lnSpc>
                <a:spcPct val="120000"/>
              </a:lnSpc>
              <a:spcBef>
                <a:spcPts val="0"/>
              </a:spcBef>
              <a:spcAft>
                <a:spcPts val="300"/>
              </a:spcAft>
              <a:buFont typeface="Arial" panose="020B0604020202020204" pitchFamily="34" charset="0"/>
              <a:buChar char="•"/>
            </a:pPr>
            <a:r>
              <a:rPr lang="en-US" sz="1600" dirty="0">
                <a:effectLst/>
                <a:latin typeface="+mn-lt"/>
                <a:ea typeface="Batang" panose="02030600000101010101" pitchFamily="18" charset="-127"/>
                <a:cs typeface="Times New Roman" panose="02020603050405020304" pitchFamily="18" charset="0"/>
              </a:rPr>
              <a:t>Study detailed regulatory requirement for network-verified UE location, e.g. accuracy requirement </a:t>
            </a:r>
            <a:r>
              <a:rPr lang="en-US" sz="1600" dirty="0">
                <a:solidFill>
                  <a:srgbClr val="FF0000"/>
                </a:solidFill>
                <a:effectLst/>
                <a:latin typeface="+mn-lt"/>
                <a:ea typeface="Batang" panose="02030600000101010101" pitchFamily="18" charset="-127"/>
                <a:cs typeface="Times New Roman" panose="02020603050405020304" pitchFamily="18" charset="0"/>
              </a:rPr>
              <a:t>(at RAN plenary, from RAN#95 to RAN#96). [RAN]</a:t>
            </a:r>
          </a:p>
          <a:p>
            <a:pPr>
              <a:lnSpc>
                <a:spcPct val="120000"/>
              </a:lnSpc>
              <a:spcBef>
                <a:spcPts val="0"/>
              </a:spcBef>
              <a:spcAft>
                <a:spcPts val="300"/>
              </a:spcAft>
              <a:buFont typeface="Arial" panose="020B0604020202020204" pitchFamily="34" charset="0"/>
              <a:buChar char="•"/>
            </a:pPr>
            <a:r>
              <a:rPr lang="en-US" sz="1600" dirty="0">
                <a:effectLst/>
                <a:latin typeface="+mn-lt"/>
                <a:ea typeface="Batang" panose="02030600000101010101" pitchFamily="18" charset="-127"/>
                <a:cs typeface="Times New Roman" panose="02020603050405020304" pitchFamily="18" charset="0"/>
              </a:rPr>
              <a:t>Study and evaluate</a:t>
            </a:r>
            <a:r>
              <a:rPr lang="en-US" sz="1600" dirty="0">
                <a:solidFill>
                  <a:srgbClr val="FF0000"/>
                </a:solidFill>
                <a:effectLst/>
                <a:latin typeface="+mn-lt"/>
                <a:ea typeface="Batang" panose="02030600000101010101" pitchFamily="18" charset="-127"/>
                <a:cs typeface="Times New Roman" panose="02020603050405020304" pitchFamily="18" charset="0"/>
              </a:rPr>
              <a:t>, if needed,</a:t>
            </a:r>
            <a:r>
              <a:rPr lang="en-US" sz="1600" dirty="0">
                <a:effectLst/>
                <a:latin typeface="+mn-lt"/>
                <a:ea typeface="Batang" panose="02030600000101010101" pitchFamily="18" charset="-127"/>
                <a:cs typeface="Times New Roman" panose="02020603050405020304" pitchFamily="18" charset="0"/>
              </a:rPr>
              <a:t> solutions for network to verify UE reported location information [</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RAN1,</a:t>
            </a:r>
            <a:r>
              <a:rPr lang="en-US" sz="1600" dirty="0">
                <a:effectLst/>
                <a:latin typeface="+mn-lt"/>
                <a:ea typeface="Batang" panose="02030600000101010101" pitchFamily="18" charset="-127"/>
                <a:cs typeface="Times New Roman" panose="02020603050405020304" pitchFamily="18" charset="0"/>
              </a:rPr>
              <a:t>RAN2</a:t>
            </a:r>
            <a:r>
              <a:rPr lang="en-US" sz="1600" dirty="0">
                <a:solidFill>
                  <a:srgbClr val="FF0000"/>
                </a:solidFill>
                <a:effectLst/>
                <a:latin typeface="+mn-lt"/>
                <a:ea typeface="Batang" panose="02030600000101010101" pitchFamily="18" charset="-127"/>
                <a:cs typeface="Times New Roman" panose="02020603050405020304" pitchFamily="18" charset="0"/>
              </a:rPr>
              <a:t>,RAN1,RAN3</a:t>
            </a:r>
            <a:r>
              <a:rPr lang="en-US" sz="1600" dirty="0">
                <a:effectLst/>
                <a:latin typeface="+mn-lt"/>
                <a:ea typeface="Batang" panose="02030600000101010101" pitchFamily="18" charset="-127"/>
                <a:cs typeface="Times New Roman" panose="02020603050405020304" pitchFamily="18" charset="0"/>
              </a:rPr>
              <a:t>]</a:t>
            </a:r>
          </a:p>
          <a:p>
            <a:pPr lvl="1">
              <a:lnSpc>
                <a:spcPct val="120000"/>
              </a:lnSpc>
              <a:spcBef>
                <a:spcPts val="0"/>
              </a:spcBef>
              <a:spcAft>
                <a:spcPts val="300"/>
              </a:spcAft>
            </a:pPr>
            <a:r>
              <a:rPr lang="en-US" sz="1200" strike="sngStrike" dirty="0">
                <a:solidFill>
                  <a:srgbClr val="FF0000"/>
                </a:solidFill>
                <a:effectLst/>
                <a:latin typeface="+mn-lt"/>
                <a:ea typeface="Batang" panose="02030600000101010101" pitchFamily="18" charset="-127"/>
                <a:cs typeface="Times New Roman" panose="02020603050405020304" pitchFamily="18" charset="0"/>
              </a:rPr>
              <a:t>For Network based UE location, re-use of Rel-17 UE-specific Timing Advance report can be considered as baseline</a:t>
            </a:r>
          </a:p>
          <a:p>
            <a:pPr>
              <a:lnSpc>
                <a:spcPct val="120000"/>
              </a:lnSpc>
              <a:spcBef>
                <a:spcPts val="0"/>
              </a:spcBef>
              <a:spcAft>
                <a:spcPts val="300"/>
              </a:spcAft>
              <a:buFont typeface="Arial" panose="020B0604020202020204" pitchFamily="34" charset="0"/>
              <a:buChar char="•"/>
            </a:pPr>
            <a:r>
              <a:rPr lang="en-US" sz="1600" strike="sngStrike" dirty="0">
                <a:solidFill>
                  <a:srgbClr val="FF0000"/>
                </a:solidFill>
                <a:effectLst/>
                <a:latin typeface="+mn-lt"/>
                <a:ea typeface="Batang" panose="02030600000101010101" pitchFamily="18" charset="-127"/>
                <a:cs typeface="Times New Roman" panose="02020603050405020304" pitchFamily="18" charset="0"/>
              </a:rPr>
              <a:t>Study network-based positioning solutions suitable for NTN and identify achievable performance considering privacy and regulation requirements and considering that the number of satellites in view can be limited (including single satellite) [RAN1,RAN2]</a:t>
            </a:r>
          </a:p>
          <a:p>
            <a:pPr lvl="1">
              <a:lnSpc>
                <a:spcPct val="120000"/>
              </a:lnSpc>
              <a:spcBef>
                <a:spcPts val="0"/>
              </a:spcBef>
              <a:spcAft>
                <a:spcPts val="300"/>
              </a:spcAft>
            </a:pPr>
            <a:r>
              <a:rPr lang="en-US" sz="1200" strike="sngStrike" dirty="0">
                <a:solidFill>
                  <a:srgbClr val="FF0000"/>
                </a:solidFill>
                <a:effectLst/>
                <a:latin typeface="+mn-lt"/>
                <a:ea typeface="Batang" panose="02030600000101010101" pitchFamily="18" charset="-127"/>
                <a:cs typeface="Times New Roman" panose="02020603050405020304" pitchFamily="18" charset="0"/>
              </a:rPr>
              <a:t>Study possible issues of applying existing network-based positioning solutions in NTN and evaluate possible enhancements if needed. [RAN1,RAN2,RAN3]</a:t>
            </a:r>
          </a:p>
          <a:p>
            <a:pPr marL="0" indent="0">
              <a:lnSpc>
                <a:spcPct val="120000"/>
              </a:lnSpc>
              <a:spcBef>
                <a:spcPts val="0"/>
              </a:spcBef>
              <a:spcAft>
                <a:spcPts val="300"/>
              </a:spcAft>
              <a:buNone/>
            </a:pPr>
            <a:endParaRPr lang="en-US" sz="1600" dirty="0">
              <a:effectLs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300"/>
              </a:spcAft>
              <a:buNone/>
            </a:pPr>
            <a:r>
              <a:rPr lang="en-US" sz="1600" dirty="0">
                <a:effectLst/>
                <a:latin typeface="+mn-lt"/>
                <a:ea typeface="Batang" panose="02030600000101010101" pitchFamily="18" charset="-127"/>
                <a:cs typeface="Times New Roman" panose="02020603050405020304" pitchFamily="18" charset="0"/>
              </a:rPr>
              <a:t>RAN to determine by RAN#</a:t>
            </a:r>
            <a:r>
              <a:rPr lang="en-US" sz="1600" dirty="0">
                <a:solidFill>
                  <a:srgbClr val="FF0000"/>
                </a:solidFill>
                <a:effectLst/>
                <a:latin typeface="+mn-lt"/>
                <a:ea typeface="Batang" panose="02030600000101010101" pitchFamily="18" charset="-127"/>
                <a:cs typeface="Times New Roman" panose="02020603050405020304" pitchFamily="18" charset="0"/>
              </a:rPr>
              <a:t>98</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XX</a:t>
            </a:r>
            <a:r>
              <a:rPr lang="en-US" sz="1600" dirty="0">
                <a:solidFill>
                  <a:srgbClr val="FF0000"/>
                </a:solidFill>
                <a:effectLst/>
                <a:latin typeface="+mn-lt"/>
                <a:ea typeface="Batang" panose="02030600000101010101" pitchFamily="18" charset="-127"/>
                <a:cs typeface="Times New Roman" panose="02020603050405020304" pitchFamily="18" charset="0"/>
              </a:rPr>
              <a:t> </a:t>
            </a:r>
            <a:r>
              <a:rPr lang="en-US" sz="1600" dirty="0">
                <a:effectLst/>
                <a:latin typeface="+mn-lt"/>
                <a:ea typeface="Batang" panose="02030600000101010101" pitchFamily="18" charset="-127"/>
                <a:cs typeface="Times New Roman" panose="02020603050405020304" pitchFamily="18" charset="0"/>
              </a:rPr>
              <a:t>whether the study has identified any need for Network verified </a:t>
            </a:r>
            <a:r>
              <a:rPr lang="en-US" sz="1600" strike="sngStrike" dirty="0">
                <a:solidFill>
                  <a:srgbClr val="FF0000"/>
                </a:solidFill>
                <a:effectLst/>
                <a:latin typeface="+mn-lt"/>
                <a:ea typeface="Batang" panose="02030600000101010101" pitchFamily="18" charset="-127"/>
                <a:cs typeface="Times New Roman" panose="02020603050405020304" pitchFamily="18" charset="0"/>
              </a:rPr>
              <a:t>and/or Network based </a:t>
            </a:r>
            <a:r>
              <a:rPr lang="en-US" sz="1600" dirty="0">
                <a:effectLst/>
                <a:latin typeface="+mn-lt"/>
                <a:ea typeface="Batang" panose="02030600000101010101" pitchFamily="18" charset="-127"/>
                <a:cs typeface="Times New Roman" panose="02020603050405020304" pitchFamily="18" charset="0"/>
              </a:rPr>
              <a:t>UE location specification support in Rel-18.</a:t>
            </a:r>
          </a:p>
        </p:txBody>
      </p:sp>
    </p:spTree>
    <p:extLst>
      <p:ext uri="{BB962C8B-B14F-4D97-AF65-F5344CB8AC3E}">
        <p14:creationId xmlns:p14="http://schemas.microsoft.com/office/powerpoint/2010/main" val="1987461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a:latin typeface="Arial" panose="020B0604020202020204" pitchFamily="34" charset="0"/>
                <a:cs typeface="Arial" panose="020B0604020202020204" pitchFamily="34" charset="0"/>
              </a:rPr>
              <a:t>Moderator Proposed WF on WID</a:t>
            </a:r>
            <a:endParaRPr lang="en-US" dirty="0"/>
          </a:p>
        </p:txBody>
      </p:sp>
      <p:sp>
        <p:nvSpPr>
          <p:cNvPr id="5" name="내용 개체 틀 1">
            <a:extLst>
              <a:ext uri="{FF2B5EF4-FFF2-40B4-BE49-F238E27FC236}">
                <a16:creationId xmlns:a16="http://schemas.microsoft.com/office/drawing/2014/main" id="{5D50BCF8-70F1-47C2-95DE-A297C7769247}"/>
              </a:ext>
            </a:extLst>
          </p:cNvPr>
          <p:cNvSpPr>
            <a:spLocks noGrp="1"/>
          </p:cNvSpPr>
          <p:nvPr>
            <p:ph idx="1"/>
          </p:nvPr>
        </p:nvSpPr>
        <p:spPr>
          <a:xfrm>
            <a:off x="651545" y="1711354"/>
            <a:ext cx="10972800" cy="4737784"/>
          </a:xfrm>
        </p:spPr>
        <p:txBody>
          <a:bodyPr/>
          <a:lstStyle/>
          <a:p>
            <a:pPr marL="534988" indent="-534988">
              <a:lnSpc>
                <a:spcPct val="120000"/>
              </a:lnSpc>
              <a:spcBef>
                <a:spcPts val="0"/>
              </a:spcBef>
              <a:spcAft>
                <a:spcPts val="300"/>
              </a:spcAft>
            </a:pPr>
            <a:r>
              <a:rPr lang="en-US" sz="1600" b="1" strike="sngStrike" dirty="0">
                <a:highlight>
                  <a:srgbClr val="FFFF00"/>
                </a:highlight>
                <a:latin typeface="+mn-lt"/>
                <a:cs typeface="Times New Roman" panose="02020603050405020304" pitchFamily="18" charset="0"/>
              </a:rPr>
              <a:t>Objective 4: </a:t>
            </a:r>
            <a:r>
              <a:rPr lang="en-US" sz="1600" strike="sngStrike" dirty="0">
                <a:effectLst/>
                <a:highlight>
                  <a:srgbClr val="FFFF00"/>
                </a:highlight>
                <a:latin typeface="+mn-lt"/>
                <a:ea typeface="Batang" panose="02030600000101010101" pitchFamily="18" charset="-127"/>
                <a:cs typeface="Times New Roman" panose="02020603050405020304" pitchFamily="18" charset="0"/>
              </a:rPr>
              <a:t>NTN-TN and NTN-NTN mobility and service continuity enhancements</a:t>
            </a:r>
          </a:p>
          <a:p>
            <a:pPr marL="0" indent="0">
              <a:lnSpc>
                <a:spcPct val="120000"/>
              </a:lnSpc>
              <a:spcBef>
                <a:spcPts val="0"/>
              </a:spcBef>
              <a:spcAft>
                <a:spcPts val="300"/>
              </a:spcAft>
              <a:buNone/>
            </a:pPr>
            <a:endParaRPr lang="en-US" sz="1600" dirty="0">
              <a:effectLst/>
              <a:highlight>
                <a:srgbClr val="FFFF00"/>
              </a:highlight>
              <a:latin typeface="+mn-lt"/>
              <a:ea typeface="Batang" panose="02030600000101010101" pitchFamily="18" charset="-127"/>
              <a:cs typeface="Times New Roman" panose="02020603050405020304" pitchFamily="18" charset="0"/>
            </a:endParaRPr>
          </a:p>
          <a:p>
            <a:pPr marL="0" indent="0">
              <a:lnSpc>
                <a:spcPct val="120000"/>
              </a:lnSpc>
              <a:spcBef>
                <a:spcPts val="0"/>
              </a:spcBef>
              <a:spcAft>
                <a:spcPts val="300"/>
              </a:spcAft>
              <a:buNone/>
            </a:pPr>
            <a:r>
              <a:rPr lang="en-US" sz="1600" strike="sngStrike" dirty="0">
                <a:effectLst/>
                <a:highlight>
                  <a:srgbClr val="FFFF00"/>
                </a:highlight>
                <a:latin typeface="+mn-lt"/>
                <a:ea typeface="Batang" panose="02030600000101010101" pitchFamily="18" charset="-127"/>
                <a:cs typeface="Times New Roman" panose="02020603050405020304" pitchFamily="18" charset="0"/>
              </a:rPr>
              <a:t>This work considers existing methods from NR TN as baseline for NTN-TN mobility as well as Rel-17 WI outcome and the further mobility enhancements objectives based on confirmation of feasibility and impact are listed below.</a:t>
            </a:r>
          </a:p>
          <a:p>
            <a:pPr marL="935038" lvl="1" indent="-534988">
              <a:lnSpc>
                <a:spcPct val="120000"/>
              </a:lnSpc>
              <a:spcBef>
                <a:spcPts val="0"/>
              </a:spcBef>
              <a:spcAft>
                <a:spcPts val="300"/>
              </a:spcAft>
            </a:pPr>
            <a:r>
              <a:rPr lang="en-US" sz="1200" strike="sngStrike" dirty="0">
                <a:effectLst/>
                <a:highlight>
                  <a:srgbClr val="FFFF00"/>
                </a:highlight>
                <a:latin typeface="+mn-lt"/>
                <a:ea typeface="Batang" panose="02030600000101010101" pitchFamily="18" charset="-127"/>
                <a:cs typeface="Times New Roman" panose="02020603050405020304" pitchFamily="18" charset="0"/>
              </a:rPr>
              <a:t>Address handover interruption and handover </a:t>
            </a:r>
            <a:r>
              <a:rPr lang="en-US" sz="1200" strike="sngStrike" dirty="0" err="1">
                <a:effectLst/>
                <a:highlight>
                  <a:srgbClr val="FFFF00"/>
                </a:highlight>
                <a:latin typeface="+mn-lt"/>
                <a:ea typeface="Batang" panose="02030600000101010101" pitchFamily="18" charset="-127"/>
                <a:cs typeface="Times New Roman" panose="02020603050405020304" pitchFamily="18" charset="0"/>
              </a:rPr>
              <a:t>signalling</a:t>
            </a:r>
            <a:r>
              <a:rPr lang="en-US" sz="1200" strike="sngStrike" dirty="0">
                <a:effectLst/>
                <a:highlight>
                  <a:srgbClr val="FFFF00"/>
                </a:highlight>
                <a:latin typeface="+mn-lt"/>
                <a:ea typeface="Batang" panose="02030600000101010101" pitchFamily="18" charset="-127"/>
                <a:cs typeface="Times New Roman" panose="02020603050405020304" pitchFamily="18" charset="0"/>
              </a:rPr>
              <a:t> overhead [RAN2,RAN1]</a:t>
            </a:r>
          </a:p>
          <a:p>
            <a:pPr marL="935038" lvl="1" indent="-534988">
              <a:lnSpc>
                <a:spcPct val="120000"/>
              </a:lnSpc>
              <a:spcBef>
                <a:spcPts val="0"/>
              </a:spcBef>
              <a:spcAft>
                <a:spcPts val="300"/>
              </a:spcAft>
            </a:pPr>
            <a:r>
              <a:rPr lang="en-US" sz="1200" strike="sngStrike" dirty="0">
                <a:effectLst/>
                <a:highlight>
                  <a:srgbClr val="FFFF00"/>
                </a:highlight>
                <a:latin typeface="+mn-lt"/>
                <a:ea typeface="Batang" panose="02030600000101010101" pitchFamily="18" charset="-127"/>
                <a:cs typeface="Times New Roman" panose="02020603050405020304" pitchFamily="18" charset="0"/>
              </a:rPr>
              <a:t>Specify NTN-TN and NTN-NTN measurement/mobility and service continuity enhancements [RAN2,RAN4]</a:t>
            </a:r>
          </a:p>
          <a:p>
            <a:pPr marL="935038" lvl="1" indent="-534988">
              <a:lnSpc>
                <a:spcPct val="120000"/>
              </a:lnSpc>
              <a:spcBef>
                <a:spcPts val="0"/>
              </a:spcBef>
              <a:spcAft>
                <a:spcPts val="300"/>
              </a:spcAft>
            </a:pPr>
            <a:r>
              <a:rPr lang="en-US" sz="1200" strike="sngStrike" dirty="0">
                <a:effectLst/>
                <a:highlight>
                  <a:srgbClr val="FFFF00"/>
                </a:highlight>
                <a:latin typeface="+mn-lt"/>
                <a:ea typeface="Batang" panose="02030600000101010101" pitchFamily="18" charset="-127"/>
                <a:cs typeface="Times New Roman" panose="02020603050405020304" pitchFamily="18" charset="0"/>
              </a:rPr>
              <a:t>[Consider RLF reduction issue for different delay and/or network topology between the different access types/points/nodes if justified] [RAN2, RAN1]</a:t>
            </a:r>
          </a:p>
          <a:p>
            <a:pPr marL="935038" lvl="1" indent="-534988">
              <a:lnSpc>
                <a:spcPct val="120000"/>
              </a:lnSpc>
              <a:spcBef>
                <a:spcPts val="0"/>
              </a:spcBef>
              <a:spcAft>
                <a:spcPts val="300"/>
              </a:spcAft>
            </a:pPr>
            <a:r>
              <a:rPr lang="en-US" sz="1200" strike="sngStrike" dirty="0">
                <a:effectLst/>
                <a:highlight>
                  <a:srgbClr val="FFFF00"/>
                </a:highlight>
                <a:latin typeface="+mn-lt"/>
                <a:ea typeface="Batang" panose="02030600000101010101" pitchFamily="18" charset="-127"/>
                <a:cs typeface="Times New Roman" panose="02020603050405020304" pitchFamily="18" charset="0"/>
              </a:rPr>
              <a:t>[Address RACH congestion and/or RACH-less HO as second priority] [RAN2,RAN1]</a:t>
            </a:r>
          </a:p>
          <a:p>
            <a:pPr marL="534988" indent="-534988">
              <a:lnSpc>
                <a:spcPct val="120000"/>
              </a:lnSpc>
              <a:spcBef>
                <a:spcPts val="0"/>
              </a:spcBef>
              <a:spcAft>
                <a:spcPts val="300"/>
              </a:spcAft>
            </a:pPr>
            <a:endParaRPr lang="en-US" sz="1600" dirty="0">
              <a:latin typeface="+mn-lt"/>
              <a:ea typeface="Batang" panose="02030600000101010101" pitchFamily="18" charset="-127"/>
              <a:cs typeface="Times New Roman" panose="02020603050405020304" pitchFamily="18" charset="0"/>
            </a:endParaRPr>
          </a:p>
          <a:p>
            <a:pPr marL="534988" indent="-534988">
              <a:lnSpc>
                <a:spcPct val="120000"/>
              </a:lnSpc>
              <a:spcBef>
                <a:spcPts val="0"/>
              </a:spcBef>
              <a:spcAft>
                <a:spcPts val="300"/>
              </a:spcAft>
            </a:pPr>
            <a:endParaRPr lang="en-US" sz="1600" dirty="0">
              <a:effectLst/>
              <a:latin typeface="+mn-lt"/>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8139219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1925</Words>
  <Application>Microsoft Office PowerPoint</Application>
  <PresentationFormat>Widescreen</PresentationFormat>
  <Paragraphs>94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微软雅黑</vt:lpstr>
      <vt:lpstr>Arial</vt:lpstr>
      <vt:lpstr>Arial Black</vt:lpstr>
      <vt:lpstr>Calibri</vt:lpstr>
      <vt:lpstr>Times New Roman</vt:lpstr>
      <vt:lpstr>3gpp</vt:lpstr>
      <vt:lpstr>Moderator’s summary for discussion [94e-17-R18-NTN-NR]</vt:lpstr>
      <vt:lpstr>Moderator Proposed WF on WID</vt:lpstr>
      <vt:lpstr>Moderator Proposed WF on WID</vt:lpstr>
      <vt:lpstr>Moderator Proposed WF on WID</vt:lpstr>
      <vt:lpstr>Moderator Proposed WF on WID</vt:lpstr>
      <vt:lpstr>Moderator Proposed WF on WID</vt:lpstr>
      <vt:lpstr>Moderator Proposed WF on WID</vt:lpstr>
      <vt:lpstr>Moderator Proposed WF on WID</vt:lpstr>
      <vt:lpstr>Moderator Proposed WF on WID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2021-12-08T17:45:27Z</dcterms:created>
  <dcterms:modified xsi:type="dcterms:W3CDTF">2021-12-08T21:00:01Z</dcterms:modified>
</cp:coreProperties>
</file>