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50" r:id="rId1"/>
  </p:sldMasterIdLst>
  <p:notesMasterIdLst>
    <p:notesMasterId r:id="rId6"/>
  </p:notesMasterIdLst>
  <p:handoutMasterIdLst>
    <p:handoutMasterId r:id="rId7"/>
  </p:handoutMasterIdLst>
  <p:sldIdLst>
    <p:sldId id="386" r:id="rId2"/>
    <p:sldId id="691" r:id="rId3"/>
    <p:sldId id="693" r:id="rId4"/>
    <p:sldId id="692" r:id="rId5"/>
  </p:sldIdLst>
  <p:sldSz cx="9906000" cy="6858000" type="A4"/>
  <p:notesSz cx="9939338" cy="14368463"/>
  <p:defaultTextStyle>
    <a:defPPr>
      <a:defRPr lang="ko-KR"/>
    </a:defPPr>
    <a:lvl1pPr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340890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682967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025044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367121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1710385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052462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2394539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2736616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>
          <p15:clr>
            <a:srgbClr val="A4A3A4"/>
          </p15:clr>
        </p15:guide>
        <p15:guide id="2" pos="3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4528">
          <p15:clr>
            <a:srgbClr val="A4A3A4"/>
          </p15:clr>
        </p15:guide>
        <p15:guide id="2" pos="313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BF1FB7"/>
    <a:srgbClr val="DE007F"/>
    <a:srgbClr val="FCFF8B"/>
    <a:srgbClr val="70126C"/>
    <a:srgbClr val="000000"/>
    <a:srgbClr val="41067C"/>
    <a:srgbClr val="C5FFE5"/>
    <a:srgbClr val="B7EEFF"/>
    <a:srgbClr val="8FE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62" autoAdjust="0"/>
    <p:restoredTop sz="79442" autoAdjust="0"/>
  </p:normalViewPr>
  <p:slideViewPr>
    <p:cSldViewPr showGuides="1">
      <p:cViewPr varScale="1">
        <p:scale>
          <a:sx n="89" d="100"/>
          <a:sy n="89" d="100"/>
        </p:scale>
        <p:origin x="1181" y="67"/>
      </p:cViewPr>
      <p:guideLst>
        <p:guide orient="horz" pos="572"/>
        <p:guide pos="3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144" y="-102"/>
      </p:cViewPr>
      <p:guideLst>
        <p:guide orient="horz" pos="4528"/>
        <p:guide pos="313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 bwMode="auto">
          <a:xfrm>
            <a:off x="2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defTabSz="1338738">
              <a:defRPr sz="17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 bwMode="auto">
          <a:xfrm>
            <a:off x="5629279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algn="r" defTabSz="1338738">
              <a:defRPr sz="1700"/>
            </a:lvl1pPr>
          </a:lstStyle>
          <a:p>
            <a:fld id="{265C7B8E-68A4-48F8-8A9E-9A1210F08B75}" type="datetimeFigureOut">
              <a:rPr lang="ko-KR" altLang="en-US"/>
              <a:pPr/>
              <a:t>2021-12-09</a:t>
            </a:fld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 bwMode="auto">
          <a:xfrm>
            <a:off x="2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defTabSz="1338738">
              <a:defRPr sz="17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 bwMode="auto">
          <a:xfrm>
            <a:off x="5629279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algn="r" defTabSz="1338738">
              <a:defRPr sz="1700"/>
            </a:lvl1pPr>
          </a:lstStyle>
          <a:p>
            <a:fld id="{1DB528DD-67BB-436A-980F-1F80135FCDD2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1381655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 bwMode="auto">
          <a:xfrm>
            <a:off x="5629279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algn="r" defTabSz="1338738">
              <a:defRPr kumimoji="0" sz="1700"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A025DB50-0C8C-432C-A28D-E8530F544757}" type="datetimeFigureOut">
              <a:rPr lang="ko-KR" altLang="en-US"/>
              <a:pPr/>
              <a:t>2021-12-09</a:t>
            </a:fld>
            <a:endParaRPr lang="en-US" altLang="ko-KR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 bwMode="auto">
          <a:xfrm>
            <a:off x="992313" y="6822785"/>
            <a:ext cx="7954716" cy="646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  <a:endParaRPr lang="ko-KR" altLang="en-US" noProof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 bwMode="auto">
          <a:xfrm>
            <a:off x="5629279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algn="r" defTabSz="1338738">
              <a:defRPr kumimoji="0" sz="1700"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3AF4E376-1295-4435-B33B-69A02C6185F6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8836193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0890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2967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5044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67121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09781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1738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3695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35650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743196" y="2492896"/>
            <a:ext cx="8419609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486392" y="4429132"/>
            <a:ext cx="6933217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95055" y="60097"/>
            <a:ext cx="8915891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95055" y="836712"/>
            <a:ext cx="8915891" cy="5688632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6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6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6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6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6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 bwMode="auto">
          <a:xfrm>
            <a:off x="495055" y="6356804"/>
            <a:ext cx="23118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 bwMode="auto">
          <a:xfrm>
            <a:off x="3384305" y="6356804"/>
            <a:ext cx="31373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 bwMode="auto">
          <a:xfrm>
            <a:off x="7099055" y="6356804"/>
            <a:ext cx="23118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fld id="{75842C2F-6543-43EF-BF80-29CBE5C6C36C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52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2pPr>
      <a:lvl3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3pPr>
      <a:lvl4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4pPr>
      <a:lvl5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5pPr>
      <a:lvl6pPr marL="342077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6pPr>
      <a:lvl7pPr marL="684154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7pPr>
      <a:lvl8pPr marL="1026231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8pPr>
      <a:lvl9pPr marL="1368308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58706" indent="-358706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400">
          <a:solidFill>
            <a:schemeClr val="tx1"/>
          </a:solidFill>
          <a:latin typeface="+mn-lt"/>
          <a:ea typeface="+mn-ea"/>
          <a:cs typeface="+mn-cs"/>
        </a:defRPr>
      </a:lvl1pPr>
      <a:lvl2pPr marL="777988" indent="-299317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900">
          <a:solidFill>
            <a:schemeClr val="tx1"/>
          </a:solidFill>
          <a:latin typeface="+mn-lt"/>
          <a:ea typeface="+mn-ea"/>
        </a:defRPr>
      </a:lvl2pPr>
      <a:lvl3pPr marL="1197270" indent="-239929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500">
          <a:solidFill>
            <a:schemeClr val="tx1"/>
          </a:solidFill>
          <a:latin typeface="+mn-lt"/>
          <a:ea typeface="+mn-ea"/>
        </a:defRPr>
      </a:lvl3pPr>
      <a:lvl4pPr marL="1675940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100">
          <a:solidFill>
            <a:schemeClr val="tx1"/>
          </a:solidFill>
          <a:latin typeface="+mn-lt"/>
          <a:ea typeface="+mn-ea"/>
        </a:defRPr>
      </a:lvl4pPr>
      <a:lvl5pPr marL="2154610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5pPr>
      <a:lvl6pPr marL="2496687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6pPr>
      <a:lvl7pPr marL="2838764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7pPr>
      <a:lvl8pPr marL="3180841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8pPr>
      <a:lvl9pPr marL="3522918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077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4154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6231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8308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385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2462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4539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36616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14" descr="BK.png"/>
          <p:cNvPicPr>
            <a:picLocks noChangeAspect="1"/>
          </p:cNvPicPr>
          <p:nvPr/>
        </p:nvPicPr>
        <p:blipFill>
          <a:blip r:embed="rId2" cstate="print"/>
          <a:srcRect l="4326" r="10626"/>
          <a:stretch>
            <a:fillRect/>
          </a:stretch>
        </p:blipFill>
        <p:spPr bwMode="auto">
          <a:xfrm>
            <a:off x="0" y="-27384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제목 6"/>
          <p:cNvSpPr>
            <a:spLocks noGrp="1"/>
          </p:cNvSpPr>
          <p:nvPr>
            <p:ph type="ctrTitle"/>
          </p:nvPr>
        </p:nvSpPr>
        <p:spPr>
          <a:xfrm>
            <a:off x="0" y="2492896"/>
            <a:ext cx="9906000" cy="1944216"/>
          </a:xfrm>
        </p:spPr>
        <p:txBody>
          <a:bodyPr/>
          <a:lstStyle/>
          <a:p>
            <a:pPr lvl="0" eaLnBrk="1" hangingPunct="1">
              <a:defRPr/>
            </a:pPr>
            <a:r>
              <a:rPr lang="en-US" altLang="ko-KR" sz="3600" dirty="0" smtClean="0">
                <a:latin typeface="맑은 고딕" pitchFamily="50" charset="-127"/>
                <a:ea typeface="맑은 고딕" pitchFamily="50" charset="-127"/>
              </a:rPr>
              <a:t>Proposal to discuss in GTW</a:t>
            </a:r>
            <a:endParaRPr lang="ko-KR" altLang="en-US" sz="3600" dirty="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Observation after the intermediate 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 moderator thinks that the most outstanding issues are whether/how to introduce multi-hop UE-to-UE relay and UE aggregation while keeping the manageable workload. Company input in these issues can be summarized as follows:</a:t>
            </a:r>
          </a:p>
          <a:p>
            <a:endParaRPr lang="en-GB" altLang="ko-KR" dirty="0" smtClean="0"/>
          </a:p>
          <a:p>
            <a:r>
              <a:rPr lang="en-GB" altLang="ko-KR" dirty="0" smtClean="0"/>
              <a:t>Inclusion of multi-hop UE-to-UE relay</a:t>
            </a:r>
          </a:p>
          <a:p>
            <a:pPr lvl="1"/>
            <a:r>
              <a:rPr lang="en-GB" altLang="ko-KR" dirty="0" smtClean="0"/>
              <a:t>Support</a:t>
            </a:r>
          </a:p>
          <a:p>
            <a:pPr lvl="2"/>
            <a:r>
              <a:rPr lang="en-US" altLang="ko-KR" dirty="0" err="1"/>
              <a:t>InterDigital</a:t>
            </a:r>
            <a:r>
              <a:rPr lang="en-US" altLang="ko-KR" dirty="0"/>
              <a:t>, Apple, Kyocera, FirstNet, AT&amp;T, TCCA, MINISTERE DE L’INTERIEUR, A.S.T.R.I.D. SA/NV, </a:t>
            </a:r>
            <a:r>
              <a:rPr lang="en-US" altLang="ko-KR" dirty="0" err="1"/>
              <a:t>Softil</a:t>
            </a:r>
            <a:r>
              <a:rPr lang="en-US" altLang="ko-KR" dirty="0"/>
              <a:t>, Philips, </a:t>
            </a:r>
            <a:r>
              <a:rPr lang="en-US" altLang="ko-KR" dirty="0" err="1"/>
              <a:t>Erillisverkot</a:t>
            </a:r>
            <a:r>
              <a:rPr lang="en-US" altLang="ko-KR" dirty="0"/>
              <a:t> (</a:t>
            </a:r>
            <a:r>
              <a:rPr lang="en-US" altLang="ko-KR" dirty="0" smtClean="0"/>
              <a:t>12 companies)</a:t>
            </a:r>
          </a:p>
          <a:p>
            <a:pPr lvl="3"/>
            <a:r>
              <a:rPr lang="en-US" altLang="ko-KR" dirty="0" smtClean="0"/>
              <a:t>Note that 19 companies supported this inclusion in the initial round.</a:t>
            </a:r>
            <a:endParaRPr lang="en-GB" altLang="ko-KR" dirty="0" smtClean="0"/>
          </a:p>
          <a:p>
            <a:pPr lvl="2"/>
            <a:r>
              <a:rPr lang="en-GB" altLang="ko-KR" dirty="0" smtClean="0"/>
              <a:t>Solutions discussed for the workload management</a:t>
            </a:r>
          </a:p>
          <a:p>
            <a:pPr lvl="3"/>
            <a:r>
              <a:rPr lang="en-US" altLang="ko-KR" dirty="0"/>
              <a:t>Remove the UE aggregation </a:t>
            </a:r>
            <a:r>
              <a:rPr lang="en-US" altLang="ko-KR" dirty="0" smtClean="0"/>
              <a:t>part, allocate more TU, remove Layer-3 part in multi-path relay, remove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 DRX for relay (objective 4)</a:t>
            </a:r>
            <a:endParaRPr lang="en-GB" altLang="ko-KR" dirty="0" smtClean="0"/>
          </a:p>
          <a:p>
            <a:pPr lvl="1"/>
            <a:r>
              <a:rPr lang="en-GB" altLang="ko-KR" dirty="0" smtClean="0"/>
              <a:t>Not support</a:t>
            </a:r>
          </a:p>
          <a:p>
            <a:pPr lvl="2"/>
            <a:r>
              <a:rPr lang="en-US" altLang="ko-KR" dirty="0"/>
              <a:t>Huawei, CATT, NEC, vivo, ZTE, </a:t>
            </a:r>
            <a:r>
              <a:rPr lang="en-US" altLang="ko-KR" dirty="0" err="1"/>
              <a:t>Spreadtrum</a:t>
            </a:r>
            <a:r>
              <a:rPr lang="en-US" altLang="ko-KR" dirty="0"/>
              <a:t>, China Telecommunication, Sharp, </a:t>
            </a:r>
            <a:r>
              <a:rPr lang="en-US" altLang="ko-KR" dirty="0" err="1"/>
              <a:t>MediaTek</a:t>
            </a:r>
            <a:r>
              <a:rPr lang="en-US" altLang="ko-KR" dirty="0"/>
              <a:t>, LGE, KT, Samsung, Xiaomi, Ericsson, </a:t>
            </a:r>
            <a:r>
              <a:rPr lang="en-US" altLang="ko-KR" dirty="0" err="1"/>
              <a:t>Futurewei</a:t>
            </a:r>
            <a:r>
              <a:rPr lang="en-US" altLang="ko-KR" dirty="0"/>
              <a:t>, Deutsche Telekom, Bosch, Qualcomm, Intel (</a:t>
            </a:r>
            <a:r>
              <a:rPr lang="en-US" altLang="ko-KR" dirty="0" smtClean="0"/>
              <a:t>19 companies)</a:t>
            </a:r>
            <a:endParaRPr lang="en-GB" altLang="ko-KR" dirty="0" smtClean="0"/>
          </a:p>
          <a:p>
            <a:pPr lvl="1"/>
            <a:r>
              <a:rPr lang="en-GB" altLang="ko-KR" dirty="0" smtClean="0"/>
              <a:t>Discussed possible compromise</a:t>
            </a:r>
          </a:p>
          <a:p>
            <a:pPr lvl="2"/>
            <a:r>
              <a:rPr lang="en-US" altLang="ko-KR" dirty="0" smtClean="0"/>
              <a:t>Consideration </a:t>
            </a:r>
            <a:r>
              <a:rPr lang="en-US" altLang="ko-KR" dirty="0"/>
              <a:t>of forward </a:t>
            </a:r>
            <a:r>
              <a:rPr lang="en-US" altLang="ko-KR" dirty="0" smtClean="0"/>
              <a:t>compatibility for multi-hop, multi-hop </a:t>
            </a:r>
            <a:r>
              <a:rPr lang="en-US" altLang="ko-KR" dirty="0"/>
              <a:t>is supported only in L3 </a:t>
            </a:r>
            <a:r>
              <a:rPr lang="en-US" altLang="ko-KR" dirty="0" smtClean="0"/>
              <a:t>relay, multi-path relay objective is only for study in Rel-18</a:t>
            </a:r>
            <a:endParaRPr lang="en-GB" altLang="ko-KR" dirty="0" smtClean="0"/>
          </a:p>
          <a:p>
            <a:pPr lvl="1"/>
            <a:endParaRPr lang="en-GB" altLang="ko-KR" dirty="0" smtClean="0"/>
          </a:p>
          <a:p>
            <a:endParaRPr lang="en-GB" altLang="ko-KR" dirty="0" smtClean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111151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Observation after the intermediate 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ko-KR" dirty="0" smtClean="0"/>
              <a:t>Whether/how to describe UE aggregation in the objective of multi-path relay:</a:t>
            </a:r>
          </a:p>
          <a:p>
            <a:pPr lvl="1"/>
            <a:r>
              <a:rPr lang="en-GB" altLang="ko-KR" dirty="0" smtClean="0"/>
              <a:t>Option 3</a:t>
            </a:r>
          </a:p>
          <a:p>
            <a:pPr lvl="2"/>
            <a:r>
              <a:rPr lang="en-GB" altLang="ko-KR" dirty="0" smtClean="0"/>
              <a:t>“</a:t>
            </a:r>
            <a:r>
              <a:rPr lang="en-US" altLang="ko-KR" dirty="0"/>
              <a:t>A UE is connected to the same </a:t>
            </a:r>
            <a:r>
              <a:rPr lang="en-US" altLang="ko-KR" dirty="0" err="1"/>
              <a:t>gNB</a:t>
            </a:r>
            <a:r>
              <a:rPr lang="en-US" altLang="ko-KR" dirty="0"/>
              <a:t> using one direct path and one indirect path via 1) layer-2/layer-3 UE-to-Network relay, or 2) via another UE (where the UE-UE inter-connection is assumed to be ideal</a:t>
            </a:r>
            <a:r>
              <a:rPr lang="en-US" altLang="ko-KR" dirty="0" smtClean="0"/>
              <a:t>).”</a:t>
            </a:r>
          </a:p>
          <a:p>
            <a:pPr lvl="2"/>
            <a:r>
              <a:rPr lang="en-US" altLang="ko-KR" dirty="0"/>
              <a:t>CMDI, </a:t>
            </a:r>
            <a:r>
              <a:rPr lang="en-US" altLang="ko-KR" dirty="0" err="1"/>
              <a:t>Spreadtrum</a:t>
            </a:r>
            <a:r>
              <a:rPr lang="en-US" altLang="ko-KR" dirty="0"/>
              <a:t>, vivo, Huawei, CATT, New H3C Technologies, ZTE, CEPRI, China Telecommunication, Xiaomi, Bosch, Qualcomm (3rd preference), </a:t>
            </a:r>
            <a:r>
              <a:rPr lang="en-US" altLang="ko-KR" dirty="0" smtClean="0"/>
              <a:t>Philips (13 companies)</a:t>
            </a:r>
            <a:endParaRPr lang="en-GB" altLang="ko-KR" dirty="0" smtClean="0"/>
          </a:p>
          <a:p>
            <a:pPr lvl="1"/>
            <a:r>
              <a:rPr lang="en-GB" altLang="ko-KR" dirty="0"/>
              <a:t>Option </a:t>
            </a:r>
            <a:r>
              <a:rPr lang="en-GB" altLang="ko-KR" dirty="0" smtClean="0"/>
              <a:t>0 (i.e., the wording in </a:t>
            </a:r>
            <a:r>
              <a:rPr lang="en-GB" altLang="ko-KR" dirty="0"/>
              <a:t>the </a:t>
            </a:r>
            <a:r>
              <a:rPr lang="en-GB" altLang="ko-KR" dirty="0" smtClean="0"/>
              <a:t>appendix </a:t>
            </a:r>
            <a:r>
              <a:rPr lang="en-GB" altLang="ko-KR" dirty="0"/>
              <a:t>of </a:t>
            </a:r>
            <a:r>
              <a:rPr lang="en-GB" altLang="ko-KR" dirty="0" smtClean="0"/>
              <a:t>RP-213469)</a:t>
            </a:r>
            <a:endParaRPr lang="en-GB" altLang="ko-KR" dirty="0"/>
          </a:p>
          <a:p>
            <a:pPr lvl="2"/>
            <a:r>
              <a:rPr lang="en-GB" altLang="ko-KR" dirty="0" smtClean="0"/>
              <a:t>Option 2 + </a:t>
            </a:r>
            <a:r>
              <a:rPr lang="en-GB" altLang="ko-KR" dirty="0" smtClean="0"/>
              <a:t>“</a:t>
            </a:r>
            <a:r>
              <a:rPr lang="en-GB" altLang="ko-KR" dirty="0"/>
              <a:t>where the solutions for 1) are to be reused for 2)</a:t>
            </a:r>
            <a:r>
              <a:rPr lang="en-US" altLang="ko-KR" dirty="0" smtClean="0"/>
              <a:t>.”</a:t>
            </a:r>
            <a:endParaRPr lang="en-GB" altLang="ko-KR" dirty="0"/>
          </a:p>
          <a:p>
            <a:pPr lvl="2"/>
            <a:r>
              <a:rPr lang="en-US" altLang="ko-KR" dirty="0"/>
              <a:t>Ericsson, Samsung, Qualcomm (4th preference</a:t>
            </a:r>
            <a:r>
              <a:rPr lang="en-US" altLang="ko-KR" dirty="0" smtClean="0"/>
              <a:t>) (3 companies)</a:t>
            </a:r>
            <a:endParaRPr lang="en-GB" altLang="ko-KR" dirty="0"/>
          </a:p>
          <a:p>
            <a:pPr lvl="1"/>
            <a:r>
              <a:rPr lang="en-GB" altLang="ko-KR" dirty="0" smtClean="0"/>
              <a:t>Option 4</a:t>
            </a:r>
          </a:p>
          <a:p>
            <a:pPr lvl="2"/>
            <a:r>
              <a:rPr lang="en-US" altLang="ko-KR" dirty="0" smtClean="0"/>
              <a:t>Option 2 + “where </a:t>
            </a:r>
            <a:r>
              <a:rPr lang="en-US" altLang="ko-KR" dirty="0"/>
              <a:t>the solutions for 1) are to be reused for 2) without precluding the possibility of excluding a part of the solutions which is unnecessary for the operation for 2</a:t>
            </a:r>
            <a:r>
              <a:rPr lang="en-US" altLang="ko-KR" dirty="0" smtClean="0"/>
              <a:t>).”</a:t>
            </a:r>
            <a:endParaRPr lang="en-US" altLang="ko-KR" dirty="0"/>
          </a:p>
          <a:p>
            <a:pPr lvl="2"/>
            <a:r>
              <a:rPr lang="en-US" altLang="ko-KR" dirty="0"/>
              <a:t>CMDI (acceptable), </a:t>
            </a:r>
            <a:r>
              <a:rPr lang="en-US" altLang="ko-KR" dirty="0" err="1"/>
              <a:t>Spreadtrum</a:t>
            </a:r>
            <a:r>
              <a:rPr lang="en-US" altLang="ko-KR" dirty="0"/>
              <a:t> (acceptable), Apple, Huawei (acceptable), OPPO, New H3C Technologies (acceptable), CEPRI (acceptable), </a:t>
            </a:r>
            <a:r>
              <a:rPr lang="en-US" altLang="ko-KR" dirty="0" err="1"/>
              <a:t>MediaTek</a:t>
            </a:r>
            <a:r>
              <a:rPr lang="en-US" altLang="ko-KR" dirty="0"/>
              <a:t>, LGE, Samsung, </a:t>
            </a:r>
            <a:r>
              <a:rPr lang="en-US" altLang="ko-KR" dirty="0" err="1"/>
              <a:t>Futurewei</a:t>
            </a:r>
            <a:r>
              <a:rPr lang="en-US" altLang="ko-KR" dirty="0"/>
              <a:t>, Bosch, Qualcomm, Philips, Intel (acceptable</a:t>
            </a:r>
            <a:r>
              <a:rPr lang="en-US" altLang="ko-KR" dirty="0" smtClean="0"/>
              <a:t>) (15 companies)</a:t>
            </a:r>
            <a:endParaRPr lang="en-GB" altLang="ko-KR" dirty="0" smtClean="0"/>
          </a:p>
          <a:p>
            <a:pPr lvl="1"/>
            <a:r>
              <a:rPr lang="en-GB" altLang="ko-KR" dirty="0" smtClean="0"/>
              <a:t>Remove scenario 2</a:t>
            </a:r>
          </a:p>
          <a:p>
            <a:pPr lvl="2"/>
            <a:r>
              <a:rPr lang="en-US" altLang="ko-KR" dirty="0" err="1"/>
              <a:t>InterDigital</a:t>
            </a:r>
            <a:r>
              <a:rPr lang="en-US" altLang="ko-KR" dirty="0"/>
              <a:t>, Apple, Kyocera, NEC, Sharp, Deutsche Telekom, </a:t>
            </a:r>
            <a:r>
              <a:rPr lang="en-US" altLang="ko-KR" dirty="0" smtClean="0"/>
              <a:t>Intel (7 companies)</a:t>
            </a:r>
            <a:endParaRPr lang="en-GB" altLang="ko-KR" dirty="0" smtClean="0"/>
          </a:p>
          <a:p>
            <a:pPr lvl="1"/>
            <a:endParaRPr lang="en-GB" altLang="ko-KR" dirty="0" smtClean="0"/>
          </a:p>
          <a:p>
            <a:endParaRPr lang="en-GB" altLang="ko-KR" dirty="0" smtClean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265212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055" y="692696"/>
            <a:ext cx="8915891" cy="5832648"/>
          </a:xfrm>
        </p:spPr>
        <p:txBody>
          <a:bodyPr/>
          <a:lstStyle/>
          <a:p>
            <a:r>
              <a:rPr lang="en-US" altLang="ko-KR" dirty="0" smtClean="0"/>
              <a:t>The moderator proposes the following as a way forward to handle multi-hop UE-to-UE relay and UE aggregation (i.e., scenario 2 in the current draft WID): </a:t>
            </a:r>
          </a:p>
          <a:p>
            <a:pPr lvl="1"/>
            <a:r>
              <a:rPr lang="en-GB" altLang="ko-KR" dirty="0" smtClean="0"/>
              <a:t>Support multi-hop UE-to-UE relay only for Layer-3 relay.</a:t>
            </a:r>
          </a:p>
          <a:p>
            <a:pPr lvl="2"/>
            <a:r>
              <a:rPr lang="en-GB" altLang="ko-KR" dirty="0" smtClean="0"/>
              <a:t>Note 1A in the current WID “This </a:t>
            </a:r>
            <a:r>
              <a:rPr lang="en-GB" altLang="ko-KR" dirty="0"/>
              <a:t>work should take into account the forward compatibility for supporting more than one hop in a later </a:t>
            </a:r>
            <a:r>
              <a:rPr lang="en-GB" altLang="ko-KR" dirty="0" smtClean="0"/>
              <a:t>release” applies to Layer-2 relay.</a:t>
            </a:r>
          </a:p>
          <a:p>
            <a:pPr lvl="1"/>
            <a:r>
              <a:rPr lang="en-GB" altLang="ko-KR" dirty="0" smtClean="0"/>
              <a:t>Adopt Option 4 for the description of the scenarios in the multi-path relay objective.</a:t>
            </a:r>
          </a:p>
          <a:p>
            <a:pPr lvl="2"/>
            <a:r>
              <a:rPr lang="en-US" altLang="ko-KR" dirty="0" smtClean="0"/>
              <a:t>Keep the current wording “</a:t>
            </a:r>
            <a:r>
              <a:rPr lang="en-GB" altLang="ko-KR" dirty="0"/>
              <a:t>Study the benefit and potential solutions for multi-path </a:t>
            </a:r>
            <a:r>
              <a:rPr lang="en-GB" altLang="ko-KR" dirty="0" smtClean="0"/>
              <a:t>support</a:t>
            </a:r>
            <a:r>
              <a:rPr lang="en-US" altLang="ko-KR" dirty="0" smtClean="0"/>
              <a:t>” and Note 3A “</a:t>
            </a:r>
            <a:r>
              <a:rPr lang="en-GB" altLang="ko-KR" dirty="0"/>
              <a:t>Study on the benefit and potential solutions are to be completed in RAN#98 which will decide whether/how to start the normative work.</a:t>
            </a:r>
            <a:r>
              <a:rPr lang="en-US" altLang="ko-KR" dirty="0" smtClean="0"/>
              <a:t>”</a:t>
            </a:r>
            <a:endParaRPr lang="en-GB" altLang="ko-KR" dirty="0" smtClean="0"/>
          </a:p>
          <a:p>
            <a:pPr lvl="2"/>
            <a:r>
              <a:rPr lang="en-GB" altLang="ko-KR" dirty="0" smtClean="0"/>
              <a:t>Remove </a:t>
            </a:r>
            <a:r>
              <a:rPr lang="en-GB" altLang="ko-KR" dirty="0" smtClean="0"/>
              <a:t>Layer-3 relay from the objective.</a:t>
            </a:r>
          </a:p>
          <a:p>
            <a:endParaRPr lang="en-GB" altLang="ko-KR" dirty="0" smtClean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237933687"/>
      </p:ext>
    </p:extLst>
  </p:cSld>
  <p:clrMapOvr>
    <a:masterClrMapping/>
  </p:clrMapOvr>
</p:sld>
</file>

<file path=ppt/theme/theme1.xml><?xml version="1.0" encoding="utf-8"?>
<a:theme xmlns:a="http://schemas.openxmlformats.org/drawingml/2006/main" name="7_Office 테마">
  <a:themeElements>
    <a:clrScheme name="7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25028</TotalTime>
  <Words>578</Words>
  <Application>Microsoft Office PowerPoint</Application>
  <PresentationFormat>A4 용지(210x297mm)</PresentationFormat>
  <Paragraphs>36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굴림</vt:lpstr>
      <vt:lpstr>돋움</vt:lpstr>
      <vt:lpstr>맑은 고딕</vt:lpstr>
      <vt:lpstr>Arial</vt:lpstr>
      <vt:lpstr>Wingdings</vt:lpstr>
      <vt:lpstr>7_Office 테마</vt:lpstr>
      <vt:lpstr>Proposal to discuss in GTW</vt:lpstr>
      <vt:lpstr>Observation after the intermediate round</vt:lpstr>
      <vt:lpstr>Observation after the intermediate 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Youngwoo Yun</dc:creator>
  <cp:lastModifiedBy>Hanbyul Seo</cp:lastModifiedBy>
  <cp:revision>1758</cp:revision>
  <dcterms:created xsi:type="dcterms:W3CDTF">2007-12-14T06:10:03Z</dcterms:created>
  <dcterms:modified xsi:type="dcterms:W3CDTF">2021-12-08T19:57:29Z</dcterms:modified>
</cp:coreProperties>
</file>