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2" d="100"/>
          <a:sy n="122" d="100"/>
        </p:scale>
        <p:origin x="11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247190-4C8A-48AE-805C-D5231E36914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25084C4-EE49-4FB2-9F5A-EB6C0E6322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3D80846-DA33-4CEF-8C09-E2DA43F11559}"/>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5" name="フッター プレースホルダー 4">
            <a:extLst>
              <a:ext uri="{FF2B5EF4-FFF2-40B4-BE49-F238E27FC236}">
                <a16:creationId xmlns:a16="http://schemas.microsoft.com/office/drawing/2014/main" id="{AADC12CE-B84E-4377-927F-2A584607163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B050989-CC98-44C9-8B01-7DBC986EF72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65720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2C4C1B-B7C6-4B45-9435-4454F24D4D6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34A184D-3007-4C53-A63C-CC665DD0000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DF5905D-6209-4904-AF3D-2FC93C15AF95}"/>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5" name="フッター プレースホルダー 4">
            <a:extLst>
              <a:ext uri="{FF2B5EF4-FFF2-40B4-BE49-F238E27FC236}">
                <a16:creationId xmlns:a16="http://schemas.microsoft.com/office/drawing/2014/main" id="{E93259B2-7AC4-4018-8233-061AA181D8F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2F62840-FDDF-4BA5-BFD1-12662F6E3CF4}"/>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3691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B48FC53-3D4D-435D-BD1B-01F77FBCC9A5}"/>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07BDE4F-6AE1-48D4-B434-FC8A4816780D}"/>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B7BFA28-167E-46B9-A80F-84108877C586}"/>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5" name="フッター プレースホルダー 4">
            <a:extLst>
              <a:ext uri="{FF2B5EF4-FFF2-40B4-BE49-F238E27FC236}">
                <a16:creationId xmlns:a16="http://schemas.microsoft.com/office/drawing/2014/main" id="{078E3194-3FA8-4B05-A510-A39F3DCA3F4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F1CF3A5-D5D9-4D9E-9263-E1250E86109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72918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6D6EF7-29D7-43DB-993B-F2925959D51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6876488-FD43-426F-A14B-26660968F24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052E25B-D8BF-4304-99E2-5FBA5C5E54AD}"/>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5" name="フッター プレースホルダー 4">
            <a:extLst>
              <a:ext uri="{FF2B5EF4-FFF2-40B4-BE49-F238E27FC236}">
                <a16:creationId xmlns:a16="http://schemas.microsoft.com/office/drawing/2014/main" id="{048AD8EB-127D-44EC-B26B-C364661B95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9CA3A10-DF86-4586-9EFF-B7F9091C4515}"/>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989757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1BE351-DE54-406C-9468-61062EE7D67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3210410-EC1E-41C3-B950-A725F1E219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9A3808E-EB95-4E78-BC7D-609F16E027DA}"/>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5" name="フッター プレースホルダー 4">
            <a:extLst>
              <a:ext uri="{FF2B5EF4-FFF2-40B4-BE49-F238E27FC236}">
                <a16:creationId xmlns:a16="http://schemas.microsoft.com/office/drawing/2014/main" id="{9251748D-F25B-4D7B-AD64-B179A91BE32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5BF8188-11BD-43A1-BA34-0CC729452EA3}"/>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181923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0893BD-EB4F-4126-B194-21D8C466536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A35CD2D-01FF-42F7-BFC0-4CFFC5375A80}"/>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6C6DEE05-0525-41BF-A6AC-E2A7E78CA96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FD31867-2383-4180-932D-D1C2D1640407}"/>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6" name="フッター プレースホルダー 5">
            <a:extLst>
              <a:ext uri="{FF2B5EF4-FFF2-40B4-BE49-F238E27FC236}">
                <a16:creationId xmlns:a16="http://schemas.microsoft.com/office/drawing/2014/main" id="{599DF075-2C5A-4CB8-B42D-03C4C9093CB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E32BC54-3932-4FF0-B6CC-7300D8E0BCD1}"/>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70895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30FB6E-2463-44CB-93D6-FFBA1AB8F891}"/>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E5F3F2A-A761-4B33-81A6-916113D71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4EC61C4-DADF-4DA5-9165-FD33A8965AFF}"/>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0B230C82-B4F1-40C7-9314-0CABD34A94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F080556-DD49-4A95-911B-3D70BC33A72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B070B86-C3B8-41D2-9830-4000D8A8B18E}"/>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8" name="フッター プレースホルダー 7">
            <a:extLst>
              <a:ext uri="{FF2B5EF4-FFF2-40B4-BE49-F238E27FC236}">
                <a16:creationId xmlns:a16="http://schemas.microsoft.com/office/drawing/2014/main" id="{491F098F-2B94-4926-BDF2-59454D5969A3}"/>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66D5439-0879-48B3-991F-8385129AA64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95184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5B21C3-57E9-449A-9F00-63C6CD6D925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68551C31-38D3-46CC-BC3A-2A25DB46D32E}"/>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4" name="フッター プレースホルダー 3">
            <a:extLst>
              <a:ext uri="{FF2B5EF4-FFF2-40B4-BE49-F238E27FC236}">
                <a16:creationId xmlns:a16="http://schemas.microsoft.com/office/drawing/2014/main" id="{ADFBDA77-0CA3-4512-A28F-A5172ACEC12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DEB0ED5-B872-4AAC-A85E-3366C13AD176}"/>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981440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2590A83-3A8C-478A-84CC-3E169267DE35}"/>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3" name="フッター プレースホルダー 2">
            <a:extLst>
              <a:ext uri="{FF2B5EF4-FFF2-40B4-BE49-F238E27FC236}">
                <a16:creationId xmlns:a16="http://schemas.microsoft.com/office/drawing/2014/main" id="{5F1A79CD-6350-4D77-88F0-45B00755B8F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0AEC574-5775-4C90-9187-42DBD8889C4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964120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72C971-72FA-4AF7-874D-458E6A1014D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DA7393F-02D9-43DD-A24A-C8D8F17451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086B852-EEDE-44C4-889D-1270B39911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553089D-4A6A-42BB-9C08-E5096690A8ED}"/>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6" name="フッター プレースホルダー 5">
            <a:extLst>
              <a:ext uri="{FF2B5EF4-FFF2-40B4-BE49-F238E27FC236}">
                <a16:creationId xmlns:a16="http://schemas.microsoft.com/office/drawing/2014/main" id="{3ADC9D3C-97ED-4B5F-8043-3A89FF50BD7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21B4950-E875-4019-849B-591FD13CECEC}"/>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46516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382F41-2509-49C6-B04A-893E7FF411E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7F9D43D-3EA4-4095-8EFE-6BA2F1D825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2ACDA1D5-5A33-4D89-8000-963029CA9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E94151B-6371-4B57-8280-764B1C4D84DF}"/>
              </a:ext>
            </a:extLst>
          </p:cNvPr>
          <p:cNvSpPr>
            <a:spLocks noGrp="1"/>
          </p:cNvSpPr>
          <p:nvPr>
            <p:ph type="dt" sz="half" idx="10"/>
          </p:nvPr>
        </p:nvSpPr>
        <p:spPr/>
        <p:txBody>
          <a:bodyPr/>
          <a:lstStyle/>
          <a:p>
            <a:fld id="{C59994C9-1710-48BF-AE70-5291B992137F}" type="datetimeFigureOut">
              <a:rPr kumimoji="1" lang="ja-JP" altLang="en-US" smtClean="0"/>
              <a:t>2021/12/10</a:t>
            </a:fld>
            <a:endParaRPr kumimoji="1" lang="ja-JP" altLang="en-US"/>
          </a:p>
        </p:txBody>
      </p:sp>
      <p:sp>
        <p:nvSpPr>
          <p:cNvPr id="6" name="フッター プレースホルダー 5">
            <a:extLst>
              <a:ext uri="{FF2B5EF4-FFF2-40B4-BE49-F238E27FC236}">
                <a16:creationId xmlns:a16="http://schemas.microsoft.com/office/drawing/2014/main" id="{5914A8EE-F1A5-4EE5-8AE6-C2523869453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F00BEAA-0E4B-4398-A03D-54A1C6F7748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828135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FE694AF-3DE7-469F-ACBA-079F5B35E2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2B13153-79D1-4B47-9DD9-682511B848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920DCF-3533-4AB0-85A3-1870585314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9994C9-1710-48BF-AE70-5291B992137F}" type="datetimeFigureOut">
              <a:rPr kumimoji="1" lang="ja-JP" altLang="en-US" smtClean="0"/>
              <a:t>2021/12/10</a:t>
            </a:fld>
            <a:endParaRPr kumimoji="1" lang="ja-JP" altLang="en-US"/>
          </a:p>
        </p:txBody>
      </p:sp>
      <p:sp>
        <p:nvSpPr>
          <p:cNvPr id="5" name="フッター プレースホルダー 4">
            <a:extLst>
              <a:ext uri="{FF2B5EF4-FFF2-40B4-BE49-F238E27FC236}">
                <a16:creationId xmlns:a16="http://schemas.microsoft.com/office/drawing/2014/main" id="{DEAC2295-7288-4482-AD75-CEA343427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9F22EEE1-4B27-49F1-A52D-2DFEB4DB60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995531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0D7238-45CE-429E-B245-D110A5336790}"/>
              </a:ext>
            </a:extLst>
          </p:cNvPr>
          <p:cNvSpPr>
            <a:spLocks noGrp="1"/>
          </p:cNvSpPr>
          <p:nvPr>
            <p:ph type="ctrTitle"/>
          </p:nvPr>
        </p:nvSpPr>
        <p:spPr>
          <a:xfrm>
            <a:off x="1524000" y="1122363"/>
            <a:ext cx="9144000" cy="3082314"/>
          </a:xfrm>
        </p:spPr>
        <p:txBody>
          <a:bodyPr>
            <a:normAutofit/>
          </a:bodyPr>
          <a:lstStyle/>
          <a:p>
            <a:r>
              <a:rPr lang="en-US" altLang="ja-JP" dirty="0">
                <a:latin typeface="Calibri" panose="020F0502020204030204" pitchFamily="34" charset="0"/>
                <a:cs typeface="Calibri" panose="020F0502020204030204" pitchFamily="34" charset="0"/>
              </a:rPr>
              <a:t>Conclusion of</a:t>
            </a:r>
            <a:br>
              <a:rPr kumimoji="1" lang="en-US" altLang="ja-JP" dirty="0">
                <a:latin typeface="Calibri" panose="020F0502020204030204" pitchFamily="34" charset="0"/>
                <a:cs typeface="Calibri" panose="020F0502020204030204" pitchFamily="34" charset="0"/>
              </a:rPr>
            </a:br>
            <a:r>
              <a:rPr kumimoji="1" lang="en-US" altLang="ja-JP" dirty="0">
                <a:latin typeface="Calibri" panose="020F0502020204030204" pitchFamily="34" charset="0"/>
                <a:cs typeface="Calibri" panose="020F0502020204030204" pitchFamily="34" charset="0"/>
              </a:rPr>
              <a:t>[94e-13-R18-CAEnh]</a:t>
            </a:r>
            <a:endParaRPr kumimoji="1" lang="ja-JP" altLang="en-US" dirty="0">
              <a:latin typeface="Calibri" panose="020F0502020204030204" pitchFamily="34" charset="0"/>
              <a:cs typeface="Calibri" panose="020F0502020204030204" pitchFamily="34" charset="0"/>
            </a:endParaRPr>
          </a:p>
        </p:txBody>
      </p:sp>
      <p:sp>
        <p:nvSpPr>
          <p:cNvPr id="3" name="字幕 2">
            <a:extLst>
              <a:ext uri="{FF2B5EF4-FFF2-40B4-BE49-F238E27FC236}">
                <a16:creationId xmlns:a16="http://schemas.microsoft.com/office/drawing/2014/main" id="{E29F717E-C531-49D0-A006-6BBE8FC6D64C}"/>
              </a:ext>
            </a:extLst>
          </p:cNvPr>
          <p:cNvSpPr>
            <a:spLocks noGrp="1"/>
          </p:cNvSpPr>
          <p:nvPr>
            <p:ph type="subTitle" idx="1"/>
          </p:nvPr>
        </p:nvSpPr>
        <p:spPr>
          <a:xfrm>
            <a:off x="1524000" y="4751754"/>
            <a:ext cx="9144000" cy="506046"/>
          </a:xfrm>
        </p:spPr>
        <p:txBody>
          <a:bodyPr/>
          <a:lstStyle/>
          <a:p>
            <a:r>
              <a:rPr kumimoji="1" lang="en-US" altLang="ja-JP" dirty="0">
                <a:latin typeface="Calibri" panose="020F0502020204030204" pitchFamily="34" charset="0"/>
                <a:cs typeface="Calibri" panose="020F0502020204030204" pitchFamily="34" charset="0"/>
              </a:rPr>
              <a:t>Moderator (NTT DOCOMO, INC.)</a:t>
            </a:r>
            <a:endParaRPr kumimoji="1" lang="ja-JP" altLang="en-US" dirty="0">
              <a:latin typeface="Calibri" panose="020F0502020204030204" pitchFamily="34" charset="0"/>
              <a:cs typeface="Calibri" panose="020F0502020204030204" pitchFamily="34" charset="0"/>
            </a:endParaRPr>
          </a:p>
        </p:txBody>
      </p:sp>
      <p:sp>
        <p:nvSpPr>
          <p:cNvPr id="4" name="TextBox 1">
            <a:extLst>
              <a:ext uri="{FF2B5EF4-FFF2-40B4-BE49-F238E27FC236}">
                <a16:creationId xmlns:a16="http://schemas.microsoft.com/office/drawing/2014/main" id="{411B74F8-9B0C-4186-92A0-D3CAF379B185}"/>
              </a:ext>
            </a:extLst>
          </p:cNvPr>
          <p:cNvSpPr txBox="1"/>
          <p:nvPr/>
        </p:nvSpPr>
        <p:spPr>
          <a:xfrm>
            <a:off x="236842" y="274551"/>
            <a:ext cx="4300976" cy="1107996"/>
          </a:xfrm>
          <a:prstGeom prst="rect">
            <a:avLst/>
          </a:prstGeom>
          <a:noFill/>
        </p:spPr>
        <p:txBody>
          <a:bodyPr wrap="square" rtlCol="0">
            <a:spAutoFit/>
          </a:bodyPr>
          <a:lstStyle/>
          <a:p>
            <a:r>
              <a:rPr lang="en-US" sz="1600" b="1" dirty="0">
                <a:latin typeface="+mj-ea"/>
                <a:ea typeface="+mj-ea"/>
              </a:rPr>
              <a:t>3GPP TSG-RAN Meeting #94-e	</a:t>
            </a:r>
            <a:endParaRPr lang="en-US" sz="1600" dirty="0">
              <a:latin typeface="+mj-ea"/>
              <a:ea typeface="+mj-ea"/>
            </a:endParaRPr>
          </a:p>
          <a:p>
            <a:r>
              <a:rPr lang="en-US" sz="1600" b="1" dirty="0">
                <a:latin typeface="+mj-ea"/>
                <a:ea typeface="+mj-ea"/>
              </a:rPr>
              <a:t>Electronic Meeting, December 6-17, 2021</a:t>
            </a:r>
          </a:p>
          <a:p>
            <a:r>
              <a:rPr lang="en-US" sz="1600" b="1" dirty="0">
                <a:latin typeface="+mj-ea"/>
                <a:ea typeface="+mj-ea"/>
              </a:rPr>
              <a:t>Agenda Item: 8A.1</a:t>
            </a:r>
            <a:endParaRPr lang="en-US" sz="1600" dirty="0">
              <a:latin typeface="+mj-ea"/>
              <a:ea typeface="+mj-ea"/>
            </a:endParaRPr>
          </a:p>
          <a:p>
            <a:endParaRPr lang="en-US" dirty="0">
              <a:latin typeface="+mj-ea"/>
              <a:ea typeface="+mj-ea"/>
            </a:endParaRPr>
          </a:p>
        </p:txBody>
      </p:sp>
      <p:sp>
        <p:nvSpPr>
          <p:cNvPr id="5" name="TextBox 1">
            <a:extLst>
              <a:ext uri="{FF2B5EF4-FFF2-40B4-BE49-F238E27FC236}">
                <a16:creationId xmlns:a16="http://schemas.microsoft.com/office/drawing/2014/main" id="{33D5C39B-A033-409C-9008-B2FA1BC34D79}"/>
              </a:ext>
            </a:extLst>
          </p:cNvPr>
          <p:cNvSpPr txBox="1"/>
          <p:nvPr/>
        </p:nvSpPr>
        <p:spPr>
          <a:xfrm>
            <a:off x="9422793" y="274551"/>
            <a:ext cx="2519149" cy="337185"/>
          </a:xfrm>
          <a:prstGeom prst="rect">
            <a:avLst/>
          </a:prstGeom>
          <a:noFill/>
        </p:spPr>
        <p:txBody>
          <a:bodyPr wrap="square" rtlCol="0">
            <a:spAutoFit/>
          </a:bodyPr>
          <a:lstStyle/>
          <a:p>
            <a:pPr algn="r"/>
            <a:r>
              <a:rPr lang="en-US" sz="1600" b="1" dirty="0">
                <a:latin typeface="+mj-ea"/>
                <a:ea typeface="+mj-ea"/>
              </a:rPr>
              <a:t> RP-213493	</a:t>
            </a:r>
            <a:endParaRPr lang="en-US" sz="1600" dirty="0">
              <a:latin typeface="+mj-ea"/>
              <a:ea typeface="+mj-ea"/>
            </a:endParaRPr>
          </a:p>
        </p:txBody>
      </p:sp>
    </p:spTree>
    <p:extLst>
      <p:ext uri="{BB962C8B-B14F-4D97-AF65-F5344CB8AC3E}">
        <p14:creationId xmlns:p14="http://schemas.microsoft.com/office/powerpoint/2010/main" val="3783972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2474614-0426-4FB1-BB6C-78465F1E1D72}"/>
              </a:ext>
            </a:extLst>
          </p:cNvPr>
          <p:cNvSpPr>
            <a:spLocks noGrp="1"/>
          </p:cNvSpPr>
          <p:nvPr>
            <p:ph idx="1"/>
          </p:nvPr>
        </p:nvSpPr>
        <p:spPr>
          <a:xfrm>
            <a:off x="838200" y="500184"/>
            <a:ext cx="10515600" cy="6150708"/>
          </a:xfrm>
        </p:spPr>
        <p:txBody>
          <a:bodyPr>
            <a:normAutofit/>
          </a:bodyPr>
          <a:lstStyle/>
          <a:p>
            <a:pPr marL="0" lvl="0" indent="0" algn="just">
              <a:buNone/>
            </a:pPr>
            <a:r>
              <a:rPr lang="en-US" altLang="ja-JP" sz="2000" b="1" kern="100" dirty="0">
                <a:latin typeface="Calibri" panose="020F0502020204030204" pitchFamily="34" charset="0"/>
                <a:ea typeface="游明朝" panose="02020400000000000000" pitchFamily="18" charset="-128"/>
                <a:cs typeface="Calibri" panose="020F0502020204030204" pitchFamily="34" charset="0"/>
              </a:rPr>
              <a:t>Observations made by the moderator based on the final round discussion</a:t>
            </a:r>
          </a:p>
          <a:p>
            <a:pPr marL="342900" lvl="0" indent="-342900" algn="just">
              <a:buFont typeface="游明朝" panose="02020400000000000000" pitchFamily="18" charset="-128"/>
              <a:buChar char="-"/>
            </a:pP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Almost all companies are fine with the latest justification description in v003 of the draft WID.</a:t>
            </a:r>
          </a:p>
          <a:p>
            <a:pPr marL="800100" lvl="1" indent="-342900" algn="just">
              <a:buFont typeface="游明朝" panose="02020400000000000000" pitchFamily="18" charset="-128"/>
              <a:buChar char="-"/>
            </a:pP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One company prefers to delete “based on the data traffic, TDD DL/UL configuration, bandwidths and channel conditions of each band, instead of RRC-based cell(s) reconfiguration” part, but another company objects to delete the part with clarifying that concerned autonomous switching is not part of the scope and examples help to understand the motivation of switching.</a:t>
            </a:r>
          </a:p>
          <a:p>
            <a:pPr marL="342900" lvl="0" indent="-342900" algn="just">
              <a:buFont typeface="游明朝" panose="02020400000000000000" pitchFamily="18" charset="-128"/>
              <a:buChar char="-"/>
            </a:pP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Almost all companies are fine with the latest objective 1 and 2 descriptions in v003 of the draft WID. </a:t>
            </a:r>
          </a:p>
          <a:p>
            <a:pPr marL="800100" lvl="1" indent="-342900" algn="just">
              <a:buFont typeface="游明朝" panose="02020400000000000000" pitchFamily="18" charset="-128"/>
              <a:buChar char="-"/>
            </a:pP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There is a suggestion to clarify “If CA is supported on a given band, only consider contiguous CA for that band” for objective 2, and three companies are ok with add the note. </a:t>
            </a:r>
          </a:p>
          <a:p>
            <a:pPr marL="800100" lvl="1" indent="-342900" algn="just">
              <a:buFont typeface="游明朝" panose="02020400000000000000" pitchFamily="18" charset="-128"/>
              <a:buChar char="-"/>
            </a:pP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There is a suggestion to add “if up to 4 bands is to be supported” for the note on RAN1/2 part of objective 2. </a:t>
            </a:r>
          </a:p>
          <a:p>
            <a:pPr marL="800100" lvl="1" indent="-342900" algn="just">
              <a:buFont typeface="游明朝" panose="02020400000000000000" pitchFamily="18" charset="-128"/>
              <a:buChar char="-"/>
            </a:pP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There are three companies commented on the </a:t>
            </a:r>
            <a:r>
              <a:rPr lang="en-US" altLang="ja-JP" sz="1600" kern="100" dirty="0" err="1">
                <a:effectLst/>
                <a:latin typeface="Calibri" panose="020F0502020204030204" pitchFamily="34" charset="0"/>
                <a:ea typeface="游明朝" panose="02020400000000000000" pitchFamily="18" charset="-128"/>
                <a:cs typeface="Calibri" panose="020F0502020204030204" pitchFamily="34" charset="0"/>
              </a:rPr>
              <a:t>SCells</a:t>
            </a: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 without SSB, and all of them accept to not add it as additional objective for this WI.</a:t>
            </a:r>
          </a:p>
          <a:p>
            <a:pPr marL="342900" lvl="0" indent="-342900" algn="just">
              <a:buFont typeface="游明朝" panose="02020400000000000000" pitchFamily="18" charset="-128"/>
              <a:buChar char="-"/>
            </a:pP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13 companies support to change the WI name to “multi-carrier enhancements”, while three companies commented that if the intention is to support the case of UL transmission on a carrier without corresponding DL carrier configured to the UE, it should be clarified and sub-objective “multi-carrier UL operation support for both single TAG and multiple TAGs configurations” should be added.</a:t>
            </a:r>
            <a:endParaRPr lang="ja-JP" altLang="ja-JP" sz="1800" kern="100" dirty="0">
              <a:effectLst/>
              <a:latin typeface="Calibri" panose="020F0502020204030204" pitchFamily="34" charset="0"/>
              <a:ea typeface="游明朝" panose="02020400000000000000" pitchFamily="18" charset="-128"/>
              <a:cs typeface="Calibri" panose="020F0502020204030204" pitchFamily="34" charset="0"/>
            </a:endParaRPr>
          </a:p>
        </p:txBody>
      </p:sp>
    </p:spTree>
    <p:extLst>
      <p:ext uri="{BB962C8B-B14F-4D97-AF65-F5344CB8AC3E}">
        <p14:creationId xmlns:p14="http://schemas.microsoft.com/office/powerpoint/2010/main" val="2854163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2474614-0426-4FB1-BB6C-78465F1E1D72}"/>
              </a:ext>
            </a:extLst>
          </p:cNvPr>
          <p:cNvSpPr>
            <a:spLocks noGrp="1"/>
          </p:cNvSpPr>
          <p:nvPr>
            <p:ph idx="1"/>
          </p:nvPr>
        </p:nvSpPr>
        <p:spPr>
          <a:xfrm>
            <a:off x="838200" y="500184"/>
            <a:ext cx="10515600" cy="6150708"/>
          </a:xfrm>
        </p:spPr>
        <p:txBody>
          <a:bodyPr>
            <a:normAutofit/>
          </a:bodyPr>
          <a:lstStyle/>
          <a:p>
            <a:pPr marL="0" lvl="0" indent="0" algn="just">
              <a:buNone/>
            </a:pPr>
            <a:r>
              <a:rPr lang="en-US" altLang="ja-JP" sz="2000" b="1" kern="100" dirty="0">
                <a:latin typeface="Calibri" panose="020F0502020204030204" pitchFamily="34" charset="0"/>
                <a:ea typeface="游明朝" panose="02020400000000000000" pitchFamily="18" charset="-128"/>
                <a:cs typeface="Calibri" panose="020F0502020204030204" pitchFamily="34" charset="0"/>
              </a:rPr>
              <a:t>Suggested updates for the WID</a:t>
            </a:r>
          </a:p>
          <a:p>
            <a:pPr marL="342900" lvl="0" indent="-342900" algn="just">
              <a:buFont typeface="游明朝" panose="02020400000000000000" pitchFamily="18" charset="-128"/>
              <a:buChar char="-"/>
            </a:pP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For the justification description, "e.g.," can be added before the examples.</a:t>
            </a:r>
          </a:p>
          <a:p>
            <a:pPr marL="800100" lvl="1" indent="-342900" algn="just">
              <a:buFont typeface="游明朝" panose="02020400000000000000" pitchFamily="18" charset="-128"/>
              <a:buChar char="-"/>
            </a:pPr>
            <a:r>
              <a:rPr lang="en-US" altLang="ja-JP" sz="1600" i="1" kern="100" dirty="0">
                <a:effectLst/>
                <a:latin typeface="Calibri" panose="020F0502020204030204" pitchFamily="34" charset="0"/>
                <a:ea typeface="游明朝" panose="02020400000000000000" pitchFamily="18" charset="-128"/>
                <a:cs typeface="Calibri" panose="020F0502020204030204" pitchFamily="34" charset="0"/>
              </a:rPr>
              <a:t>Dynamically selecting carriers with UL Tx switching </a:t>
            </a:r>
            <a:r>
              <a:rPr lang="en-US" altLang="ja-JP" sz="1600" i="1"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e.g., </a:t>
            </a:r>
            <a:r>
              <a:rPr lang="en-US" altLang="ja-JP" sz="1600" i="1" kern="100" dirty="0">
                <a:effectLst/>
                <a:latin typeface="Calibri" panose="020F0502020204030204" pitchFamily="34" charset="0"/>
                <a:ea typeface="游明朝" panose="02020400000000000000" pitchFamily="18" charset="-128"/>
                <a:cs typeface="Calibri" panose="020F0502020204030204" pitchFamily="34" charset="0"/>
              </a:rPr>
              <a:t>based on the data traffic, TDD DL/UL configuration, bandwidths and channel conditions of each band, instead of RRC-based cell(s) reconfiguration, may potentially lead to higher UL data rate, spectrum utilization and UL capacity.</a:t>
            </a:r>
          </a:p>
          <a:p>
            <a:pPr marL="342900" lvl="0" indent="-342900" algn="just">
              <a:buFont typeface="游明朝" panose="02020400000000000000" pitchFamily="18" charset="-128"/>
              <a:buChar char="-"/>
            </a:pP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The objective 1 and 2 descriptions are kept except for following updates corresponding to WI name change. </a:t>
            </a:r>
          </a:p>
          <a:p>
            <a:pPr marL="800100" lvl="1" indent="-342900" algn="just">
              <a:buFont typeface="游明朝" panose="02020400000000000000" pitchFamily="18" charset="-128"/>
              <a:buChar char="-"/>
            </a:pP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The suggestion to clarify on intra-band contiguous CA can be discussed in the WI, and the suggestion to clarify "if up to 4 bands is to be supported" would not be essential and anyway RAN1/2 design agnostic with number of bands would be good for future proof.</a:t>
            </a:r>
          </a:p>
          <a:p>
            <a:pPr marL="342900" lvl="0" indent="-342900" algn="just">
              <a:buFont typeface="游明朝" panose="02020400000000000000" pitchFamily="18" charset="-128"/>
              <a:buChar char="-"/>
            </a:pP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The WI name can be changed to “</a:t>
            </a:r>
            <a:r>
              <a:rPr lang="en-US" altLang="ja-JP" sz="2000" b="1" kern="100" dirty="0">
                <a:effectLst/>
                <a:latin typeface="Calibri" panose="020F0502020204030204" pitchFamily="34" charset="0"/>
                <a:ea typeface="游明朝" panose="02020400000000000000" pitchFamily="18" charset="-128"/>
                <a:cs typeface="Calibri" panose="020F0502020204030204" pitchFamily="34" charset="0"/>
              </a:rPr>
              <a:t>Multi-carrier enhancements</a:t>
            </a: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 if it is common understanding and acceptable to majority that following changes for objective 2 can be done.</a:t>
            </a:r>
          </a:p>
          <a:p>
            <a:pPr marL="800100" lvl="1" indent="-342900" algn="just">
              <a:buFont typeface="游明朝" panose="02020400000000000000" pitchFamily="18" charset="-128"/>
              <a:buChar char="-"/>
            </a:pP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The part ”</a:t>
            </a:r>
            <a:r>
              <a:rPr lang="en-US" altLang="ja-JP" sz="1600" i="1" kern="100" dirty="0">
                <a:effectLst/>
                <a:latin typeface="Calibri" panose="020F0502020204030204" pitchFamily="34" charset="0"/>
                <a:ea typeface="游明朝" panose="02020400000000000000" pitchFamily="18" charset="-128"/>
                <a:cs typeface="Calibri" panose="020F0502020204030204" pitchFamily="34" charset="0"/>
              </a:rPr>
              <a:t>with restriction of 2 Tx simultaneous transmission</a:t>
            </a: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 is updated to “</a:t>
            </a:r>
            <a:r>
              <a:rPr lang="en-US" altLang="ja-JP" sz="1600" i="1" kern="100" dirty="0">
                <a:effectLst/>
                <a:latin typeface="Calibri" panose="020F0502020204030204" pitchFamily="34" charset="0"/>
                <a:ea typeface="游明朝" panose="02020400000000000000" pitchFamily="18" charset="-128"/>
                <a:cs typeface="Calibri" panose="020F0502020204030204" pitchFamily="34" charset="0"/>
              </a:rPr>
              <a:t>with restriction of </a:t>
            </a:r>
            <a:r>
              <a:rPr lang="en-US" altLang="ja-JP" sz="1600" i="1"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up to </a:t>
            </a:r>
            <a:r>
              <a:rPr lang="en-US" altLang="ja-JP" sz="1600" i="1" kern="100" dirty="0">
                <a:effectLst/>
                <a:latin typeface="Calibri" panose="020F0502020204030204" pitchFamily="34" charset="0"/>
                <a:ea typeface="游明朝" panose="02020400000000000000" pitchFamily="18" charset="-128"/>
                <a:cs typeface="Calibri" panose="020F0502020204030204" pitchFamily="34" charset="0"/>
              </a:rPr>
              <a:t>2 Tx simultaneous transmission</a:t>
            </a: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a:t>
            </a:r>
          </a:p>
          <a:p>
            <a:pPr marL="800100" lvl="1" indent="-342900" algn="just">
              <a:buFont typeface="游明朝" panose="02020400000000000000" pitchFamily="18" charset="-128"/>
              <a:buChar char="-"/>
            </a:pP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The sub-bullet “</a:t>
            </a:r>
            <a:r>
              <a:rPr lang="en-US" altLang="ja-JP" sz="1600" i="1"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Multi-carrier UL operation without CA where UL transmission is performed on a carrier without corresponding DL carrier configured to the UE, for both single TAG and multiple TAGs configurations (RAN2, RAN4)</a:t>
            </a:r>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 is added</a:t>
            </a:r>
          </a:p>
          <a:p>
            <a:pPr marL="800100" lvl="1" indent="-342900" algn="just">
              <a:buFont typeface="游明朝" panose="02020400000000000000" pitchFamily="18" charset="-128"/>
              <a:buChar char="-"/>
            </a:pPr>
            <a:endParaRPr lang="en-US" altLang="ja-JP" sz="1600" kern="100" dirty="0">
              <a:latin typeface="Calibri" panose="020F0502020204030204" pitchFamily="34" charset="0"/>
              <a:ea typeface="游明朝" panose="02020400000000000000" pitchFamily="18" charset="-128"/>
              <a:cs typeface="Calibri" panose="020F0502020204030204" pitchFamily="34" charset="0"/>
            </a:endParaRPr>
          </a:p>
          <a:p>
            <a:pPr marL="0" indent="0" algn="just">
              <a:buNone/>
            </a:pPr>
            <a:r>
              <a:rPr lang="en-US" altLang="ja-JP" sz="1800" b="1" kern="100" dirty="0">
                <a:effectLst/>
                <a:latin typeface="Calibri" panose="020F0502020204030204" pitchFamily="34" charset="0"/>
                <a:ea typeface="游明朝" panose="02020400000000000000" pitchFamily="18" charset="-128"/>
                <a:cs typeface="Calibri" panose="020F0502020204030204" pitchFamily="34" charset="0"/>
              </a:rPr>
              <a:t>Corresponding updated WID is in RP-213564</a:t>
            </a:r>
          </a:p>
          <a:p>
            <a:pPr marL="0" indent="0" algn="just">
              <a:buNone/>
            </a:pPr>
            <a:r>
              <a:rPr lang="en-US" altLang="ja-JP" sz="1800" kern="100" dirty="0">
                <a:latin typeface="Calibri" panose="020F0502020204030204" pitchFamily="34" charset="0"/>
                <a:ea typeface="游明朝" panose="02020400000000000000" pitchFamily="18" charset="-128"/>
                <a:cs typeface="Calibri" panose="020F0502020204030204" pitchFamily="34" charset="0"/>
              </a:rPr>
              <a:t>The moderator appreciates all valuable feedbacks, constructive discussions and kind cooperation especially with flexibility during the email discussion!</a:t>
            </a:r>
          </a:p>
        </p:txBody>
      </p:sp>
      <p:sp>
        <p:nvSpPr>
          <p:cNvPr id="2" name="正方形/長方形 1">
            <a:extLst>
              <a:ext uri="{FF2B5EF4-FFF2-40B4-BE49-F238E27FC236}">
                <a16:creationId xmlns:a16="http://schemas.microsoft.com/office/drawing/2014/main" id="{F589E419-FCA9-4964-AF5C-42575B81AC52}"/>
              </a:ext>
            </a:extLst>
          </p:cNvPr>
          <p:cNvSpPr/>
          <p:nvPr/>
        </p:nvSpPr>
        <p:spPr>
          <a:xfrm>
            <a:off x="838200" y="3429001"/>
            <a:ext cx="10515600" cy="19010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2139430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574</Words>
  <Application>Microsoft Office PowerPoint</Application>
  <PresentationFormat>ワイド画面</PresentationFormat>
  <Paragraphs>25</Paragraphs>
  <Slides>3</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vt:i4>
      </vt:variant>
    </vt:vector>
  </HeadingPairs>
  <TitlesOfParts>
    <vt:vector size="9" baseType="lpstr">
      <vt:lpstr>游ゴシック</vt:lpstr>
      <vt:lpstr>游ゴシック Light</vt:lpstr>
      <vt:lpstr>游明朝</vt:lpstr>
      <vt:lpstr>Arial</vt:lpstr>
      <vt:lpstr>Calibri</vt:lpstr>
      <vt:lpstr>Office テーマ</vt:lpstr>
      <vt:lpstr>Conclusion of [94e-13-R18-CAEnh]</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Conclusion of [RAN93e-R18Prep-02] UL enhancements</dc:title>
  <dc:creator>Harada Hiroki</dc:creator>
  <cp:lastModifiedBy>Harada Hiroki</cp:lastModifiedBy>
  <cp:revision>5</cp:revision>
  <dcterms:created xsi:type="dcterms:W3CDTF">2021-09-03T03:30:24Z</dcterms:created>
  <dcterms:modified xsi:type="dcterms:W3CDTF">2021-12-09T19:42:08Z</dcterms:modified>
</cp:coreProperties>
</file>