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3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8E35D-5ED2-49CF-8526-7CA2D651C0C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783F611-9CD4-40A1-A2C9-D32389AB9C0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4B54B7B-19B6-49A1-A94C-52910C119420}"/>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5" name="Footer Placeholder 4">
            <a:extLst>
              <a:ext uri="{FF2B5EF4-FFF2-40B4-BE49-F238E27FC236}">
                <a16:creationId xmlns:a16="http://schemas.microsoft.com/office/drawing/2014/main" id="{669BA9E0-FBA6-4C9B-9556-58DF2A76A86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0F86E90-F3E5-4DDE-8B77-55AA989BDDC3}"/>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10478119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C9203-43FC-4012-98EB-53FA73729D1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26170C4-CDA5-4DE6-ADB1-7AAF47C3392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D16F89D-36AE-4D2E-951A-CD429FAF382A}"/>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5" name="Footer Placeholder 4">
            <a:extLst>
              <a:ext uri="{FF2B5EF4-FFF2-40B4-BE49-F238E27FC236}">
                <a16:creationId xmlns:a16="http://schemas.microsoft.com/office/drawing/2014/main" id="{0FEA8282-7A2E-43C4-ADA5-C75EA49A595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00A32D-CCCA-4A46-9130-24ACA104E7AC}"/>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897687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0388DF-7762-43D0-AFB5-5350838781D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C61531-3CC3-4E87-8D79-63591145FE2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33093F2-02F2-455E-88BF-8CAB516C854A}"/>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5" name="Footer Placeholder 4">
            <a:extLst>
              <a:ext uri="{FF2B5EF4-FFF2-40B4-BE49-F238E27FC236}">
                <a16:creationId xmlns:a16="http://schemas.microsoft.com/office/drawing/2014/main" id="{B406F662-B8FC-414B-B21F-BADAD77BC97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B51A009-1B7E-47F9-A6F5-CF18B2B35CAF}"/>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2947100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C6C42-C12D-46EB-B180-AE010E9BD4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E1C7253-0030-4F2B-816C-78A3D3E49F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3D06A31-F37B-4EB1-AF26-8D91B2B32DB2}"/>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5" name="Footer Placeholder 4">
            <a:extLst>
              <a:ext uri="{FF2B5EF4-FFF2-40B4-BE49-F238E27FC236}">
                <a16:creationId xmlns:a16="http://schemas.microsoft.com/office/drawing/2014/main" id="{C5C400F7-56C7-4175-BF7C-E9D3A9FDBFA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9DE8452-8BD3-4CF5-AFA4-E99F7153584C}"/>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2338899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4F66C-E442-41EC-BDA1-7237394E02A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C2862280-BE53-48B6-BB10-8F70111EF6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D422C6D-F171-4CB6-A56D-0464FB9FEA43}"/>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5" name="Footer Placeholder 4">
            <a:extLst>
              <a:ext uri="{FF2B5EF4-FFF2-40B4-BE49-F238E27FC236}">
                <a16:creationId xmlns:a16="http://schemas.microsoft.com/office/drawing/2014/main" id="{136EB47C-4919-4394-9579-F00D492F515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D75CF54-FFFB-4B01-BB54-159D1B1CA0B7}"/>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1987354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6B583-8FEE-4942-A128-9426CA28F7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838568C-A388-4FAF-A73D-0B1EC6FBFF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5D9C61F-16C4-4B8C-9C1D-875F6423EF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E38D0578-0C71-4F87-B45A-81A78FE8E347}"/>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6" name="Footer Placeholder 5">
            <a:extLst>
              <a:ext uri="{FF2B5EF4-FFF2-40B4-BE49-F238E27FC236}">
                <a16:creationId xmlns:a16="http://schemas.microsoft.com/office/drawing/2014/main" id="{B79F2671-5740-408D-BAB7-2106BC445B8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CBF751B-C432-4C64-BA69-14151412BF87}"/>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4204306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6D2F8-4A50-47BA-8488-D4B9E6FB875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6E6001D9-26F0-4DB2-8630-0208307BC5A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679BB01-80FB-4FBB-845D-65B2A7B21A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2A232F2-7299-4048-9680-F021B4E54E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0489652-1B70-44AA-B9E6-99E6EC3442D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393106A-337D-4B6C-8B80-D63E6937B57A}"/>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8" name="Footer Placeholder 7">
            <a:extLst>
              <a:ext uri="{FF2B5EF4-FFF2-40B4-BE49-F238E27FC236}">
                <a16:creationId xmlns:a16="http://schemas.microsoft.com/office/drawing/2014/main" id="{E47237DD-2FDE-4673-87D2-CBBA1400A51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DD47C60-B7A6-48D6-BD50-6485E0F84166}"/>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4000170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49C95-ACF4-4F44-8A2D-2D8C1F5418E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C7521ED-656E-4383-B39F-64BA6DC91D0F}"/>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4" name="Footer Placeholder 3">
            <a:extLst>
              <a:ext uri="{FF2B5EF4-FFF2-40B4-BE49-F238E27FC236}">
                <a16:creationId xmlns:a16="http://schemas.microsoft.com/office/drawing/2014/main" id="{C8FFF950-253C-48BA-9E0E-F19CFE32501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F2363D5-96B6-46AE-AECF-9D8E46004235}"/>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3689229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5C92F7-447C-4E69-91A4-0BCB669BD27E}"/>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3" name="Footer Placeholder 2">
            <a:extLst>
              <a:ext uri="{FF2B5EF4-FFF2-40B4-BE49-F238E27FC236}">
                <a16:creationId xmlns:a16="http://schemas.microsoft.com/office/drawing/2014/main" id="{38143C80-4A38-438B-8391-BD4A166C316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FF92D1B-3B13-4051-A0C0-DC69AC475F2B}"/>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3309466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33DC2-954F-45F0-BA5B-D8BAB35826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FD1FE42-DD4A-4158-B7AE-DA6C789F7A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DD9663D9-05A4-44F7-A712-613ACB2A2B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B0B734-0A9C-40FC-BE18-4408855406D2}"/>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6" name="Footer Placeholder 5">
            <a:extLst>
              <a:ext uri="{FF2B5EF4-FFF2-40B4-BE49-F238E27FC236}">
                <a16:creationId xmlns:a16="http://schemas.microsoft.com/office/drawing/2014/main" id="{8DA61499-D66E-4B57-BB36-8FCA508F738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225C73-951A-439B-82E2-58C742505A9B}"/>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41337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7E512-3E25-49C9-ADE4-375386566E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5CC4118-3D75-4AAF-B9E6-0E87DAC8C1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CEDEE9E-7DD6-4C43-AAD3-E9C80B4652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570DC4-4EA1-42C3-856E-4F8BDD522C21}"/>
              </a:ext>
            </a:extLst>
          </p:cNvPr>
          <p:cNvSpPr>
            <a:spLocks noGrp="1"/>
          </p:cNvSpPr>
          <p:nvPr>
            <p:ph type="dt" sz="half" idx="10"/>
          </p:nvPr>
        </p:nvSpPr>
        <p:spPr/>
        <p:txBody>
          <a:bodyPr/>
          <a:lstStyle/>
          <a:p>
            <a:fld id="{96477932-7861-41D4-B275-33474F6EB85D}" type="datetimeFigureOut">
              <a:rPr lang="en-GB" smtClean="0"/>
              <a:t>07/12/2021</a:t>
            </a:fld>
            <a:endParaRPr lang="en-GB"/>
          </a:p>
        </p:txBody>
      </p:sp>
      <p:sp>
        <p:nvSpPr>
          <p:cNvPr id="6" name="Footer Placeholder 5">
            <a:extLst>
              <a:ext uri="{FF2B5EF4-FFF2-40B4-BE49-F238E27FC236}">
                <a16:creationId xmlns:a16="http://schemas.microsoft.com/office/drawing/2014/main" id="{C6626344-7A00-41C1-A095-A95B6442225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031447D-2013-46D3-B6AA-6BDBF6C456B9}"/>
              </a:ext>
            </a:extLst>
          </p:cNvPr>
          <p:cNvSpPr>
            <a:spLocks noGrp="1"/>
          </p:cNvSpPr>
          <p:nvPr>
            <p:ph type="sldNum" sz="quarter" idx="12"/>
          </p:nvPr>
        </p:nvSpPr>
        <p:spPr/>
        <p:txBody>
          <a:bodyPr/>
          <a:lstStyle/>
          <a:p>
            <a:fld id="{4C25D7DE-D3AB-4355-97A0-5D0F71BC629D}" type="slidenum">
              <a:rPr lang="en-GB" smtClean="0"/>
              <a:t>‹#›</a:t>
            </a:fld>
            <a:endParaRPr lang="en-GB"/>
          </a:p>
        </p:txBody>
      </p:sp>
    </p:spTree>
    <p:extLst>
      <p:ext uri="{BB962C8B-B14F-4D97-AF65-F5344CB8AC3E}">
        <p14:creationId xmlns:p14="http://schemas.microsoft.com/office/powerpoint/2010/main" val="1613723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0F90BC3-066D-46DD-B2F0-C7283ABDAD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508ACD3-FEF8-41E0-A020-C0266133F9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B3F89D1-84B1-4647-91BE-22883CD20F9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477932-7861-41D4-B275-33474F6EB85D}" type="datetimeFigureOut">
              <a:rPr lang="en-GB" smtClean="0"/>
              <a:t>07/12/2021</a:t>
            </a:fld>
            <a:endParaRPr lang="en-GB"/>
          </a:p>
        </p:txBody>
      </p:sp>
      <p:sp>
        <p:nvSpPr>
          <p:cNvPr id="5" name="Footer Placeholder 4">
            <a:extLst>
              <a:ext uri="{FF2B5EF4-FFF2-40B4-BE49-F238E27FC236}">
                <a16:creationId xmlns:a16="http://schemas.microsoft.com/office/drawing/2014/main" id="{AB51AF40-B458-4AD0-A0D4-07044F18E3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326A56D-86AE-4BD3-B380-A3168983207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25D7DE-D3AB-4355-97A0-5D0F71BC629D}" type="slidenum">
              <a:rPr lang="en-GB" smtClean="0"/>
              <a:t>‹#›</a:t>
            </a:fld>
            <a:endParaRPr lang="en-GB"/>
          </a:p>
        </p:txBody>
      </p:sp>
    </p:spTree>
    <p:extLst>
      <p:ext uri="{BB962C8B-B14F-4D97-AF65-F5344CB8AC3E}">
        <p14:creationId xmlns:p14="http://schemas.microsoft.com/office/powerpoint/2010/main" val="11006953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D64057-ADE4-407B-99CA-9AE6822BB755}"/>
              </a:ext>
            </a:extLst>
          </p:cNvPr>
          <p:cNvSpPr>
            <a:spLocks noGrp="1"/>
          </p:cNvSpPr>
          <p:nvPr>
            <p:ph type="ctrTitle"/>
          </p:nvPr>
        </p:nvSpPr>
        <p:spPr>
          <a:xfrm>
            <a:off x="1628931" y="2456487"/>
            <a:ext cx="9144000" cy="3512992"/>
          </a:xfrm>
        </p:spPr>
        <p:txBody>
          <a:bodyPr>
            <a:normAutofit fontScale="90000"/>
          </a:bodyPr>
          <a:lstStyle/>
          <a:p>
            <a:pPr algn="l"/>
            <a:r>
              <a:rPr lang="en-GB" dirty="0"/>
              <a:t>RP-213486</a:t>
            </a:r>
            <a:br>
              <a:rPr lang="en-GB" dirty="0"/>
            </a:br>
            <a:br>
              <a:rPr lang="en-GB" dirty="0"/>
            </a:br>
            <a:r>
              <a:rPr lang="en-GB" dirty="0"/>
              <a:t>Rel-18 Positioning</a:t>
            </a:r>
            <a:br>
              <a:rPr lang="en-GB" dirty="0"/>
            </a:br>
            <a:r>
              <a:rPr lang="en-GB" dirty="0"/>
              <a:t>Proposals for discussion in Tuesday GTW</a:t>
            </a:r>
            <a:br>
              <a:rPr lang="en-GB" dirty="0"/>
            </a:br>
            <a:br>
              <a:rPr lang="en-GB" dirty="0"/>
            </a:br>
            <a:r>
              <a:rPr lang="en-GB" dirty="0"/>
              <a:t>Moderator (Intel)</a:t>
            </a:r>
          </a:p>
        </p:txBody>
      </p:sp>
    </p:spTree>
    <p:extLst>
      <p:ext uri="{BB962C8B-B14F-4D97-AF65-F5344CB8AC3E}">
        <p14:creationId xmlns:p14="http://schemas.microsoft.com/office/powerpoint/2010/main" val="16108392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740AB-0CFF-4429-99CF-C5394F0BCCD3}"/>
              </a:ext>
            </a:extLst>
          </p:cNvPr>
          <p:cNvSpPr>
            <a:spLocks noGrp="1"/>
          </p:cNvSpPr>
          <p:nvPr>
            <p:ph type="title"/>
          </p:nvPr>
        </p:nvSpPr>
        <p:spPr/>
        <p:txBody>
          <a:bodyPr/>
          <a:lstStyle/>
          <a:p>
            <a:r>
              <a:rPr lang="en-GB" dirty="0"/>
              <a:t>Unlicensed spectrum for SL positioning</a:t>
            </a:r>
          </a:p>
        </p:txBody>
      </p:sp>
      <p:sp>
        <p:nvSpPr>
          <p:cNvPr id="3" name="Content Placeholder 2">
            <a:extLst>
              <a:ext uri="{FF2B5EF4-FFF2-40B4-BE49-F238E27FC236}">
                <a16:creationId xmlns:a16="http://schemas.microsoft.com/office/drawing/2014/main" id="{870FA7CF-9DA2-463B-AF55-1F6151E7B1F3}"/>
              </a:ext>
            </a:extLst>
          </p:cNvPr>
          <p:cNvSpPr>
            <a:spLocks noGrp="1"/>
          </p:cNvSpPr>
          <p:nvPr>
            <p:ph idx="1"/>
          </p:nvPr>
        </p:nvSpPr>
        <p:spPr/>
        <p:txBody>
          <a:bodyPr>
            <a:normAutofit fontScale="92500"/>
          </a:bodyPr>
          <a:lstStyle/>
          <a:p>
            <a:r>
              <a:rPr lang="en-US" b="1" dirty="0"/>
              <a:t>Proposal 1</a:t>
            </a:r>
            <a:r>
              <a:rPr lang="en-US" dirty="0"/>
              <a:t>: Unlicensed spectrum is not included in the scope of the study into SL positioning</a:t>
            </a:r>
          </a:p>
          <a:p>
            <a:r>
              <a:rPr lang="en-US" b="1" dirty="0"/>
              <a:t>Proposal 2</a:t>
            </a:r>
            <a:r>
              <a:rPr lang="en-US" dirty="0"/>
              <a:t>: Discuss whether one or both of the following could be acceptable (in additional to proposal 1)</a:t>
            </a:r>
          </a:p>
          <a:p>
            <a:pPr lvl="1"/>
            <a:r>
              <a:rPr lang="en-US" dirty="0"/>
              <a:t>As part of the study, the spectrum and bandwidth needed to meet the accuracy requirements should be evaluated. When this evaluation is complete the necessity to add unlicensed spectrum to the Rel-18 study can be reviewed. [The aim here is to have better information on which to make a decision] </a:t>
            </a:r>
          </a:p>
          <a:p>
            <a:pPr lvl="1"/>
            <a:r>
              <a:rPr lang="en-US" dirty="0"/>
              <a:t>To assist the potential extension to unlicensed in a future release, add a statement to the objectives saying that "The SL positioning study should consider forward compatibility to potential future extension to unlicensed spectrum"</a:t>
            </a:r>
            <a:endParaRPr lang="en-GB" dirty="0"/>
          </a:p>
        </p:txBody>
      </p:sp>
    </p:spTree>
    <p:extLst>
      <p:ext uri="{BB962C8B-B14F-4D97-AF65-F5344CB8AC3E}">
        <p14:creationId xmlns:p14="http://schemas.microsoft.com/office/powerpoint/2010/main" val="27627204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6EC0F-A17F-48EF-A6BB-0ED106CA50AA}"/>
              </a:ext>
            </a:extLst>
          </p:cNvPr>
          <p:cNvSpPr>
            <a:spLocks noGrp="1"/>
          </p:cNvSpPr>
          <p:nvPr>
            <p:ph type="title"/>
          </p:nvPr>
        </p:nvSpPr>
        <p:spPr/>
        <p:txBody>
          <a:bodyPr/>
          <a:lstStyle/>
          <a:p>
            <a:r>
              <a:rPr lang="en-US" dirty="0"/>
              <a:t>Improved accuracy, integrity, and power efficiency – status and proposals (1)</a:t>
            </a:r>
            <a:endParaRPr lang="en-GB" dirty="0"/>
          </a:p>
        </p:txBody>
      </p:sp>
      <p:sp>
        <p:nvSpPr>
          <p:cNvPr id="3" name="Content Placeholder 2">
            <a:extLst>
              <a:ext uri="{FF2B5EF4-FFF2-40B4-BE49-F238E27FC236}">
                <a16:creationId xmlns:a16="http://schemas.microsoft.com/office/drawing/2014/main" id="{ED32A003-D2D0-443B-A607-DC07A13DA589}"/>
              </a:ext>
            </a:extLst>
          </p:cNvPr>
          <p:cNvSpPr>
            <a:spLocks noGrp="1"/>
          </p:cNvSpPr>
          <p:nvPr>
            <p:ph idx="1"/>
          </p:nvPr>
        </p:nvSpPr>
        <p:spPr>
          <a:xfrm>
            <a:off x="838200" y="1825625"/>
            <a:ext cx="10515600" cy="4844998"/>
          </a:xfrm>
        </p:spPr>
        <p:txBody>
          <a:bodyPr>
            <a:normAutofit fontScale="85000" lnSpcReduction="20000"/>
          </a:bodyPr>
          <a:lstStyle/>
          <a:p>
            <a:r>
              <a:rPr lang="en-US" b="1" dirty="0"/>
              <a:t>Integrity</a:t>
            </a:r>
          </a:p>
          <a:p>
            <a:pPr lvl="1"/>
            <a:r>
              <a:rPr lang="en-US" dirty="0"/>
              <a:t>No proposal for reducing the scope of this objective</a:t>
            </a:r>
          </a:p>
          <a:p>
            <a:r>
              <a:rPr lang="en-US" b="1" dirty="0"/>
              <a:t>PRS/SRS aggregation</a:t>
            </a:r>
          </a:p>
          <a:p>
            <a:pPr lvl="1"/>
            <a:r>
              <a:rPr lang="en-US" dirty="0"/>
              <a:t>Study to be conducted in RAN4 only with no RAN1/2/3 work. [This had very wide support and so have been directly applied to the draft SID and is not a proposed to be discussed in the GTW]</a:t>
            </a:r>
          </a:p>
          <a:p>
            <a:r>
              <a:rPr lang="en-US" b="1" dirty="0"/>
              <a:t>Carrier phase</a:t>
            </a:r>
          </a:p>
          <a:p>
            <a:pPr lvl="1"/>
            <a:r>
              <a:rPr lang="en-US" b="1" dirty="0"/>
              <a:t>Proposal 1</a:t>
            </a:r>
            <a:r>
              <a:rPr lang="en-US" dirty="0"/>
              <a:t>: Discuss whether the scope of the carrier phase study can be reduced by limiting the study to the existing PRS/SRS only</a:t>
            </a:r>
          </a:p>
          <a:p>
            <a:pPr lvl="1"/>
            <a:r>
              <a:rPr lang="en-US" dirty="0"/>
              <a:t>Objective relating to RAN2/3 removed from the study [This been directly applied to the draft SID and is not a proposed to be discussed in the GTW]</a:t>
            </a:r>
          </a:p>
          <a:p>
            <a:r>
              <a:rPr lang="en-US" b="1" dirty="0"/>
              <a:t>LPHAP</a:t>
            </a:r>
          </a:p>
          <a:p>
            <a:pPr lvl="1"/>
            <a:r>
              <a:rPr lang="en-US" b="1" dirty="0"/>
              <a:t>Proposal 2</a:t>
            </a:r>
            <a:r>
              <a:rPr lang="en-US" dirty="0"/>
              <a:t>: The study only focuses on use case 6 in TS 22.104 as a representative use case in order to limit the scope of the study</a:t>
            </a:r>
          </a:p>
          <a:p>
            <a:pPr lvl="1"/>
            <a:r>
              <a:rPr lang="en-US" b="1" dirty="0"/>
              <a:t>Proposal 3</a:t>
            </a:r>
            <a:r>
              <a:rPr lang="en-US" dirty="0"/>
              <a:t>: The scope of the study is limited to enhancements on RRC_INACTIVE and/or RRC_IDLE state</a:t>
            </a:r>
          </a:p>
          <a:p>
            <a:endParaRPr lang="en-US" dirty="0"/>
          </a:p>
          <a:p>
            <a:endParaRPr lang="en-GB" dirty="0"/>
          </a:p>
        </p:txBody>
      </p:sp>
    </p:spTree>
    <p:extLst>
      <p:ext uri="{BB962C8B-B14F-4D97-AF65-F5344CB8AC3E}">
        <p14:creationId xmlns:p14="http://schemas.microsoft.com/office/powerpoint/2010/main" val="16420489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331</Words>
  <Application>Microsoft Office PowerPoint</Application>
  <PresentationFormat>Widescreen</PresentationFormat>
  <Paragraphs>17</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Office Theme</vt:lpstr>
      <vt:lpstr>RP-213486  Rel-18 Positioning Proposals for discussion in Tuesday GTW  Moderator (Intel)</vt:lpstr>
      <vt:lpstr>Unlicensed spectrum for SL positioning</vt:lpstr>
      <vt:lpstr>Improved accuracy, integrity, and power efficiency – status and proposals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RP-213486  Rel-18 Positioning Proposals for discussion in Tuesday GTW</dc:title>
  <dc:creator>Richard Burbidge</dc:creator>
  <cp:lastModifiedBy>Richard Burbidge</cp:lastModifiedBy>
  <cp:revision>3</cp:revision>
  <dcterms:created xsi:type="dcterms:W3CDTF">2021-12-07T20:08:21Z</dcterms:created>
  <dcterms:modified xsi:type="dcterms:W3CDTF">2021-12-07T20:19:57Z</dcterms:modified>
</cp:coreProperties>
</file>