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41" r:id="rId14"/>
    <p:sldId id="842" r:id="rId15"/>
    <p:sldId id="828" r:id="rId16"/>
    <p:sldId id="815" r:id="rId17"/>
    <p:sldId id="819" r:id="rId18"/>
    <p:sldId id="820" r:id="rId19"/>
    <p:sldId id="829" r:id="rId20"/>
    <p:sldId id="821" r:id="rId21"/>
    <p:sldId id="83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159" d="100"/>
          <a:sy n="159" d="100"/>
        </p:scale>
        <p:origin x="150" y="13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3-12-2021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3-12-2021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3-12-2021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ftp.3gpp.org/Specs/archive/22_series/22.990/22990-100.zip" TargetMode="External"/><Relationship Id="rId2" Type="http://schemas.openxmlformats.org/officeDocument/2006/relationships/hyperlink" Target="https://www.3gpp.org/ftp/Specs/archive/22_series/22.989/22989-i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721894" y="2169612"/>
            <a:ext cx="10748212"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RP-213481 </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6655E-F2F7-48C8-963E-43CB309A89D3}"/>
              </a:ext>
            </a:extLst>
          </p:cNvPr>
          <p:cNvSpPr/>
          <p:nvPr/>
        </p:nvSpPr>
        <p:spPr>
          <a:xfrm>
            <a:off x="0" y="6050071"/>
            <a:ext cx="12192000" cy="8079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3247703673"/>
              </p:ext>
            </p:extLst>
          </p:nvPr>
        </p:nvGraphicFramePr>
        <p:xfrm>
          <a:off x="427580" y="755974"/>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The service requirements include supporting smart grid wide area delivery of source-specific multicast "</a:t>
                      </a:r>
                      <a:r>
                        <a:rPr lang="en-US" sz="1400" dirty="0" err="1"/>
                        <a:t>synchrophasors</a:t>
                      </a:r>
                      <a:r>
                        <a:rPr lang="en-US" sz="1400" dirty="0"/>
                        <a:t>" frames.  This is potentially related to some RAN proposals on the evolution for broadcast and multicast services.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1865470759"/>
              </p:ext>
            </p:extLst>
          </p:nvPr>
        </p:nvGraphicFramePr>
        <p:xfrm>
          <a:off x="427580" y="4099573"/>
          <a:ext cx="10819296" cy="242152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403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7.3.2.3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(new clause </a:t>
                      </a:r>
                      <a:r>
                        <a:rPr lang="en-GB" sz="1600" b="1" kern="1200" dirty="0">
                          <a:solidFill>
                            <a:schemeClr val="tx1"/>
                          </a:solidFill>
                          <a:effectLst/>
                          <a:latin typeface="+mn-lt"/>
                          <a:ea typeface="+mn-ea"/>
                          <a:cs typeface="+mn-cs"/>
                        </a:rPr>
                        <a:t>5.7.2 Energy efficiency requirements for high accuracy positioning</a:t>
                      </a:r>
                      <a:r>
                        <a:rPr lang="en-GB" sz="1600" b="0" kern="1200" dirty="0">
                          <a:solidFill>
                            <a:schemeClr val="tx1"/>
                          </a:solidFill>
                          <a:effectLst/>
                          <a:latin typeface="+mn-lt"/>
                          <a:ea typeface="+mn-ea"/>
                          <a:cs typeface="+mn-cs"/>
                        </a:rPr>
                        <a:t>)</a:t>
                      </a:r>
                      <a:endParaRPr lang="nl-NL" sz="16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285079">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Enables battery-constrained devices to have high positioning accuracy capability while maintaining low power efficiency.</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4034475325"/>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144232112"/>
              </p:ext>
            </p:extLst>
          </p:nvPr>
        </p:nvGraphicFramePr>
        <p:xfrm>
          <a:off x="385469" y="3765596"/>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[SCVS]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11653"/>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240603005"/>
              </p:ext>
            </p:extLst>
          </p:nvPr>
        </p:nvGraphicFramePr>
        <p:xfrm>
          <a:off x="469986" y="161478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722918" cy="338554"/>
          </a:xfrm>
          <a:prstGeom prst="rect">
            <a:avLst/>
          </a:prstGeom>
          <a:noFill/>
        </p:spPr>
        <p:txBody>
          <a:bodyPr wrap="none" rtlCol="0">
            <a:spAutoFit/>
          </a:bodyPr>
          <a:lstStyle/>
          <a:p>
            <a:r>
              <a:rPr lang="en-GB" sz="1600" dirty="0"/>
              <a:t>*</a:t>
            </a:r>
            <a:r>
              <a:rPr lang="nl-NL" sz="1600" dirty="0"/>
              <a:t>CRs impacting several WGs should not use “TEI” code, but the TEI CRs listed here might still be of interest for RAN</a:t>
            </a:r>
            <a:endParaRPr lang="en-GB" sz="1600"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588414" cy="369332"/>
          </a:xfrm>
          <a:prstGeom prst="rect">
            <a:avLst/>
          </a:prstGeom>
          <a:noFill/>
        </p:spPr>
        <p:txBody>
          <a:bodyPr wrap="square" rtlCol="0">
            <a:spAutoFit/>
          </a:bodyPr>
          <a:lstStyle/>
          <a:p>
            <a:r>
              <a:rPr lang="en-GB" dirty="0"/>
              <a:t>*FSs </a:t>
            </a:r>
            <a:r>
              <a:rPr lang="nl-NL" dirty="0"/>
              <a:t>should not impact normative work, but the FSs listed here might still be of interest for RAN</a:t>
            </a:r>
            <a:endParaRPr lang="en-GB" dirty="0"/>
          </a:p>
        </p:txBody>
      </p:sp>
      <p:graphicFrame>
        <p:nvGraphicFramePr>
          <p:cNvPr id="8" name="Content Placeholder 6">
            <a:extLst>
              <a:ext uri="{FF2B5EF4-FFF2-40B4-BE49-F238E27FC236}">
                <a16:creationId xmlns:a16="http://schemas.microsoft.com/office/drawing/2014/main" id="{741E2CFE-A74E-4DAF-AE07-9B0290BDFD7F}"/>
              </a:ext>
            </a:extLst>
          </p:cNvPr>
          <p:cNvGraphicFramePr>
            <a:graphicFrameLocks/>
          </p:cNvGraphicFramePr>
          <p:nvPr>
            <p:extLst>
              <p:ext uri="{D42A27DB-BD31-4B8C-83A1-F6EECF244321}">
                <p14:modId xmlns:p14="http://schemas.microsoft.com/office/powerpoint/2010/main" val="2609218497"/>
              </p:ext>
            </p:extLst>
          </p:nvPr>
        </p:nvGraphicFramePr>
        <p:xfrm>
          <a:off x="469986" y="1730490"/>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FRMCS Evolution [</a:t>
                      </a:r>
                      <a:r>
                        <a:rPr lang="en-US" sz="1800" b="1" kern="1200" dirty="0" err="1">
                          <a:solidFill>
                            <a:schemeClr val="tx1"/>
                          </a:solidFill>
                          <a:effectLst/>
                          <a:latin typeface="+mn-lt"/>
                          <a:ea typeface="+mn-ea"/>
                          <a:cs typeface="+mn-cs"/>
                        </a:rPr>
                        <a:t>FS_eFRMCS</a:t>
                      </a:r>
                      <a:r>
                        <a:rPr lang="en-US" sz="1800" b="1" kern="1200" dirty="0">
                          <a:solidFill>
                            <a:schemeClr val="tx1"/>
                          </a:solidFill>
                          <a:effectLst/>
                          <a:latin typeface="+mn-lt"/>
                          <a:ea typeface="+mn-ea"/>
                          <a:cs typeface="+mn-cs"/>
                        </a:rPr>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2"/>
                        </a:rPr>
                        <a:t>TR 22.989</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en-GB" sz="1600" kern="1200" dirty="0">
                          <a:solidFill>
                            <a:schemeClr val="tx1"/>
                          </a:solidFill>
                          <a:effectLst/>
                          <a:latin typeface="+mn-lt"/>
                          <a:ea typeface="+mn-ea"/>
                          <a:cs typeface="+mn-cs"/>
                        </a:rPr>
                        <a:t>SA1 has </a:t>
                      </a:r>
                      <a:r>
                        <a:rPr lang="en-US" sz="16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9" name="Content Placeholder 6">
            <a:extLst>
              <a:ext uri="{FF2B5EF4-FFF2-40B4-BE49-F238E27FC236}">
                <a16:creationId xmlns:a16="http://schemas.microsoft.com/office/drawing/2014/main" id="{7272AA68-500F-4293-B973-AD2BBE491156}"/>
              </a:ext>
            </a:extLst>
          </p:cNvPr>
          <p:cNvGraphicFramePr>
            <a:graphicFrameLocks/>
          </p:cNvGraphicFramePr>
          <p:nvPr>
            <p:extLst>
              <p:ext uri="{D42A27DB-BD31-4B8C-83A1-F6EECF244321}">
                <p14:modId xmlns:p14="http://schemas.microsoft.com/office/powerpoint/2010/main" val="908160270"/>
              </p:ext>
            </p:extLst>
          </p:nvPr>
        </p:nvGraphicFramePr>
        <p:xfrm>
          <a:off x="469986" y="3800098"/>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Study on Off-Network for Rail [</a:t>
                      </a:r>
                      <a:r>
                        <a:rPr lang="en-GB" sz="1800" b="1" kern="1200" dirty="0" err="1">
                          <a:solidFill>
                            <a:schemeClr val="tx1"/>
                          </a:solidFill>
                          <a:effectLst/>
                          <a:latin typeface="+mn-lt"/>
                          <a:ea typeface="+mn-ea"/>
                          <a:cs typeface="+mn-cs"/>
                        </a:rPr>
                        <a:t>FS_OffNetRail</a:t>
                      </a:r>
                      <a:r>
                        <a:rPr lang="en-GB" sz="1800" b="1" kern="1200" dirty="0">
                          <a:solidFill>
                            <a:schemeClr val="tx1"/>
                          </a:solidFill>
                          <a:effectLst/>
                          <a:latin typeface="+mn-lt"/>
                          <a:ea typeface="+mn-ea"/>
                          <a:cs typeface="+mn-cs"/>
                        </a:rPr>
                        <a:t>]</a:t>
                      </a:r>
                      <a:endParaRPr lang="en-US" sz="1800" b="1" kern="1200" dirty="0">
                        <a:solidFill>
                          <a:schemeClr val="tx1"/>
                        </a:solidFill>
                        <a:effectLst/>
                        <a:latin typeface="+mn-lt"/>
                        <a:ea typeface="+mn-ea"/>
                        <a:cs typeface="+mn-cs"/>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3"/>
                        </a:rPr>
                        <a:t>TR22.990</a:t>
                      </a:r>
                      <a:r>
                        <a:rPr lang="en-GB" sz="1600" kern="1200" dirty="0">
                          <a:solidFill>
                            <a:schemeClr val="tx1"/>
                          </a:solidFill>
                          <a:effectLst/>
                          <a:latin typeface="+mn-lt"/>
                          <a:ea typeface="+mn-ea"/>
                          <a:cs typeface="+mn-cs"/>
                        </a:rPr>
                        <a:t> (new)</a:t>
                      </a:r>
                      <a:endParaRPr lang="nl-NL" sz="16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r>
                        <a:rPr lang="en-US" sz="1600" kern="1200" dirty="0">
                          <a:solidFill>
                            <a:schemeClr val="tx1"/>
                          </a:solidFill>
                          <a:effectLst/>
                          <a:latin typeface="+mn-lt"/>
                          <a:ea typeface="+mn-ea"/>
                          <a:cs typeface="+mn-cs"/>
                        </a:rPr>
                        <a:t>This study focuses on Off-Network Rail communication use cases, i.e. communication without involving the network. The TR collects and refines Off-Network use cases from SA1 R18 Study on Future Railway Mobile Communication System (FRMCS), and add new use cases. </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420915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455659"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10" name="Content Placeholder 6">
            <a:extLst>
              <a:ext uri="{FF2B5EF4-FFF2-40B4-BE49-F238E27FC236}">
                <a16:creationId xmlns:a16="http://schemas.microsoft.com/office/drawing/2014/main" id="{9A7D2A93-1C50-4C62-9046-47799FFFC78B}"/>
              </a:ext>
            </a:extLst>
          </p:cNvPr>
          <p:cNvGraphicFramePr>
            <a:graphicFrameLocks/>
          </p:cNvGraphicFramePr>
          <p:nvPr>
            <p:extLst>
              <p:ext uri="{D42A27DB-BD31-4B8C-83A1-F6EECF244321}">
                <p14:modId xmlns:p14="http://schemas.microsoft.com/office/powerpoint/2010/main" val="1543966954"/>
              </p:ext>
            </p:extLst>
          </p:nvPr>
        </p:nvGraphicFramePr>
        <p:xfrm>
          <a:off x="469986" y="1680657"/>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[FS_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r>
                        <a:rPr lang="nl-NL" sz="1400" dirty="0"/>
                        <a:t> (new)</a:t>
                      </a:r>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54687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expected RAN impacts</a:t>
            </a:r>
          </a:p>
        </p:txBody>
      </p:sp>
    </p:spTree>
    <p:extLst>
      <p:ext uri="{BB962C8B-B14F-4D97-AF65-F5344CB8AC3E}">
        <p14:creationId xmlns:p14="http://schemas.microsoft.com/office/powerpoint/2010/main" val="984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t>
            </a: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03935215"/>
              </p:ext>
            </p:extLst>
          </p:nvPr>
        </p:nvGraphicFramePr>
        <p:xfrm>
          <a:off x="427580" y="1309038"/>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933D5BFE-7EB1-4BDD-BDE1-F91E5D37C7AA}"/>
              </a:ext>
            </a:extLst>
          </p:cNvPr>
          <p:cNvSpPr/>
          <p:nvPr/>
        </p:nvSpPr>
        <p:spPr>
          <a:xfrm>
            <a:off x="-18731" y="-67909"/>
            <a:ext cx="12210731" cy="6917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6274486" y="1665702"/>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10173433" y="713686"/>
            <a:ext cx="1912562"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9077804" y="785510"/>
            <a:ext cx="1521495" cy="461665"/>
          </a:xfrm>
          <a:prstGeom prst="rect">
            <a:avLst/>
          </a:prstGeom>
          <a:noFill/>
        </p:spPr>
        <p:txBody>
          <a:bodyPr wrap="square" rtlCol="0">
            <a:spAutoFit/>
          </a:bodyPr>
          <a:lstStyle/>
          <a:p>
            <a:pPr>
              <a:defRPr/>
            </a:pPr>
            <a:r>
              <a:rPr lang="en-US" altLang="en-US" sz="1200" dirty="0"/>
              <a:t>Expanded and improved Positioning</a:t>
            </a:r>
          </a:p>
        </p:txBody>
      </p:sp>
      <p:sp>
        <p:nvSpPr>
          <p:cNvPr id="32" name="Rectangle 31">
            <a:extLst>
              <a:ext uri="{FF2B5EF4-FFF2-40B4-BE49-F238E27FC236}">
                <a16:creationId xmlns:a16="http://schemas.microsoft.com/office/drawing/2014/main" id="{79047274-0BF2-4CAF-AF17-7943604081D4}"/>
              </a:ext>
            </a:extLst>
          </p:cNvPr>
          <p:cNvSpPr/>
          <p:nvPr/>
        </p:nvSpPr>
        <p:spPr>
          <a:xfrm>
            <a:off x="10955484" y="1651248"/>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9771539" y="1662411"/>
            <a:ext cx="586597" cy="466131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8615233" y="1654171"/>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7436663" y="1651248"/>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135215" y="1665702"/>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94006" y="2078829"/>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sp>
        <p:nvSpPr>
          <p:cNvPr id="78" name="TextBox 77">
            <a:extLst>
              <a:ext uri="{FF2B5EF4-FFF2-40B4-BE49-F238E27FC236}">
                <a16:creationId xmlns:a16="http://schemas.microsoft.com/office/drawing/2014/main" id="{55868181-A53A-41DC-9976-2FFC0696F44E}"/>
              </a:ext>
            </a:extLst>
          </p:cNvPr>
          <p:cNvSpPr txBox="1"/>
          <p:nvPr/>
        </p:nvSpPr>
        <p:spPr>
          <a:xfrm>
            <a:off x="94006" y="2430169"/>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94006" y="3207245"/>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94006" y="3667853"/>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975528" y="788287"/>
            <a:ext cx="1356688"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7333511" y="679879"/>
            <a:ext cx="1753018"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886194" y="888209"/>
            <a:ext cx="1601614"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6190073" y="802830"/>
            <a:ext cx="148248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685485" y="878089"/>
            <a:ext cx="1482483"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6760502" y="750523"/>
            <a:ext cx="1562811" cy="430887"/>
          </a:xfrm>
          <a:prstGeom prst="rect">
            <a:avLst/>
          </a:prstGeom>
          <a:noFill/>
        </p:spPr>
        <p:txBody>
          <a:bodyPr wrap="square" rtlCol="0">
            <a:spAutoFit/>
          </a:bodyPr>
          <a:lstStyle/>
          <a:p>
            <a:pPr>
              <a:defRPr/>
            </a:pPr>
            <a:r>
              <a:rPr lang="en-US" altLang="en-US" sz="1100" dirty="0"/>
              <a:t>Evolution for broadcast &amp; multicast services</a:t>
            </a:r>
          </a:p>
        </p:txBody>
      </p: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6285261" y="478831"/>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6847634" y="473555"/>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7439133" y="485997"/>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8006694" y="485997"/>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8613939" y="473553"/>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9184257" y="504265"/>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9796893" y="485996"/>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357519" y="484966"/>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968073" y="457475"/>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545359" y="602001"/>
            <a:ext cx="634367" cy="10605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94006" y="5853349"/>
            <a:ext cx="6187849" cy="615553"/>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94006" y="5420108"/>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94006" y="4077867"/>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94006" y="4492738"/>
            <a:ext cx="4887066" cy="338554"/>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94006" y="4965644"/>
            <a:ext cx="5763983" cy="338554"/>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94006" y="1709803"/>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8550488" y="737329"/>
            <a:ext cx="1485762"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sp>
        <p:nvSpPr>
          <p:cNvPr id="96" name="TextBox 95">
            <a:extLst>
              <a:ext uri="{FF2B5EF4-FFF2-40B4-BE49-F238E27FC236}">
                <a16:creationId xmlns:a16="http://schemas.microsoft.com/office/drawing/2014/main" id="{540761F0-6727-46F1-85D2-2937A5D78BA5}"/>
              </a:ext>
            </a:extLst>
          </p:cNvPr>
          <p:cNvSpPr txBox="1"/>
          <p:nvPr/>
        </p:nvSpPr>
        <p:spPr>
          <a:xfrm>
            <a:off x="6412485" y="21078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6412485" y="246511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6404279" y="169236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333198" y="21078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891253" y="364437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7558706" y="365665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8121388" y="406352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8721165" y="450409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6985708" y="325239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307707" y="498518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891253" y="543932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891253" y="584107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94006" y="6297570"/>
            <a:ext cx="11866837" cy="584775"/>
          </a:xfrm>
          <a:prstGeom prst="rect">
            <a:avLst/>
          </a:prstGeom>
          <a:noFill/>
        </p:spPr>
        <p:txBody>
          <a:bodyPr wrap="square" rtlCol="0">
            <a:spAutoFit/>
          </a:bodyPr>
          <a:lstStyle/>
          <a:p>
            <a:r>
              <a:rPr lang="en-US" b="1" dirty="0"/>
              <a:t>Disclaimer: </a:t>
            </a:r>
            <a:r>
              <a:rPr lang="en-US" sz="1400" dirty="0"/>
              <a:t>This slide contains an indication of possible RAN impacts suggested by SA1 Rel-18 rapporteurs.</a:t>
            </a:r>
            <a:r>
              <a:rPr lang="en-US" altLang="nl-NL" sz="1400" dirty="0"/>
              <a:t> It </a:t>
            </a:r>
            <a:r>
              <a:rPr lang="en-US" sz="1400" dirty="0"/>
              <a:t>addresses only RAN Rel-18 topics that might be impacted by SA1 Rel-18 normative work. </a:t>
            </a:r>
            <a:endParaRPr lang="en-US" sz="1600"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524080" y="246511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94006" y="2813447"/>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6985708" y="28441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1051720" y="324353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cxnSp>
        <p:nvCxnSpPr>
          <p:cNvPr id="98" name="Straight Connector 97">
            <a:extLst>
              <a:ext uri="{FF2B5EF4-FFF2-40B4-BE49-F238E27FC236}">
                <a16:creationId xmlns:a16="http://schemas.microsoft.com/office/drawing/2014/main" id="{53EE990A-09D7-408F-B42A-9108B28E8842}"/>
              </a:ext>
            </a:extLst>
          </p:cNvPr>
          <p:cNvCxnSpPr>
            <a:cxnSpLocks/>
          </p:cNvCxnSpPr>
          <p:nvPr/>
        </p:nvCxnSpPr>
        <p:spPr>
          <a:xfrm>
            <a:off x="135215" y="208199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233948E-86BD-4BEF-BE0A-36522F0CF6CE}"/>
              </a:ext>
            </a:extLst>
          </p:cNvPr>
          <p:cNvCxnSpPr>
            <a:cxnSpLocks/>
          </p:cNvCxnSpPr>
          <p:nvPr/>
        </p:nvCxnSpPr>
        <p:spPr>
          <a:xfrm>
            <a:off x="135215" y="244305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B46258DF-B7F7-426F-BC16-A82B71443543}"/>
              </a:ext>
            </a:extLst>
          </p:cNvPr>
          <p:cNvCxnSpPr>
            <a:cxnSpLocks/>
          </p:cNvCxnSpPr>
          <p:nvPr/>
        </p:nvCxnSpPr>
        <p:spPr>
          <a:xfrm>
            <a:off x="135215" y="281638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55DC092-611F-46B8-8BCE-4D1B6D5FF995}"/>
              </a:ext>
            </a:extLst>
          </p:cNvPr>
          <p:cNvCxnSpPr>
            <a:cxnSpLocks/>
          </p:cNvCxnSpPr>
          <p:nvPr/>
        </p:nvCxnSpPr>
        <p:spPr>
          <a:xfrm>
            <a:off x="135215" y="3189715"/>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CDBDF0C5-A088-46F6-A3B8-E96890424EB4}"/>
              </a:ext>
            </a:extLst>
          </p:cNvPr>
          <p:cNvCxnSpPr>
            <a:cxnSpLocks/>
          </p:cNvCxnSpPr>
          <p:nvPr/>
        </p:nvCxnSpPr>
        <p:spPr>
          <a:xfrm>
            <a:off x="135215" y="3624417"/>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AE368F8-9EAD-409A-947A-A124009AEEA1}"/>
              </a:ext>
            </a:extLst>
          </p:cNvPr>
          <p:cNvCxnSpPr>
            <a:cxnSpLocks/>
          </p:cNvCxnSpPr>
          <p:nvPr/>
        </p:nvCxnSpPr>
        <p:spPr>
          <a:xfrm>
            <a:off x="135215" y="40345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B1183EC-D127-41E0-BF45-A40629BD8E5C}"/>
              </a:ext>
            </a:extLst>
          </p:cNvPr>
          <p:cNvCxnSpPr>
            <a:cxnSpLocks/>
          </p:cNvCxnSpPr>
          <p:nvPr/>
        </p:nvCxnSpPr>
        <p:spPr>
          <a:xfrm>
            <a:off x="135215" y="446927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4A8ED23-9981-4B29-897C-5F285D99AF23}"/>
              </a:ext>
            </a:extLst>
          </p:cNvPr>
          <p:cNvCxnSpPr>
            <a:cxnSpLocks/>
          </p:cNvCxnSpPr>
          <p:nvPr/>
        </p:nvCxnSpPr>
        <p:spPr>
          <a:xfrm>
            <a:off x="135215" y="489170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EA50AA2A-D424-4CF6-81DD-261443C12CA5}"/>
              </a:ext>
            </a:extLst>
          </p:cNvPr>
          <p:cNvCxnSpPr>
            <a:cxnSpLocks/>
          </p:cNvCxnSpPr>
          <p:nvPr/>
        </p:nvCxnSpPr>
        <p:spPr>
          <a:xfrm>
            <a:off x="135215" y="53877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E0E2B38A-D65D-4FCE-BF9E-74178C94C912}"/>
              </a:ext>
            </a:extLst>
          </p:cNvPr>
          <p:cNvCxnSpPr>
            <a:cxnSpLocks/>
          </p:cNvCxnSpPr>
          <p:nvPr/>
        </p:nvCxnSpPr>
        <p:spPr>
          <a:xfrm>
            <a:off x="135215" y="5810199"/>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itle 6">
            <a:extLst>
              <a:ext uri="{FF2B5EF4-FFF2-40B4-BE49-F238E27FC236}">
                <a16:creationId xmlns:a16="http://schemas.microsoft.com/office/drawing/2014/main" id="{50FB7FD4-6720-4A7B-A197-FB009D49C606}"/>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r>
              <a:rPr lang="en-US" sz="2000" dirty="0"/>
              <a:t>- indications of</a:t>
            </a:r>
            <a:r>
              <a:rPr lang="en-US" altLang="nl-NL" sz="2000" dirty="0"/>
              <a:t> possible RAN impact -</a:t>
            </a:r>
            <a:endParaRPr lang="nl-NL" sz="2000" b="1"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245881"/>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218054"/>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hlinkClick r:id="rId5" action="ppaction://hlinksldjump"/>
              </a:rPr>
              <a:t>Networks Providing Access to Localized Services </a:t>
            </a:r>
            <a:endParaRPr lang="en-US" dirty="0"/>
          </a:p>
          <a:p>
            <a:pPr marL="285750" indent="-285750">
              <a:buFontTx/>
              <a:buChar char="-"/>
            </a:pPr>
            <a:r>
              <a:rPr lang="en-US" dirty="0">
                <a:hlinkClick r:id="rId6" action="ppaction://hlinksldjump"/>
              </a:rPr>
              <a:t>Vehicle-Mounted Relays</a:t>
            </a:r>
            <a:endParaRPr lang="en-US" dirty="0"/>
          </a:p>
          <a:p>
            <a:pPr marL="285750" indent="-285750">
              <a:buFontTx/>
              <a:buChar char="-"/>
            </a:pPr>
            <a:r>
              <a:rPr lang="en-US" dirty="0">
                <a:hlinkClick r:id="rId6"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88348"/>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7" action="ppaction://hlinksldjump"/>
              </a:rPr>
              <a:t>Smart Energy and Infrastructure</a:t>
            </a:r>
            <a:endParaRPr lang="en-US" dirty="0"/>
          </a:p>
          <a:p>
            <a:pPr marL="285750" indent="-285750">
              <a:buFontTx/>
              <a:buChar char="-"/>
            </a:pPr>
            <a:r>
              <a:rPr lang="en-US" dirty="0"/>
              <a:t>FRMCS Evolution  </a:t>
            </a:r>
          </a:p>
          <a:p>
            <a:pPr marL="285750" indent="-285750">
              <a:spcAft>
                <a:spcPts val="800"/>
              </a:spcAft>
              <a:buFontTx/>
              <a:buChar char="-"/>
            </a:pPr>
            <a:r>
              <a:rPr lang="en-US" dirty="0">
                <a:solidFill>
                  <a:schemeClr val="tx1"/>
                </a:solidFill>
              </a:rPr>
              <a:t>Study on Off-Network for Rail</a:t>
            </a:r>
            <a:endParaRPr lang="en-US" dirty="0"/>
          </a:p>
          <a:p>
            <a:pPr marL="285750" indent="-285750">
              <a:buFontTx/>
              <a:buChar char="-"/>
            </a:pPr>
            <a:r>
              <a:rPr lang="en-US" dirty="0">
                <a:hlinkClick r:id="rId7" action="ppaction://hlinksldjump"/>
              </a:rPr>
              <a:t>Low Power High Accuracy Positioning for Industrial IoT scenarios </a:t>
            </a:r>
            <a:endParaRPr lang="en-US" dirty="0"/>
          </a:p>
          <a:p>
            <a:pPr marL="285750" indent="-285750">
              <a:spcAft>
                <a:spcPts val="800"/>
              </a:spcAft>
              <a:buFontTx/>
              <a:buChar char="-"/>
            </a:pPr>
            <a:r>
              <a:rPr lang="en-GB" dirty="0"/>
              <a:t>Service Exposure Interfaces for Industry </a:t>
            </a: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spcAft>
                <a:spcPts val="800"/>
              </a:spcAft>
              <a:buFontTx/>
              <a:buChar char="-"/>
            </a:pPr>
            <a:r>
              <a:rPr lang="en-GB" dirty="0"/>
              <a:t>MPS when Access to EPC/5GC is WLAN </a:t>
            </a:r>
            <a:endParaRPr lang="en-US" dirty="0"/>
          </a:p>
          <a:p>
            <a:pPr marL="285750" indent="-285750">
              <a:buFontTx/>
              <a:buChar char="-"/>
            </a:pPr>
            <a:r>
              <a:rPr lang="en-GB" dirty="0"/>
              <a:t>Guidelines for Extra-territorial 5G Systems</a:t>
            </a:r>
            <a:endParaRPr lang="en-US" dirty="0">
              <a:hlinkClick r:id="rId8" action="ppaction://hlinksldjump"/>
            </a:endParaRPr>
          </a:p>
          <a:p>
            <a:pPr marL="285750" indent="-285750">
              <a:buFontTx/>
              <a:buChar char="-"/>
            </a:pPr>
            <a:r>
              <a:rPr lang="en-US" dirty="0">
                <a:hlinkClick r:id="rId8"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72998"/>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1036005"/>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53639" y="864809"/>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9282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expected RAN impacts are included in an Annex.</a:t>
            </a:r>
          </a:p>
        </p:txBody>
      </p:sp>
      <p:sp>
        <p:nvSpPr>
          <p:cNvPr id="12" name="Title 6">
            <a:extLst>
              <a:ext uri="{FF2B5EF4-FFF2-40B4-BE49-F238E27FC236}">
                <a16:creationId xmlns:a16="http://schemas.microsoft.com/office/drawing/2014/main" id="{673CDFE9-9CE8-4B61-8940-6BC20825870C}"/>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endParaRPr lang="nl-NL" sz="2000" b="1" dirty="0"/>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413470143"/>
              </p:ext>
            </p:extLst>
          </p:nvPr>
        </p:nvGraphicFramePr>
        <p:xfrm>
          <a:off x="347753" y="931015"/>
          <a:ext cx="11081434" cy="2884276"/>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323369799"/>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assumes </a:t>
                      </a:r>
                      <a:r>
                        <a:rPr lang="en-US" sz="1400" dirty="0" err="1"/>
                        <a:t>Sidelink</a:t>
                      </a:r>
                      <a:r>
                        <a:rPr lang="en-US" sz="1400" dirty="0"/>
                        <a:t> based operation. </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14726541"/>
              </p:ext>
            </p:extLst>
          </p:nvPr>
        </p:nvGraphicFramePr>
        <p:xfrm>
          <a:off x="390002" y="1268204"/>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367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include direct communication via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as well as indirect communication via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 </a:t>
                      </a:r>
                      <a:r>
                        <a:rPr lang="en-US" sz="1400" kern="1200" dirty="0">
                          <a:solidFill>
                            <a:schemeClr val="tx1"/>
                          </a:solidFill>
                          <a:effectLst/>
                          <a:latin typeface="+mn-lt"/>
                          <a:ea typeface="+mn-ea"/>
                          <a:cs typeface="+mn-cs"/>
                        </a:rPr>
                        <a:t>PIN/CPN can include e.g. wearable devices, which could be UE with reduced capabilities. </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2307548881"/>
              </p:ext>
            </p:extLst>
          </p:nvPr>
        </p:nvGraphicFramePr>
        <p:xfrm>
          <a:off x="330052" y="3875235"/>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extLst>
              <p:ext uri="{D42A27DB-BD31-4B8C-83A1-F6EECF244321}">
                <p14:modId xmlns:p14="http://schemas.microsoft.com/office/powerpoint/2010/main" val="1725588988"/>
              </p:ext>
            </p:extLst>
          </p:nvPr>
        </p:nvGraphicFramePr>
        <p:xfrm>
          <a:off x="330052" y="1010011"/>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Possible RAN impact related to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059843750"/>
              </p:ext>
            </p:extLst>
          </p:nvPr>
        </p:nvGraphicFramePr>
        <p:xfrm>
          <a:off x="440106" y="1098133"/>
          <a:ext cx="10819296" cy="309900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(new clause 6.43</a:t>
                      </a:r>
                      <a:r>
                        <a:rPr lang="nl-NL" sz="1400" b="1" kern="1200" dirty="0">
                          <a:solidFill>
                            <a:schemeClr val="tx1"/>
                          </a:solidFill>
                          <a:effectLst/>
                          <a:latin typeface="+mn-lt"/>
                          <a:ea typeface="+mn-ea"/>
                          <a:cs typeface="+mn-cs"/>
                        </a:rPr>
                        <a:t> </a:t>
                      </a:r>
                      <a:r>
                        <a:rPr lang="de-DE" sz="1400" b="1" dirty="0"/>
                        <a:t>Tactile and Multi-modal Communication Service</a:t>
                      </a:r>
                      <a:r>
                        <a:rPr lang="de-DE" sz="1400" kern="1200" dirty="0">
                          <a:solidFill>
                            <a:schemeClr val="tx1"/>
                          </a:solidFill>
                          <a:latin typeface="+mn-lt"/>
                          <a:ea typeface="+mn-ea"/>
                          <a:cs typeface="+mn-cs"/>
                        </a:rPr>
                        <a:t>, CR p</a:t>
                      </a:r>
                      <a:r>
                        <a:rPr lang="nl-NL" sz="1400" kern="1200" dirty="0">
                          <a:solidFill>
                            <a:schemeClr val="tx1"/>
                          </a:solidFill>
                          <a:latin typeface="+mn-lt"/>
                          <a:ea typeface="+mn-ea"/>
                          <a:cs typeface="+mn-cs"/>
                        </a:rPr>
                        <a:t>ending SA#94 approval</a:t>
                      </a:r>
                      <a:r>
                        <a:rPr lang="de-DE" sz="14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2685970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26310</TotalTime>
  <Words>3393</Words>
  <Application>Microsoft Office PowerPoint</Application>
  <PresentationFormat>Widescreen</PresentationFormat>
  <Paragraphs>317</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Aharoni</vt:lpstr>
      <vt:lpstr>Arial</vt:lpstr>
      <vt:lpstr>Calibri</vt:lpstr>
      <vt:lpstr>Calibri Light</vt:lpstr>
      <vt:lpstr>Wingdings</vt:lpstr>
      <vt:lpstr>Office Theme</vt:lpstr>
      <vt:lpstr>SA1 Rel-18 Normative Work - with indications of possible RAN impact - </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293</cp:revision>
  <dcterms:created xsi:type="dcterms:W3CDTF">2019-07-19T09:46:23Z</dcterms:created>
  <dcterms:modified xsi:type="dcterms:W3CDTF">2021-12-03T15:25:14Z</dcterms:modified>
</cp:coreProperties>
</file>