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6"/>
  </p:notesMasterIdLst>
  <p:handoutMasterIdLst>
    <p:handoutMasterId r:id="rId17"/>
  </p:handoutMasterIdLst>
  <p:sldIdLst>
    <p:sldId id="1116" r:id="rId5"/>
    <p:sldId id="9294" r:id="rId6"/>
    <p:sldId id="18230" r:id="rId7"/>
    <p:sldId id="18231" r:id="rId8"/>
    <p:sldId id="18233" r:id="rId9"/>
    <p:sldId id="18234" r:id="rId10"/>
    <p:sldId id="9293" r:id="rId11"/>
    <p:sldId id="9295" r:id="rId12"/>
    <p:sldId id="18232" r:id="rId13"/>
    <p:sldId id="18235" r:id="rId14"/>
    <p:sldId id="1822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9FA"/>
    <a:srgbClr val="FFFFFF"/>
    <a:srgbClr val="FCFDFE"/>
    <a:srgbClr val="ECF4FA"/>
    <a:srgbClr val="ACBACF"/>
    <a:srgbClr val="F2F3F5"/>
    <a:srgbClr val="4C5B6E"/>
    <a:srgbClr val="496471"/>
    <a:srgbClr val="F2F5F8"/>
    <a:srgbClr val="F0F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4766CF-9DDC-470C-8D40-0C7450243DE2}" v="3" dt="2021-11-29T21:48:48.869"/>
    <p1510:client id="{57238842-8188-F826-79C5-F50B31961626}" v="10" dt="2021-11-29T07:15:54.765"/>
    <p1510:client id="{98F6C923-4769-E123-4AD3-9AC4897F41FF}" v="2" dt="2021-11-29T15:28:13.668"/>
    <p1510:client id="{B6FBBBFB-C872-629D-2CE6-7166FD696D81}" v="3" dt="2021-11-29T21:47:25.922"/>
    <p1510:client id="{BA93096B-0268-64B0-41AD-86D629439437}" v="1" dt="2021-11-29T06:42:49.152"/>
    <p1510:client id="{ECA7D072-6227-4F17-B0A3-285DD3D17794}" v="338" dt="2021-11-29T06:57:28.9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6" d="100"/>
          <a:sy n="116" d="100"/>
        </p:scale>
        <p:origin x="276" y="10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11/29/2021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29.11.2021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8</a:t>
            </a:fld>
            <a:endParaRPr lang="de-DE"/>
          </a:p>
        </p:txBody>
      </p:sp>
    </p:spTree>
    <p:extLst>
      <p:ext uri="{BB962C8B-B14F-4D97-AF65-F5344CB8AC3E}">
        <p14:creationId xmlns:p14="http://schemas.microsoft.com/office/powerpoint/2010/main" val="2118036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65125"/>
            <a:ext cx="11187112" cy="439479"/>
          </a:xfrm>
        </p:spPr>
        <p:txBody>
          <a:bodyPr/>
          <a:lstStyle>
            <a:lvl1pPr>
              <a:defRPr>
                <a:solidFill>
                  <a:schemeClr val="accent5">
                    <a:lumMod val="75000"/>
                  </a:schemeClr>
                </a:solidFill>
                <a:latin typeface="Qualcomm Office Bold" panose="020B0803030202060203" pitchFamily="34" charset="0"/>
              </a:defRPr>
            </a:lvl1p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lvl1pPr>
              <a:defRPr>
                <a:solidFill>
                  <a:schemeClr val="accent5">
                    <a:lumMod val="75000"/>
                  </a:schemeClr>
                </a:solidFill>
                <a:latin typeface="Qualcomm Office Regular" panose="020B0503030202060203" pitchFamily="34" charset="0"/>
              </a:defRPr>
            </a:lvl1pPr>
            <a:lvl2pPr>
              <a:defRPr>
                <a:solidFill>
                  <a:schemeClr val="accent5">
                    <a:lumMod val="75000"/>
                  </a:schemeClr>
                </a:solidFill>
                <a:latin typeface="Qualcomm Office Regular" panose="020B0503030202060203" pitchFamily="34" charset="0"/>
              </a:defRPr>
            </a:lvl2pPr>
            <a:lvl3pPr>
              <a:defRPr>
                <a:solidFill>
                  <a:schemeClr val="accent5">
                    <a:lumMod val="75000"/>
                  </a:schemeClr>
                </a:solidFill>
                <a:latin typeface="Qualcomm Office Regular" panose="020B0503030202060203" pitchFamily="34" charset="0"/>
              </a:defRPr>
            </a:lvl3pPr>
            <a:lvl4pPr>
              <a:defRPr>
                <a:solidFill>
                  <a:schemeClr val="accent5">
                    <a:lumMod val="75000"/>
                  </a:schemeClr>
                </a:solidFill>
                <a:latin typeface="Qualcomm Office Regular" panose="020B0503030202060203" pitchFamily="34" charset="0"/>
              </a:defRPr>
            </a:lvl4pPr>
            <a:lvl5pPr>
              <a:defRPr>
                <a:solidFill>
                  <a:schemeClr val="accent5">
                    <a:lumMod val="75000"/>
                  </a:schemeClr>
                </a:solidFill>
                <a:latin typeface="Qualcomm Office Regular" panose="020B050303020206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accent5">
                    <a:lumMod val="75000"/>
                  </a:schemeClr>
                </a:solidFill>
                <a:latin typeface="Qualcomm Office Bold" panose="020B0803030202060203"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lvl1pPr>
              <a:defRPr>
                <a:solidFill>
                  <a:schemeClr val="accent5">
                    <a:lumMod val="75000"/>
                  </a:schemeClr>
                </a:solidFill>
                <a:latin typeface="Qualcomm Office Bold" panose="020B0803030202060203" pitchFamily="34" charset="0"/>
              </a:defRPr>
            </a:lvl1p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lvl1pPr>
              <a:defRPr>
                <a:solidFill>
                  <a:schemeClr val="accent5">
                    <a:lumMod val="75000"/>
                  </a:schemeClr>
                </a:solidFill>
                <a:latin typeface="Qualcomm Office Regular" panose="020B0503030202060203" pitchFamily="34" charset="0"/>
              </a:defRPr>
            </a:lvl1pPr>
            <a:lvl2pPr>
              <a:defRPr>
                <a:solidFill>
                  <a:schemeClr val="accent5">
                    <a:lumMod val="75000"/>
                  </a:schemeClr>
                </a:solidFill>
                <a:latin typeface="Qualcomm Office Regular" panose="020B0503030202060203" pitchFamily="34" charset="0"/>
              </a:defRPr>
            </a:lvl2pPr>
            <a:lvl3pPr>
              <a:defRPr>
                <a:solidFill>
                  <a:schemeClr val="accent5">
                    <a:lumMod val="75000"/>
                  </a:schemeClr>
                </a:solidFill>
                <a:latin typeface="Qualcomm Office Regular" panose="020B0503030202060203" pitchFamily="34" charset="0"/>
              </a:defRPr>
            </a:lvl3pPr>
            <a:lvl4pPr>
              <a:defRPr>
                <a:solidFill>
                  <a:schemeClr val="accent5">
                    <a:lumMod val="75000"/>
                  </a:schemeClr>
                </a:solidFill>
                <a:latin typeface="Qualcomm Office Regular" panose="020B0503030202060203" pitchFamily="34" charset="0"/>
              </a:defRPr>
            </a:lvl4pPr>
            <a:lvl5pPr>
              <a:defRPr>
                <a:solidFill>
                  <a:schemeClr val="accent5">
                    <a:lumMod val="75000"/>
                  </a:schemeClr>
                </a:solidFill>
                <a:latin typeface="Qualcomm Office Regular" panose="020B050303020206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lvl1pPr>
              <a:defRPr>
                <a:solidFill>
                  <a:schemeClr val="accent5">
                    <a:lumMod val="75000"/>
                  </a:schemeClr>
                </a:solidFill>
                <a:latin typeface="Qualcomm Office Regular" panose="020B0503030202060203" pitchFamily="34" charset="0"/>
              </a:defRPr>
            </a:lvl1pPr>
            <a:lvl2pPr>
              <a:defRPr>
                <a:solidFill>
                  <a:schemeClr val="accent5">
                    <a:lumMod val="75000"/>
                  </a:schemeClr>
                </a:solidFill>
                <a:latin typeface="Qualcomm Office Regular" panose="020B0503030202060203" pitchFamily="34" charset="0"/>
              </a:defRPr>
            </a:lvl2pPr>
            <a:lvl3pPr>
              <a:defRPr>
                <a:solidFill>
                  <a:schemeClr val="accent5">
                    <a:lumMod val="75000"/>
                  </a:schemeClr>
                </a:solidFill>
                <a:latin typeface="Qualcomm Office Regular" panose="020B0503030202060203" pitchFamily="34" charset="0"/>
              </a:defRPr>
            </a:lvl3pPr>
            <a:lvl4pPr>
              <a:defRPr>
                <a:solidFill>
                  <a:schemeClr val="accent5">
                    <a:lumMod val="75000"/>
                  </a:schemeClr>
                </a:solidFill>
                <a:latin typeface="Qualcomm Office Regular" panose="020B0503030202060203" pitchFamily="34" charset="0"/>
              </a:defRPr>
            </a:lvl4pPr>
            <a:lvl5pPr>
              <a:defRPr>
                <a:solidFill>
                  <a:schemeClr val="accent5">
                    <a:lumMod val="75000"/>
                  </a:schemeClr>
                </a:solidFill>
                <a:latin typeface="Qualcomm Office Regular" panose="020B050303020206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accent5">
                    <a:lumMod val="75000"/>
                  </a:schemeClr>
                </a:solidFill>
                <a:latin typeface="Qualcomm Office Bold" panose="020B080303020206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latin typeface="Qualcomm Office Bold" panose="020B0803030202060203" pitchFamily="34" charset="0"/>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latin typeface="Qualcomm Office Bold" panose="020B0803030202060203" pitchFamily="34" charset="0"/>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latin typeface="Qualcomm Office Bold" panose="020B0803030202060203" pitchFamily="34" charset="0"/>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latin typeface="Qualcomm Office Bold" panose="020B0803030202060203" pitchFamily="34" charset="0"/>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latin typeface="Qualcomm Office Regular" panose="020B0503030202060203" pitchFamily="34" charset="0"/>
              </a:defRPr>
            </a:lvl1pPr>
            <a:lvl2pPr marL="0" indent="0">
              <a:lnSpc>
                <a:spcPct val="96000"/>
              </a:lnSpc>
              <a:spcBef>
                <a:spcPts val="0"/>
              </a:spcBef>
              <a:buFont typeface="Microsoft Sans Serif" panose="020B0604020202020204" pitchFamily="34" charset="0"/>
              <a:buNone/>
              <a:defRPr sz="1800">
                <a:solidFill>
                  <a:schemeClr val="bg1"/>
                </a:solidFill>
                <a:latin typeface="Qualcomm Office Regular" panose="020B0503030202060203"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latin typeface="Qualcomm Office Bold" panose="020B0803030202060203" pitchFamily="34" charset="0"/>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4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16976"/>
            <a:ext cx="11432977" cy="531877"/>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11/29/2021</a:t>
            </a:fld>
            <a:endParaRPr lang="en-US" sz="1000" kern="120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6128445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65579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675332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73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300" y="6532897"/>
            <a:ext cx="10489691" cy="118174"/>
          </a:xfrm>
        </p:spPr>
        <p:txBody>
          <a:bodyPr/>
          <a:lstStyle>
            <a:lvl1pPr>
              <a:defRPr>
                <a:solidFill>
                  <a:schemeClr val="accent5">
                    <a:lumMod val="60000"/>
                    <a:lumOff val="40000"/>
                  </a:schemeClr>
                </a:solidFill>
              </a:defRPr>
            </a:lvl1pPr>
          </a:lstStyle>
          <a:p>
            <a:r>
              <a:rPr lang="en-US"/>
              <a:t>Qualcomm Proprietary and Confidential</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1" y="565125"/>
            <a:ext cx="11187112" cy="439479"/>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1" y="1719073"/>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90" y="1088135"/>
            <a:ext cx="11188223"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19144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4" r:id="rId83"/>
    <p:sldLayoutId id="2147483835" r:id="rId84"/>
    <p:sldLayoutId id="2147483836" r:id="rId85"/>
    <p:sldLayoutId id="2147483837" r:id="rId86"/>
    <p:sldLayoutId id="2147483838" r:id="rId8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8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86.xml"/><Relationship Id="rId6" Type="http://schemas.openxmlformats.org/officeDocument/2006/relationships/image" Target="../media/image12.png"/><Relationship Id="rId5" Type="http://schemas.openxmlformats.org/officeDocument/2006/relationships/image" Target="../media/image11.png"/><Relationship Id="rId4" Type="http://schemas.microsoft.com/office/2017/06/relationships/model3d" Target="../media/model3d1.glb"/></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31638" y="4162134"/>
            <a:ext cx="7055035" cy="492244"/>
          </a:xfrm>
        </p:spPr>
        <p:txBody>
          <a:bodyPr/>
          <a:lstStyle/>
          <a:p>
            <a:r>
              <a:rPr lang="en-US"/>
              <a:t>Qualcomm Incorporated</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522411"/>
            <a:ext cx="8093526" cy="1555234"/>
          </a:xfrm>
        </p:spPr>
        <p:txBody>
          <a:bodyPr/>
          <a:lstStyle/>
          <a:p>
            <a:r>
              <a:rPr lang="en-US" sz="5800"/>
              <a:t>RAN4 Projects Proposals for Rel-18</a:t>
            </a:r>
          </a:p>
        </p:txBody>
      </p:sp>
      <p:sp>
        <p:nvSpPr>
          <p:cNvPr id="4" name="Text Placeholder 46">
            <a:extLst>
              <a:ext uri="{FF2B5EF4-FFF2-40B4-BE49-F238E27FC236}">
                <a16:creationId xmlns:a16="http://schemas.microsoft.com/office/drawing/2014/main" id="{3CCEDB3F-1A8E-429E-982B-15641638F29E}"/>
              </a:ext>
            </a:extLst>
          </p:cNvPr>
          <p:cNvSpPr txBox="1">
            <a:spLocks/>
          </p:cNvSpPr>
          <p:nvPr/>
        </p:nvSpPr>
        <p:spPr bwMode="gray">
          <a:xfrm>
            <a:off x="295715" y="104998"/>
            <a:ext cx="5610816" cy="1538321"/>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Qualcomm Office Regular" panose="020B0503030202060203" pitchFamily="34" charset="0"/>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Qualcomm Office Regular" panose="020B0503030202060203" pitchFamily="34" charset="0"/>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pPr fontAlgn="auto" hangingPunct="1">
              <a:spcAft>
                <a:spcPts val="900"/>
              </a:spcAft>
            </a:pPr>
            <a:r>
              <a:rPr lang="en-GB" altLang="ja-JP" sz="1800" b="1">
                <a:effectLst/>
                <a:latin typeface="Arial" panose="020B0604020202020204" pitchFamily="34" charset="0"/>
                <a:ea typeface="Times New Roman" panose="02020603050405020304" pitchFamily="18" charset="0"/>
              </a:rPr>
              <a:t>3GPP TSG RAN Meeting #94-e		</a:t>
            </a:r>
            <a:endParaRPr lang="en-GB" altLang="ja-JP" sz="1800">
              <a:latin typeface="Arial" panose="020B0604020202020204" pitchFamily="34" charset="0"/>
              <a:ea typeface="ＭＳ 明朝" panose="02020609040205080304" pitchFamily="17" charset="-128"/>
            </a:endParaRPr>
          </a:p>
          <a:p>
            <a:pPr fontAlgn="auto" hangingPunct="1">
              <a:spcAft>
                <a:spcPts val="900"/>
              </a:spcAft>
            </a:pPr>
            <a:r>
              <a:rPr lang="en-GB" altLang="ja-JP" sz="1800" b="1">
                <a:effectLst/>
                <a:latin typeface="Arial" panose="020B0604020202020204" pitchFamily="34" charset="0"/>
                <a:ea typeface="Times New Roman" panose="02020603050405020304" pitchFamily="18" charset="0"/>
              </a:rPr>
              <a:t>Electronic Meeting, December 6 - 17, 2021</a:t>
            </a:r>
          </a:p>
          <a:p>
            <a:pPr fontAlgn="auto" hangingPunct="1">
              <a:spcAft>
                <a:spcPts val="900"/>
              </a:spcAft>
            </a:pPr>
            <a:r>
              <a:rPr lang="en-GB" sz="1800">
                <a:latin typeface="Arial" panose="020B0604020202020204" pitchFamily="34" charset="0"/>
              </a:rPr>
              <a:t>Agenda Item 8A.4</a:t>
            </a:r>
            <a:endParaRPr lang="en-US"/>
          </a:p>
        </p:txBody>
      </p:sp>
      <p:sp>
        <p:nvSpPr>
          <p:cNvPr id="5" name="Text Placeholder 46">
            <a:extLst>
              <a:ext uri="{FF2B5EF4-FFF2-40B4-BE49-F238E27FC236}">
                <a16:creationId xmlns:a16="http://schemas.microsoft.com/office/drawing/2014/main" id="{483435FF-BFAA-4D9E-8BD1-2EACE119F667}"/>
              </a:ext>
            </a:extLst>
          </p:cNvPr>
          <p:cNvSpPr txBox="1">
            <a:spLocks/>
          </p:cNvSpPr>
          <p:nvPr/>
        </p:nvSpPr>
        <p:spPr bwMode="gray">
          <a:xfrm>
            <a:off x="7127753" y="111142"/>
            <a:ext cx="1397411" cy="486290"/>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Qualcomm Office Regular" panose="020B0503030202060203" pitchFamily="34" charset="0"/>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Qualcomm Office Regular" panose="020B0503030202060203" pitchFamily="34" charset="0"/>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a:t>RP-213460</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6424-0EA9-4AA4-B1BE-163CC49EC40D}"/>
              </a:ext>
            </a:extLst>
          </p:cNvPr>
          <p:cNvSpPr>
            <a:spLocks noGrp="1"/>
          </p:cNvSpPr>
          <p:nvPr>
            <p:ph type="title"/>
          </p:nvPr>
        </p:nvSpPr>
        <p:spPr/>
        <p:txBody>
          <a:bodyPr/>
          <a:lstStyle/>
          <a:p>
            <a:r>
              <a:rPr kumimoji="1" lang="en-US" altLang="ja-JP"/>
              <a:t>Other RAN4 Items</a:t>
            </a:r>
            <a:endParaRPr kumimoji="1" lang="ja-JP" altLang="en-US"/>
          </a:p>
        </p:txBody>
      </p:sp>
      <p:sp>
        <p:nvSpPr>
          <p:cNvPr id="3" name="Content Placeholder 2">
            <a:extLst>
              <a:ext uri="{FF2B5EF4-FFF2-40B4-BE49-F238E27FC236}">
                <a16:creationId xmlns:a16="http://schemas.microsoft.com/office/drawing/2014/main" id="{E0B31C4C-A7F7-4432-A1CF-9B8A80CFA5B0}"/>
              </a:ext>
            </a:extLst>
          </p:cNvPr>
          <p:cNvSpPr>
            <a:spLocks noGrp="1"/>
          </p:cNvSpPr>
          <p:nvPr>
            <p:ph sz="quarter" idx="12"/>
          </p:nvPr>
        </p:nvSpPr>
        <p:spPr/>
        <p:txBody>
          <a:bodyPr/>
          <a:lstStyle/>
          <a:p>
            <a:r>
              <a:rPr kumimoji="1" lang="en-US" altLang="ja-JP"/>
              <a:t>Items already approved with a “late start”</a:t>
            </a:r>
          </a:p>
          <a:p>
            <a:pPr lvl="1"/>
            <a:r>
              <a:rPr kumimoji="1" lang="en-US" altLang="ja-JP"/>
              <a:t>5G Broadcast bands (RP-210907) </a:t>
            </a:r>
          </a:p>
          <a:p>
            <a:pPr lvl="2"/>
            <a:r>
              <a:rPr kumimoji="1" lang="en-US" altLang="ja-JP"/>
              <a:t>Work on new bands in UHF (470-694/698 MHz) to start in Rel-18</a:t>
            </a:r>
          </a:p>
          <a:p>
            <a:pPr lvl="1"/>
            <a:r>
              <a:rPr kumimoji="1" lang="en-US" altLang="ja-JP"/>
              <a:t>IOT over NTN (RP-211601)</a:t>
            </a:r>
          </a:p>
          <a:p>
            <a:pPr lvl="2"/>
            <a:r>
              <a:rPr kumimoji="1" lang="en-US" altLang="ja-JP"/>
              <a:t>RAN4 work to start in Rel-18</a:t>
            </a:r>
          </a:p>
          <a:p>
            <a:pPr lvl="1"/>
            <a:r>
              <a:rPr kumimoji="1" lang="en-US" altLang="ja-JP"/>
              <a:t>NTN in &gt;10GHz (RP-211596)</a:t>
            </a:r>
          </a:p>
          <a:p>
            <a:pPr lvl="2"/>
            <a:r>
              <a:rPr kumimoji="1" lang="en-US" altLang="ja-JP"/>
              <a:t>NTN operation for Ka band (17.7-20.2GHz and 27.5-30GHz)</a:t>
            </a:r>
          </a:p>
          <a:p>
            <a:r>
              <a:rPr kumimoji="1" lang="en-US" altLang="ja-JP"/>
              <a:t>Items going for approval in RAN#94e</a:t>
            </a:r>
          </a:p>
          <a:p>
            <a:pPr lvl="1"/>
            <a:r>
              <a:rPr kumimoji="1" lang="en-US" altLang="ja-JP"/>
              <a:t>&lt;5MHz in dedicated spectrum</a:t>
            </a:r>
          </a:p>
          <a:p>
            <a:pPr lvl="1"/>
            <a:endParaRPr kumimoji="1" lang="en-US" altLang="ja-JP"/>
          </a:p>
          <a:p>
            <a:pPr lvl="2"/>
            <a:endParaRPr kumimoji="1" lang="ja-JP" altLang="en-US"/>
          </a:p>
        </p:txBody>
      </p:sp>
      <p:sp>
        <p:nvSpPr>
          <p:cNvPr id="4" name="Subtitle 3">
            <a:extLst>
              <a:ext uri="{FF2B5EF4-FFF2-40B4-BE49-F238E27FC236}">
                <a16:creationId xmlns:a16="http://schemas.microsoft.com/office/drawing/2014/main" id="{E84D2DF8-3C34-4876-88AE-EE1B9E3BF881}"/>
              </a:ext>
            </a:extLst>
          </p:cNvPr>
          <p:cNvSpPr>
            <a:spLocks noGrp="1"/>
          </p:cNvSpPr>
          <p:nvPr>
            <p:ph type="subTitle" idx="1"/>
          </p:nvPr>
        </p:nvSpPr>
        <p:spPr/>
        <p:txBody>
          <a:bodyPr/>
          <a:lstStyle/>
          <a:p>
            <a:r>
              <a:rPr kumimoji="1" lang="en-US" altLang="ja-JP"/>
              <a:t>Items already approved or going for approval in December</a:t>
            </a:r>
            <a:endParaRPr kumimoji="1" lang="ja-JP" altLang="en-US"/>
          </a:p>
        </p:txBody>
      </p:sp>
      <p:sp>
        <p:nvSpPr>
          <p:cNvPr id="5" name="Footer Placeholder 4">
            <a:extLst>
              <a:ext uri="{FF2B5EF4-FFF2-40B4-BE49-F238E27FC236}">
                <a16:creationId xmlns:a16="http://schemas.microsoft.com/office/drawing/2014/main" id="{2EE18A6A-C9E7-48A9-9196-B7456AC953D6}"/>
              </a:ext>
            </a:extLst>
          </p:cNvPr>
          <p:cNvSpPr>
            <a:spLocks noGrp="1"/>
          </p:cNvSpPr>
          <p:nvPr>
            <p:ph type="ftr" sz="quarter" idx="3"/>
          </p:nvPr>
        </p:nvSpPr>
        <p:spPr/>
        <p:txBody>
          <a:body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290334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7147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3600-CAF0-4207-A4A5-7CAC00B8AF79}"/>
              </a:ext>
            </a:extLst>
          </p:cNvPr>
          <p:cNvSpPr>
            <a:spLocks noGrp="1"/>
          </p:cNvSpPr>
          <p:nvPr>
            <p:ph type="title"/>
          </p:nvPr>
        </p:nvSpPr>
        <p:spPr/>
        <p:txBody>
          <a:bodyPr/>
          <a:lstStyle/>
          <a:p>
            <a:r>
              <a:rPr lang="en-US" altLang="ja-JP"/>
              <a:t>Requirements for 8Rx in FR1</a:t>
            </a:r>
            <a:endParaRPr kumimoji="1" lang="ja-JP" altLang="en-US"/>
          </a:p>
        </p:txBody>
      </p:sp>
      <p:sp>
        <p:nvSpPr>
          <p:cNvPr id="3" name="Content Placeholder 2">
            <a:extLst>
              <a:ext uri="{FF2B5EF4-FFF2-40B4-BE49-F238E27FC236}">
                <a16:creationId xmlns:a16="http://schemas.microsoft.com/office/drawing/2014/main" id="{EFD86AF7-B8A6-4552-9C63-916687B879C3}"/>
              </a:ext>
            </a:extLst>
          </p:cNvPr>
          <p:cNvSpPr>
            <a:spLocks noGrp="1"/>
          </p:cNvSpPr>
          <p:nvPr>
            <p:ph sz="quarter" idx="12"/>
          </p:nvPr>
        </p:nvSpPr>
        <p:spPr>
          <a:xfrm>
            <a:off x="493140" y="1730806"/>
            <a:ext cx="11187818" cy="4669994"/>
          </a:xfrm>
        </p:spPr>
        <p:txBody>
          <a:bodyPr vert="horz" lIns="0" tIns="0" rIns="0" bIns="0" rtlCol="0" anchor="t">
            <a:normAutofit/>
          </a:bodyPr>
          <a:lstStyle/>
          <a:p>
            <a:pPr marL="173355" indent="-173355"/>
            <a:r>
              <a:rPr lang="en-US" altLang="ja-JP" dirty="0">
                <a:latin typeface="Qualcomm Office Regular" panose="020B0503030202060203" pitchFamily="34" charset="0"/>
              </a:rPr>
              <a:t>We see </a:t>
            </a:r>
            <a:r>
              <a:rPr lang="en-US" altLang="ja-JP" dirty="0">
                <a:solidFill>
                  <a:srgbClr val="0000FF"/>
                </a:solidFill>
                <a:latin typeface="Qualcomm Office Regular" panose="020B0503030202060203" pitchFamily="34" charset="0"/>
              </a:rPr>
              <a:t>market demand for 8Rx</a:t>
            </a:r>
            <a:r>
              <a:rPr lang="en-US" altLang="ja-JP" dirty="0">
                <a:latin typeface="Qualcomm Office Regular" panose="020B0503030202060203" pitchFamily="34" charset="0"/>
              </a:rPr>
              <a:t> performance requirements for different form factors (including FWA)</a:t>
            </a:r>
          </a:p>
          <a:p>
            <a:pPr marL="173355" indent="-173355"/>
            <a:r>
              <a:rPr lang="en-US" altLang="ja-JP" dirty="0">
                <a:latin typeface="Qualcomm Office Regular" panose="020B0503030202060203" pitchFamily="34" charset="0"/>
              </a:rPr>
              <a:t>Proposal to introduce requirements for 8Rx </a:t>
            </a:r>
          </a:p>
          <a:p>
            <a:pPr marL="392811" lvl="1" indent="-173355"/>
            <a:r>
              <a:rPr kumimoji="1" lang="en-US" altLang="ja-JP" sz="2400" dirty="0">
                <a:latin typeface="Qualcomm Office Regular" panose="020B0503030202060203" pitchFamily="34" charset="0"/>
              </a:rPr>
              <a:t>define support for bands </a:t>
            </a:r>
            <a:r>
              <a:rPr kumimoji="1" lang="en-US" altLang="ja-JP" sz="2400" b="1" dirty="0">
                <a:solidFill>
                  <a:srgbClr val="0000FF"/>
                </a:solidFill>
                <a:latin typeface="Qualcomm Office Regular" panose="020B0503030202060203" pitchFamily="34" charset="0"/>
              </a:rPr>
              <a:t>n41, n77, n78 and n79</a:t>
            </a:r>
            <a:endParaRPr lang="en-US" altLang="ja-JP" sz="2400" b="1" dirty="0">
              <a:solidFill>
                <a:srgbClr val="0000FF"/>
              </a:solidFill>
              <a:latin typeface="Qualcomm Office Regular" panose="020B0503030202060203" pitchFamily="34" charset="0"/>
              <a:ea typeface="Microsoft Sans Serif"/>
              <a:cs typeface="Microsoft Sans Serif"/>
            </a:endParaRPr>
          </a:p>
          <a:p>
            <a:pPr marL="502412" lvl="2" indent="-173990"/>
            <a:r>
              <a:rPr kumimoji="1" lang="en-US" altLang="ja-JP" sz="2000" dirty="0">
                <a:latin typeface="Qualcomm Office Regular" panose="020B0503030202060203" pitchFamily="34" charset="0"/>
              </a:rPr>
              <a:t>Other bands can be added any time based on proposals from operators</a:t>
            </a:r>
          </a:p>
          <a:p>
            <a:pPr marL="173355" indent="-173355"/>
            <a:r>
              <a:rPr kumimoji="1" lang="en-US" altLang="ja-JP" dirty="0">
                <a:latin typeface="Qualcomm Office Regular" panose="020B0503030202060203" pitchFamily="34" charset="0"/>
              </a:rPr>
              <a:t>Proposed objectives are in-line with the 8Rx work for LTE (see RP-202630)</a:t>
            </a:r>
          </a:p>
          <a:p>
            <a:pPr marL="337820" lvl="1" indent="-173990"/>
            <a:r>
              <a:rPr kumimoji="1" lang="en-US" altLang="ja-JP" sz="2000" dirty="0">
                <a:latin typeface="Qualcomm Office Regular" panose="020B0503030202060203" pitchFamily="34" charset="0"/>
              </a:rPr>
              <a:t>UE RF requirements – Definition of REFSENS (based on LTE methodology)</a:t>
            </a:r>
            <a:endParaRPr lang="en-US" altLang="ja-JP" sz="2000" dirty="0">
              <a:latin typeface="Qualcomm Office Regular" panose="020B0503030202060203" pitchFamily="34" charset="0"/>
              <a:ea typeface="Microsoft Sans Serif"/>
              <a:cs typeface="Microsoft Sans Serif"/>
            </a:endParaRPr>
          </a:p>
          <a:p>
            <a:pPr marL="337820" lvl="1" indent="-173990"/>
            <a:r>
              <a:rPr kumimoji="1" lang="en-US" altLang="ja-JP" sz="2000" dirty="0" err="1">
                <a:latin typeface="Qualcomm Office Regular" panose="020B0503030202060203" pitchFamily="34" charset="0"/>
              </a:rPr>
              <a:t>Demod</a:t>
            </a:r>
            <a:r>
              <a:rPr kumimoji="1" lang="en-US" altLang="ja-JP" sz="2000" dirty="0">
                <a:latin typeface="Qualcomm Office Regular" panose="020B0503030202060203" pitchFamily="34" charset="0"/>
              </a:rPr>
              <a:t> and CSI requirements</a:t>
            </a:r>
          </a:p>
          <a:p>
            <a:pPr marL="502412" lvl="2" indent="-173990"/>
            <a:r>
              <a:rPr kumimoji="1" lang="en-US" altLang="ja-JP" sz="2000" dirty="0">
                <a:latin typeface="Qualcomm Office Regular" panose="020B0503030202060203" pitchFamily="34" charset="0"/>
              </a:rPr>
              <a:t>Maximum rank, from the set {4, 6, 8}, to be determined in the WID definition phase</a:t>
            </a:r>
          </a:p>
          <a:p>
            <a:pPr marL="337820" lvl="1" indent="-173990"/>
            <a:r>
              <a:rPr kumimoji="1" lang="en-US" altLang="ja-JP" sz="2000" dirty="0">
                <a:latin typeface="Qualcomm Office Regular" panose="020B0503030202060203" pitchFamily="34" charset="0"/>
              </a:rPr>
              <a:t>No impact to RRM requirements</a:t>
            </a:r>
          </a:p>
          <a:p>
            <a:pPr marL="502412" lvl="2" indent="-173990"/>
            <a:r>
              <a:rPr kumimoji="1" lang="en-US" altLang="ja-JP" sz="2000" dirty="0">
                <a:latin typeface="Qualcomm Office Regular" panose="020B0503030202060203" pitchFamily="34" charset="0"/>
                <a:ea typeface="Microsoft Sans Serif"/>
                <a:cs typeface="Microsoft Sans Serif"/>
              </a:rPr>
              <a:t>If needed, changes to RLM/BFD testing methodology to allow RLM based on 8Rx can be introduced (same handling as 4Rx)</a:t>
            </a:r>
            <a:endParaRPr lang="en-US" altLang="ja-JP" sz="2000" dirty="0">
              <a:latin typeface="Qualcomm Office Regular" panose="020B0503030202060203" pitchFamily="34" charset="0"/>
              <a:ea typeface="Microsoft Sans Serif"/>
              <a:cs typeface="Microsoft Sans Serif"/>
            </a:endParaRPr>
          </a:p>
        </p:txBody>
      </p:sp>
      <p:sp>
        <p:nvSpPr>
          <p:cNvPr id="5" name="Footer Placeholder 4">
            <a:extLst>
              <a:ext uri="{FF2B5EF4-FFF2-40B4-BE49-F238E27FC236}">
                <a16:creationId xmlns:a16="http://schemas.microsoft.com/office/drawing/2014/main" id="{77720D70-DD03-4608-940B-5ED530324938}"/>
              </a:ext>
            </a:extLst>
          </p:cNvPr>
          <p:cNvSpPr>
            <a:spLocks noGrp="1"/>
          </p:cNvSpPr>
          <p:nvPr>
            <p:ph type="ftr" sz="quarter" idx="3"/>
          </p:nvPr>
        </p:nvSpPr>
        <p:spPr/>
        <p:txBody>
          <a:bodyPr/>
          <a:lstStyle/>
          <a:p>
            <a:pPr defTabSz="685594">
              <a:lnSpc>
                <a:spcPct val="95000"/>
              </a:lnSpc>
              <a:spcBef>
                <a:spcPts val="1200"/>
              </a:spcBef>
            </a:pPr>
            <a:r>
              <a:rPr lang="en-US"/>
              <a:t>Qualcomm Proprietary and Confidential</a:t>
            </a:r>
          </a:p>
        </p:txBody>
      </p:sp>
      <p:sp>
        <p:nvSpPr>
          <p:cNvPr id="6" name="Subtitle 3">
            <a:extLst>
              <a:ext uri="{FF2B5EF4-FFF2-40B4-BE49-F238E27FC236}">
                <a16:creationId xmlns:a16="http://schemas.microsoft.com/office/drawing/2014/main" id="{7C3B34FF-8585-4B21-A977-A4DC06A9CC39}"/>
              </a:ext>
            </a:extLst>
          </p:cNvPr>
          <p:cNvSpPr>
            <a:spLocks noGrp="1"/>
          </p:cNvSpPr>
          <p:nvPr>
            <p:ph type="subTitle" idx="1"/>
          </p:nvPr>
        </p:nvSpPr>
        <p:spPr>
          <a:xfrm>
            <a:off x="495301" y="1132234"/>
            <a:ext cx="11187112" cy="431657"/>
          </a:xfrm>
        </p:spPr>
        <p:txBody>
          <a:bodyPr/>
          <a:lstStyle/>
          <a:p>
            <a:r>
              <a:rPr kumimoji="1" lang="en-US" altLang="ja-JP"/>
              <a:t>Expanding high-end device capabilities in FR1</a:t>
            </a:r>
            <a:endParaRPr kumimoji="1" lang="ja-JP" altLang="en-US"/>
          </a:p>
        </p:txBody>
      </p:sp>
    </p:spTree>
    <p:extLst>
      <p:ext uri="{BB962C8B-B14F-4D97-AF65-F5344CB8AC3E}">
        <p14:creationId xmlns:p14="http://schemas.microsoft.com/office/powerpoint/2010/main" val="298647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653E56-877F-4703-877C-A8CB916BC1F6}"/>
              </a:ext>
            </a:extLst>
          </p:cNvPr>
          <p:cNvSpPr>
            <a:spLocks noGrp="1"/>
          </p:cNvSpPr>
          <p:nvPr>
            <p:ph type="title"/>
          </p:nvPr>
        </p:nvSpPr>
        <p:spPr/>
        <p:txBody>
          <a:bodyPr/>
          <a:lstStyle/>
          <a:p>
            <a:r>
              <a:rPr kumimoji="1" lang="en-US" altLang="ja-JP"/>
              <a:t>Requirements for 4-Layer DL in FR2</a:t>
            </a:r>
            <a:endParaRPr kumimoji="1" lang="ja-JP" altLang="en-US"/>
          </a:p>
        </p:txBody>
      </p:sp>
      <p:sp>
        <p:nvSpPr>
          <p:cNvPr id="4" name="Content Placeholder 3">
            <a:extLst>
              <a:ext uri="{FF2B5EF4-FFF2-40B4-BE49-F238E27FC236}">
                <a16:creationId xmlns:a16="http://schemas.microsoft.com/office/drawing/2014/main" id="{509273CE-4EEC-4BC4-B471-7A713A1EC765}"/>
              </a:ext>
            </a:extLst>
          </p:cNvPr>
          <p:cNvSpPr>
            <a:spLocks noGrp="1"/>
          </p:cNvSpPr>
          <p:nvPr>
            <p:ph sz="quarter" idx="14"/>
          </p:nvPr>
        </p:nvSpPr>
        <p:spPr/>
        <p:txBody>
          <a:bodyPr/>
          <a:lstStyle/>
          <a:p>
            <a:r>
              <a:rPr kumimoji="1" lang="en-US" altLang="ja-JP">
                <a:latin typeface="Qualcomm Office Regular" panose="020B0503030202060203" pitchFamily="34" charset="0"/>
              </a:rPr>
              <a:t>Define requirements </a:t>
            </a:r>
            <a:r>
              <a:rPr kumimoji="1" lang="en-US" altLang="ja-JP" u="sng">
                <a:latin typeface="Qualcomm Office Regular" panose="020B0503030202060203" pitchFamily="34" charset="0"/>
              </a:rPr>
              <a:t>at least for the dual TCI option</a:t>
            </a:r>
            <a:r>
              <a:rPr kumimoji="1" lang="en-US" altLang="ja-JP">
                <a:latin typeface="Qualcomm Office Regular" panose="020B0503030202060203" pitchFamily="34" charset="0"/>
              </a:rPr>
              <a:t> shown below</a:t>
            </a:r>
          </a:p>
          <a:p>
            <a:pPr lvl="1"/>
            <a:endParaRPr kumimoji="1" lang="ja-JP" altLang="en-US" b="1">
              <a:solidFill>
                <a:srgbClr val="FF0000"/>
              </a:solidFill>
            </a:endParaRPr>
          </a:p>
        </p:txBody>
      </p:sp>
      <p:sp>
        <p:nvSpPr>
          <p:cNvPr id="5" name="Subtitle 4">
            <a:extLst>
              <a:ext uri="{FF2B5EF4-FFF2-40B4-BE49-F238E27FC236}">
                <a16:creationId xmlns:a16="http://schemas.microsoft.com/office/drawing/2014/main" id="{7280030F-B00F-42BA-861C-BAA6D9ABFDBC}"/>
              </a:ext>
            </a:extLst>
          </p:cNvPr>
          <p:cNvSpPr>
            <a:spLocks noGrp="1"/>
          </p:cNvSpPr>
          <p:nvPr>
            <p:ph type="subTitle" idx="1"/>
          </p:nvPr>
        </p:nvSpPr>
        <p:spPr>
          <a:xfrm>
            <a:off x="494190" y="1088135"/>
            <a:ext cx="11188223" cy="354456"/>
          </a:xfrm>
        </p:spPr>
        <p:txBody>
          <a:bodyPr/>
          <a:lstStyle/>
          <a:p>
            <a:r>
              <a:rPr kumimoji="1" lang="en-US" altLang="ja-JP" sz="2399"/>
              <a:t>Expanding high-end device capabilities</a:t>
            </a:r>
            <a:r>
              <a:rPr kumimoji="1" lang="ja-JP" altLang="en-US" sz="2399"/>
              <a:t> </a:t>
            </a:r>
            <a:r>
              <a:rPr kumimoji="1" lang="en-US" altLang="ja-JP" sz="2399"/>
              <a:t>in</a:t>
            </a:r>
            <a:r>
              <a:rPr kumimoji="1" lang="ja-JP" altLang="en-US" sz="2399"/>
              <a:t> </a:t>
            </a:r>
            <a:r>
              <a:rPr kumimoji="1" lang="en-US" altLang="ja-JP" sz="2399"/>
              <a:t>FR2</a:t>
            </a:r>
            <a:endParaRPr kumimoji="1" lang="ja-JP" altLang="en-US" sz="2399"/>
          </a:p>
        </p:txBody>
      </p:sp>
      <p:sp>
        <p:nvSpPr>
          <p:cNvPr id="6" name="Rectangle 5">
            <a:extLst>
              <a:ext uri="{FF2B5EF4-FFF2-40B4-BE49-F238E27FC236}">
                <a16:creationId xmlns:a16="http://schemas.microsoft.com/office/drawing/2014/main" id="{A938DBC9-FBE1-4E39-BE17-10EF81FC216E}"/>
              </a:ext>
            </a:extLst>
          </p:cNvPr>
          <p:cNvSpPr/>
          <p:nvPr/>
        </p:nvSpPr>
        <p:spPr>
          <a:xfrm>
            <a:off x="3496107" y="2728361"/>
            <a:ext cx="1168724"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Scatterers</a:t>
            </a:r>
          </a:p>
        </p:txBody>
      </p:sp>
      <p:pic>
        <p:nvPicPr>
          <p:cNvPr id="7" name="Graphic 6" descr="Cell Tower with solid fill">
            <a:extLst>
              <a:ext uri="{FF2B5EF4-FFF2-40B4-BE49-F238E27FC236}">
                <a16:creationId xmlns:a16="http://schemas.microsoft.com/office/drawing/2014/main" id="{DB5E042F-4201-4569-8D44-AA8FE217C04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8721" y="2919800"/>
            <a:ext cx="481762" cy="687970"/>
          </a:xfrm>
          <a:prstGeom prst="rect">
            <a:avLst/>
          </a:prstGeom>
        </p:spPr>
      </p:pic>
      <p:pic>
        <p:nvPicPr>
          <p:cNvPr id="8" name="Graphic 7" descr="Smart Phone with solid fill">
            <a:extLst>
              <a:ext uri="{FF2B5EF4-FFF2-40B4-BE49-F238E27FC236}">
                <a16:creationId xmlns:a16="http://schemas.microsoft.com/office/drawing/2014/main" id="{B3BCE118-AAE5-40BE-A688-DC387D88B93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98714" y="3216954"/>
            <a:ext cx="285535" cy="285535"/>
          </a:xfrm>
          <a:prstGeom prst="rect">
            <a:avLst/>
          </a:prstGeom>
        </p:spPr>
      </p:pic>
      <p:sp>
        <p:nvSpPr>
          <p:cNvPr id="9" name="Rectangle: Rounded Corners 8">
            <a:extLst>
              <a:ext uri="{FF2B5EF4-FFF2-40B4-BE49-F238E27FC236}">
                <a16:creationId xmlns:a16="http://schemas.microsoft.com/office/drawing/2014/main" id="{E98B07AE-BB02-4904-9AA7-4E52BB022A9C}"/>
              </a:ext>
            </a:extLst>
          </p:cNvPr>
          <p:cNvSpPr/>
          <p:nvPr/>
        </p:nvSpPr>
        <p:spPr>
          <a:xfrm>
            <a:off x="532516" y="2453087"/>
            <a:ext cx="5359216" cy="2145906"/>
          </a:xfrm>
          <a:prstGeom prst="roundRect">
            <a:avLst/>
          </a:prstGeom>
          <a:noFill/>
          <a:ln>
            <a:solidFill>
              <a:schemeClr val="bg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10" name="Straight Arrow Connector 9">
            <a:extLst>
              <a:ext uri="{FF2B5EF4-FFF2-40B4-BE49-F238E27FC236}">
                <a16:creationId xmlns:a16="http://schemas.microsoft.com/office/drawing/2014/main" id="{218B9035-7CFA-443D-8BC6-E5E10D2AD296}"/>
              </a:ext>
            </a:extLst>
          </p:cNvPr>
          <p:cNvCxnSpPr>
            <a:cxnSpLocks/>
          </p:cNvCxnSpPr>
          <p:nvPr/>
        </p:nvCxnSpPr>
        <p:spPr>
          <a:xfrm>
            <a:off x="4491782" y="3263752"/>
            <a:ext cx="137028" cy="11233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FEF101A-461C-4492-8CBC-AFDA386FC3E9}"/>
              </a:ext>
            </a:extLst>
          </p:cNvPr>
          <p:cNvSpPr txBox="1"/>
          <p:nvPr/>
        </p:nvSpPr>
        <p:spPr>
          <a:xfrm>
            <a:off x="1448519" y="3069769"/>
            <a:ext cx="966087" cy="206851"/>
          </a:xfrm>
          <a:prstGeom prst="rect">
            <a:avLst/>
          </a:prstGeom>
        </p:spPr>
        <p:txBody>
          <a:bodyPr wrap="square" lIns="0" tIns="0" rIns="0" bIns="0" rtlCol="0">
            <a:spAutoFit/>
          </a:bodyPr>
          <a:lstStyle/>
          <a:p>
            <a:pPr algn="ctr">
              <a:lnSpc>
                <a:spcPct val="96000"/>
              </a:lnSpc>
            </a:pPr>
            <a:r>
              <a:rPr lang="en-US" sz="1400">
                <a:solidFill>
                  <a:schemeClr val="tx2"/>
                </a:solidFill>
                <a:latin typeface="Microsoft Sans Serif"/>
                <a:cs typeface="Microsoft Sans Serif" panose="020B0604020202020204" pitchFamily="34" charset="0"/>
              </a:rPr>
              <a:t>TCI-0 H/V</a:t>
            </a:r>
          </a:p>
        </p:txBody>
      </p:sp>
      <p:cxnSp>
        <p:nvCxnSpPr>
          <p:cNvPr id="15" name="Straight Arrow Connector 14">
            <a:extLst>
              <a:ext uri="{FF2B5EF4-FFF2-40B4-BE49-F238E27FC236}">
                <a16:creationId xmlns:a16="http://schemas.microsoft.com/office/drawing/2014/main" id="{26C3AA30-53F8-4D3F-9B10-36042FAAF829}"/>
              </a:ext>
            </a:extLst>
          </p:cNvPr>
          <p:cNvCxnSpPr>
            <a:cxnSpLocks/>
          </p:cNvCxnSpPr>
          <p:nvPr/>
        </p:nvCxnSpPr>
        <p:spPr>
          <a:xfrm>
            <a:off x="4138404" y="2981907"/>
            <a:ext cx="149494" cy="147948"/>
          </a:xfrm>
          <a:prstGeom prst="straightConnector1">
            <a:avLst/>
          </a:prstGeom>
          <a:ln w="12700" cap="rnd">
            <a:solidFill>
              <a:schemeClr val="bg1">
                <a:lumMod val="75000"/>
              </a:schemeClr>
            </a:solidFill>
            <a:roun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8CB587B-82EA-409C-BD84-34CCB54F80AA}"/>
              </a:ext>
            </a:extLst>
          </p:cNvPr>
          <p:cNvSpPr txBox="1"/>
          <p:nvPr/>
        </p:nvSpPr>
        <p:spPr>
          <a:xfrm>
            <a:off x="4607577" y="3032017"/>
            <a:ext cx="1156238" cy="177293"/>
          </a:xfrm>
          <a:prstGeom prst="rect">
            <a:avLst/>
          </a:prstGeom>
        </p:spPr>
        <p:txBody>
          <a:bodyPr wrap="square" lIns="0" tIns="0" rIns="0" bIns="0" rtlCol="0">
            <a:spAutoFit/>
          </a:bodyPr>
          <a:lstStyle/>
          <a:p>
            <a:pPr algn="ctr">
              <a:lnSpc>
                <a:spcPct val="96000"/>
              </a:lnSpc>
            </a:pPr>
            <a:r>
              <a:rPr lang="en-US" sz="1200">
                <a:solidFill>
                  <a:schemeClr val="tx2"/>
                </a:solidFill>
                <a:latin typeface="Microsoft Sans Serif"/>
                <a:cs typeface="Microsoft Sans Serif" panose="020B0604020202020204" pitchFamily="34" charset="0"/>
              </a:rPr>
              <a:t>Rx beam 1 (H/V)</a:t>
            </a:r>
          </a:p>
        </p:txBody>
      </p:sp>
      <p:sp>
        <p:nvSpPr>
          <p:cNvPr id="20" name="Rectangle 19">
            <a:extLst>
              <a:ext uri="{FF2B5EF4-FFF2-40B4-BE49-F238E27FC236}">
                <a16:creationId xmlns:a16="http://schemas.microsoft.com/office/drawing/2014/main" id="{ED4BDA47-0446-435B-9A10-A6986519897A}"/>
              </a:ext>
            </a:extLst>
          </p:cNvPr>
          <p:cNvSpPr/>
          <p:nvPr/>
        </p:nvSpPr>
        <p:spPr>
          <a:xfrm>
            <a:off x="1672432" y="2291001"/>
            <a:ext cx="3195010" cy="331504"/>
          </a:xfrm>
          <a:prstGeom prst="rect">
            <a:avLst/>
          </a:prstGeom>
          <a:solidFill>
            <a:srgbClr val="FFFF00"/>
          </a:solidFill>
          <a:ln>
            <a:solidFill>
              <a:schemeClr val="bg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600">
                <a:solidFill>
                  <a:schemeClr val="tx1"/>
                </a:solidFill>
                <a:latin typeface="Microsoft Sans Serif"/>
                <a:cs typeface="Microsoft Sans Serif" panose="020B0604020202020204" pitchFamily="34" charset="0"/>
              </a:rPr>
              <a:t>Single TCI (Rel-15, single TRP)</a:t>
            </a:r>
          </a:p>
        </p:txBody>
      </p:sp>
      <p:cxnSp>
        <p:nvCxnSpPr>
          <p:cNvPr id="32" name="Straight Arrow Connector 31">
            <a:extLst>
              <a:ext uri="{FF2B5EF4-FFF2-40B4-BE49-F238E27FC236}">
                <a16:creationId xmlns:a16="http://schemas.microsoft.com/office/drawing/2014/main" id="{ECBA5386-3A40-4CF9-9370-241B4056DB48}"/>
              </a:ext>
            </a:extLst>
          </p:cNvPr>
          <p:cNvCxnSpPr>
            <a:cxnSpLocks/>
          </p:cNvCxnSpPr>
          <p:nvPr/>
        </p:nvCxnSpPr>
        <p:spPr>
          <a:xfrm flipH="1">
            <a:off x="1846909" y="3934330"/>
            <a:ext cx="2400822" cy="0"/>
          </a:xfrm>
          <a:prstGeom prst="straightConnector1">
            <a:avLst/>
          </a:prstGeom>
          <a:ln w="12700" cap="rnd">
            <a:solidFill>
              <a:srgbClr val="FF0000"/>
            </a:solidFill>
            <a:round/>
            <a:headEnd type="triangle" w="med" len="med"/>
            <a:tailEnd type="none"/>
          </a:ln>
        </p:spPr>
        <p:style>
          <a:lnRef idx="1">
            <a:schemeClr val="accent1"/>
          </a:lnRef>
          <a:fillRef idx="0">
            <a:schemeClr val="accent1"/>
          </a:fillRef>
          <a:effectRef idx="0">
            <a:schemeClr val="accent1"/>
          </a:effectRef>
          <a:fontRef idx="minor">
            <a:schemeClr val="tx1"/>
          </a:fontRef>
        </p:style>
      </p:cxnSp>
      <p:sp>
        <p:nvSpPr>
          <p:cNvPr id="39" name="Content Placeholder 4">
            <a:extLst>
              <a:ext uri="{FF2B5EF4-FFF2-40B4-BE49-F238E27FC236}">
                <a16:creationId xmlns:a16="http://schemas.microsoft.com/office/drawing/2014/main" id="{B19277FD-1E9E-48D6-BF5F-44960590C268}"/>
              </a:ext>
            </a:extLst>
          </p:cNvPr>
          <p:cNvSpPr txBox="1">
            <a:spLocks/>
          </p:cNvSpPr>
          <p:nvPr/>
        </p:nvSpPr>
        <p:spPr>
          <a:xfrm>
            <a:off x="6378696" y="5457675"/>
            <a:ext cx="5259124" cy="430396"/>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accent5">
                    <a:lumMod val="75000"/>
                  </a:schemeClr>
                </a:solidFill>
                <a:latin typeface="Qualcomm Office Regular" panose="020B0503030202060203" pitchFamily="34" charset="0"/>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accent5">
                    <a:lumMod val="75000"/>
                  </a:schemeClr>
                </a:solidFill>
                <a:latin typeface="Qualcomm Office Regular" panose="020B0503030202060203" pitchFamily="34" charset="0"/>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a:solidFill>
                  <a:schemeClr val="accent5">
                    <a:lumMod val="75000"/>
                  </a:schemeClr>
                </a:solidFill>
                <a:latin typeface="Qualcomm Office Regular" panose="020B0503030202060203" pitchFamily="34" charset="0"/>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accent5">
                    <a:lumMod val="75000"/>
                  </a:schemeClr>
                </a:solidFill>
                <a:latin typeface="Qualcomm Office Regular" panose="020B0503030202060203" pitchFamily="34" charset="0"/>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accent5">
                    <a:lumMod val="75000"/>
                  </a:schemeClr>
                </a:solidFill>
                <a:latin typeface="Qualcomm Office Regular" panose="020B0503030202060203" pitchFamily="34" charset="0"/>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None/>
            </a:pPr>
            <a:r>
              <a:rPr lang="en-US" sz="1800">
                <a:solidFill>
                  <a:schemeClr val="tx1"/>
                </a:solidFill>
              </a:rPr>
              <a:t>Identify minimum m-TRP feature subset to enable 4L MIMO</a:t>
            </a:r>
          </a:p>
        </p:txBody>
      </p:sp>
      <p:sp>
        <p:nvSpPr>
          <p:cNvPr id="40" name="Oval 39">
            <a:extLst>
              <a:ext uri="{FF2B5EF4-FFF2-40B4-BE49-F238E27FC236}">
                <a16:creationId xmlns:a16="http://schemas.microsoft.com/office/drawing/2014/main" id="{114AFF72-E8DE-49CC-BAA9-6A4466A0F97C}"/>
              </a:ext>
            </a:extLst>
          </p:cNvPr>
          <p:cNvSpPr/>
          <p:nvPr/>
        </p:nvSpPr>
        <p:spPr>
          <a:xfrm>
            <a:off x="4287898" y="3129855"/>
            <a:ext cx="268685" cy="11617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1" name="Oval 40">
            <a:extLst>
              <a:ext uri="{FF2B5EF4-FFF2-40B4-BE49-F238E27FC236}">
                <a16:creationId xmlns:a16="http://schemas.microsoft.com/office/drawing/2014/main" id="{451EE447-26A6-4A50-8AA1-4C085C804EE4}"/>
              </a:ext>
            </a:extLst>
          </p:cNvPr>
          <p:cNvSpPr/>
          <p:nvPr/>
        </p:nvSpPr>
        <p:spPr>
          <a:xfrm>
            <a:off x="4358103" y="3507450"/>
            <a:ext cx="268685" cy="11617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43" name="Straight Arrow Connector 42">
            <a:extLst>
              <a:ext uri="{FF2B5EF4-FFF2-40B4-BE49-F238E27FC236}">
                <a16:creationId xmlns:a16="http://schemas.microsoft.com/office/drawing/2014/main" id="{99060C67-943B-4F7D-AFD9-BD31340A9CC6}"/>
              </a:ext>
            </a:extLst>
          </p:cNvPr>
          <p:cNvCxnSpPr>
            <a:cxnSpLocks/>
          </p:cNvCxnSpPr>
          <p:nvPr/>
        </p:nvCxnSpPr>
        <p:spPr>
          <a:xfrm>
            <a:off x="1233876" y="3393811"/>
            <a:ext cx="3189460" cy="11009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1D96AFE1-3751-4D19-8B35-2F2D25C3FA15}"/>
              </a:ext>
            </a:extLst>
          </p:cNvPr>
          <p:cNvCxnSpPr>
            <a:cxnSpLocks/>
            <a:stCxn id="41" idx="0"/>
          </p:cNvCxnSpPr>
          <p:nvPr/>
        </p:nvCxnSpPr>
        <p:spPr>
          <a:xfrm flipV="1">
            <a:off x="4492446" y="3413330"/>
            <a:ext cx="164851" cy="9412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2B6D3494-FA96-4277-B064-CBFE22D824B9}"/>
              </a:ext>
            </a:extLst>
          </p:cNvPr>
          <p:cNvSpPr txBox="1"/>
          <p:nvPr/>
        </p:nvSpPr>
        <p:spPr>
          <a:xfrm>
            <a:off x="1465468" y="3453455"/>
            <a:ext cx="966087" cy="206851"/>
          </a:xfrm>
          <a:prstGeom prst="rect">
            <a:avLst/>
          </a:prstGeom>
        </p:spPr>
        <p:txBody>
          <a:bodyPr wrap="square" lIns="0" tIns="0" rIns="0" bIns="0" rtlCol="0">
            <a:spAutoFit/>
          </a:bodyPr>
          <a:lstStyle/>
          <a:p>
            <a:pPr algn="ctr">
              <a:lnSpc>
                <a:spcPct val="96000"/>
              </a:lnSpc>
            </a:pPr>
            <a:r>
              <a:rPr lang="en-US" sz="1400">
                <a:solidFill>
                  <a:schemeClr val="tx2"/>
                </a:solidFill>
                <a:latin typeface="Microsoft Sans Serif"/>
                <a:cs typeface="Microsoft Sans Serif" panose="020B0604020202020204" pitchFamily="34" charset="0"/>
              </a:rPr>
              <a:t>TCI-0 H/V</a:t>
            </a:r>
          </a:p>
        </p:txBody>
      </p:sp>
      <p:cxnSp>
        <p:nvCxnSpPr>
          <p:cNvPr id="27" name="Straight Arrow Connector 26">
            <a:extLst>
              <a:ext uri="{FF2B5EF4-FFF2-40B4-BE49-F238E27FC236}">
                <a16:creationId xmlns:a16="http://schemas.microsoft.com/office/drawing/2014/main" id="{06AC9933-2CCB-484E-AC53-ABF681017F29}"/>
              </a:ext>
            </a:extLst>
          </p:cNvPr>
          <p:cNvCxnSpPr>
            <a:cxnSpLocks/>
            <a:endCxn id="40" idx="4"/>
          </p:cNvCxnSpPr>
          <p:nvPr/>
        </p:nvCxnSpPr>
        <p:spPr>
          <a:xfrm flipV="1">
            <a:off x="1230014" y="3246029"/>
            <a:ext cx="3192227" cy="9125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6977CB46-2304-492C-92F6-D30A6899BC9A}"/>
              </a:ext>
            </a:extLst>
          </p:cNvPr>
          <p:cNvCxnSpPr>
            <a:cxnSpLocks/>
          </p:cNvCxnSpPr>
          <p:nvPr/>
        </p:nvCxnSpPr>
        <p:spPr>
          <a:xfrm>
            <a:off x="4089165" y="2992117"/>
            <a:ext cx="267872" cy="421213"/>
          </a:xfrm>
          <a:prstGeom prst="straightConnector1">
            <a:avLst/>
          </a:prstGeom>
          <a:ln w="12700" cap="rnd">
            <a:solidFill>
              <a:schemeClr val="bg1">
                <a:lumMod val="75000"/>
              </a:schemeClr>
            </a:solidFill>
            <a:roun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0BC0CAB1-F0D5-406A-A939-91C854C834F6}"/>
              </a:ext>
            </a:extLst>
          </p:cNvPr>
          <p:cNvSpPr txBox="1"/>
          <p:nvPr/>
        </p:nvSpPr>
        <p:spPr>
          <a:xfrm>
            <a:off x="4651260" y="3516505"/>
            <a:ext cx="1199506" cy="177293"/>
          </a:xfrm>
          <a:prstGeom prst="rect">
            <a:avLst/>
          </a:prstGeom>
        </p:spPr>
        <p:txBody>
          <a:bodyPr wrap="square" lIns="0" tIns="0" rIns="0" bIns="0" rtlCol="0">
            <a:spAutoFit/>
          </a:bodyPr>
          <a:lstStyle/>
          <a:p>
            <a:pPr algn="ctr">
              <a:lnSpc>
                <a:spcPct val="96000"/>
              </a:lnSpc>
            </a:pPr>
            <a:r>
              <a:rPr lang="en-US" sz="1200">
                <a:solidFill>
                  <a:schemeClr val="tx2"/>
                </a:solidFill>
                <a:latin typeface="Microsoft Sans Serif"/>
                <a:cs typeface="Microsoft Sans Serif" panose="020B0604020202020204" pitchFamily="34" charset="0"/>
              </a:rPr>
              <a:t>Rx beam 2 (H/V)</a:t>
            </a:r>
          </a:p>
        </p:txBody>
      </p:sp>
      <p:sp>
        <p:nvSpPr>
          <p:cNvPr id="60" name="Rectangle 59">
            <a:extLst>
              <a:ext uri="{FF2B5EF4-FFF2-40B4-BE49-F238E27FC236}">
                <a16:creationId xmlns:a16="http://schemas.microsoft.com/office/drawing/2014/main" id="{F7703C9E-C4ED-4E57-8F42-AAC7597933B9}"/>
              </a:ext>
            </a:extLst>
          </p:cNvPr>
          <p:cNvSpPr/>
          <p:nvPr/>
        </p:nvSpPr>
        <p:spPr>
          <a:xfrm>
            <a:off x="1903120" y="3684381"/>
            <a:ext cx="2317185"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4-port CSI-RS resource, TCI-0 </a:t>
            </a:r>
          </a:p>
        </p:txBody>
      </p:sp>
      <p:cxnSp>
        <p:nvCxnSpPr>
          <p:cNvPr id="63" name="Straight Arrow Connector 62">
            <a:extLst>
              <a:ext uri="{FF2B5EF4-FFF2-40B4-BE49-F238E27FC236}">
                <a16:creationId xmlns:a16="http://schemas.microsoft.com/office/drawing/2014/main" id="{EFC95A33-79B4-4516-AE89-4E2A7C81FA94}"/>
              </a:ext>
            </a:extLst>
          </p:cNvPr>
          <p:cNvCxnSpPr>
            <a:cxnSpLocks/>
          </p:cNvCxnSpPr>
          <p:nvPr/>
        </p:nvCxnSpPr>
        <p:spPr>
          <a:xfrm flipH="1">
            <a:off x="1860763" y="4225273"/>
            <a:ext cx="2400822" cy="0"/>
          </a:xfrm>
          <a:prstGeom prst="straightConnector1">
            <a:avLst/>
          </a:prstGeom>
          <a:ln w="12700" cap="rnd">
            <a:solidFill>
              <a:schemeClr val="accent1"/>
            </a:solidFill>
            <a:roun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6E5484E0-E002-43B1-B2F4-24B0A455DEA3}"/>
              </a:ext>
            </a:extLst>
          </p:cNvPr>
          <p:cNvSpPr/>
          <p:nvPr/>
        </p:nvSpPr>
        <p:spPr>
          <a:xfrm>
            <a:off x="1916974" y="4058453"/>
            <a:ext cx="2317185"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Type-I feedback, RI/PMI/CSI (/CRI?) </a:t>
            </a:r>
          </a:p>
        </p:txBody>
      </p:sp>
      <p:sp>
        <p:nvSpPr>
          <p:cNvPr id="65" name="Rectangle 64">
            <a:extLst>
              <a:ext uri="{FF2B5EF4-FFF2-40B4-BE49-F238E27FC236}">
                <a16:creationId xmlns:a16="http://schemas.microsoft.com/office/drawing/2014/main" id="{AE917A76-F7F3-44AF-96A8-785339CB60B9}"/>
              </a:ext>
            </a:extLst>
          </p:cNvPr>
          <p:cNvSpPr/>
          <p:nvPr/>
        </p:nvSpPr>
        <p:spPr>
          <a:xfrm>
            <a:off x="9229206" y="2680380"/>
            <a:ext cx="1168724"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Scatterers</a:t>
            </a:r>
          </a:p>
        </p:txBody>
      </p:sp>
      <p:pic>
        <p:nvPicPr>
          <p:cNvPr id="66" name="Graphic 65" descr="Cell Tower with solid fill">
            <a:extLst>
              <a:ext uri="{FF2B5EF4-FFF2-40B4-BE49-F238E27FC236}">
                <a16:creationId xmlns:a16="http://schemas.microsoft.com/office/drawing/2014/main" id="{FFE5FFB7-8784-4B9B-89D0-4C3F054F450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17841" y="3167450"/>
            <a:ext cx="481762" cy="687970"/>
          </a:xfrm>
          <a:prstGeom prst="rect">
            <a:avLst/>
          </a:prstGeom>
        </p:spPr>
      </p:pic>
      <p:pic>
        <p:nvPicPr>
          <p:cNvPr id="67" name="Graphic 66" descr="Smart Phone with solid fill">
            <a:extLst>
              <a:ext uri="{FF2B5EF4-FFF2-40B4-BE49-F238E27FC236}">
                <a16:creationId xmlns:a16="http://schemas.microsoft.com/office/drawing/2014/main" id="{A9D83DAA-9762-4F70-9B58-40D9DC70486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67834" y="3464604"/>
            <a:ext cx="285535" cy="285535"/>
          </a:xfrm>
          <a:prstGeom prst="rect">
            <a:avLst/>
          </a:prstGeom>
        </p:spPr>
      </p:pic>
      <p:sp>
        <p:nvSpPr>
          <p:cNvPr id="68" name="Rectangle: Rounded Corners 67">
            <a:extLst>
              <a:ext uri="{FF2B5EF4-FFF2-40B4-BE49-F238E27FC236}">
                <a16:creationId xmlns:a16="http://schemas.microsoft.com/office/drawing/2014/main" id="{21B06E58-B63C-431E-B6F1-B3E1A43AAA34}"/>
              </a:ext>
            </a:extLst>
          </p:cNvPr>
          <p:cNvSpPr/>
          <p:nvPr/>
        </p:nvSpPr>
        <p:spPr>
          <a:xfrm>
            <a:off x="6301636" y="2453087"/>
            <a:ext cx="5359216" cy="2886324"/>
          </a:xfrm>
          <a:prstGeom prst="roundRect">
            <a:avLst/>
          </a:prstGeom>
          <a:noFill/>
          <a:ln>
            <a:solidFill>
              <a:schemeClr val="bg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69" name="Straight Arrow Connector 68">
            <a:extLst>
              <a:ext uri="{FF2B5EF4-FFF2-40B4-BE49-F238E27FC236}">
                <a16:creationId xmlns:a16="http://schemas.microsoft.com/office/drawing/2014/main" id="{1BBB8D94-68A1-41B5-8926-C1F66F2EFEA4}"/>
              </a:ext>
            </a:extLst>
          </p:cNvPr>
          <p:cNvCxnSpPr>
            <a:cxnSpLocks/>
            <a:stCxn id="75" idx="5"/>
          </p:cNvCxnSpPr>
          <p:nvPr/>
        </p:nvCxnSpPr>
        <p:spPr>
          <a:xfrm>
            <a:off x="9115037" y="2923846"/>
            <a:ext cx="1242223" cy="579939"/>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5212907D-3A57-4430-BEA5-40F37916CFF5}"/>
              </a:ext>
            </a:extLst>
          </p:cNvPr>
          <p:cNvSpPr txBox="1"/>
          <p:nvPr/>
        </p:nvSpPr>
        <p:spPr>
          <a:xfrm>
            <a:off x="7043519" y="3079082"/>
            <a:ext cx="966087" cy="206851"/>
          </a:xfrm>
          <a:prstGeom prst="rect">
            <a:avLst/>
          </a:prstGeom>
        </p:spPr>
        <p:txBody>
          <a:bodyPr wrap="square" lIns="0" tIns="0" rIns="0" bIns="0" rtlCol="0">
            <a:spAutoFit/>
          </a:bodyPr>
          <a:lstStyle/>
          <a:p>
            <a:pPr algn="ctr">
              <a:lnSpc>
                <a:spcPct val="96000"/>
              </a:lnSpc>
            </a:pPr>
            <a:r>
              <a:rPr lang="en-US" sz="1400">
                <a:solidFill>
                  <a:schemeClr val="tx2"/>
                </a:solidFill>
                <a:latin typeface="Microsoft Sans Serif"/>
                <a:cs typeface="Microsoft Sans Serif" panose="020B0604020202020204" pitchFamily="34" charset="0"/>
              </a:rPr>
              <a:t>TCI-0 H/V</a:t>
            </a:r>
          </a:p>
        </p:txBody>
      </p:sp>
      <p:cxnSp>
        <p:nvCxnSpPr>
          <p:cNvPr id="71" name="Straight Arrow Connector 70">
            <a:extLst>
              <a:ext uri="{FF2B5EF4-FFF2-40B4-BE49-F238E27FC236}">
                <a16:creationId xmlns:a16="http://schemas.microsoft.com/office/drawing/2014/main" id="{85895002-6075-4AD0-B8CD-0C9421040E61}"/>
              </a:ext>
            </a:extLst>
          </p:cNvPr>
          <p:cNvCxnSpPr>
            <a:cxnSpLocks/>
            <a:endCxn id="76" idx="0"/>
          </p:cNvCxnSpPr>
          <p:nvPr/>
        </p:nvCxnSpPr>
        <p:spPr>
          <a:xfrm flipH="1">
            <a:off x="9353651" y="2979430"/>
            <a:ext cx="358992" cy="803886"/>
          </a:xfrm>
          <a:prstGeom prst="straightConnector1">
            <a:avLst/>
          </a:prstGeom>
          <a:ln w="12700" cap="rnd">
            <a:solidFill>
              <a:schemeClr val="bg1">
                <a:lumMod val="75000"/>
              </a:schemeClr>
            </a:solidFill>
            <a:roun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B6CDF245-93C5-4E19-A3F5-48342362D059}"/>
              </a:ext>
            </a:extLst>
          </p:cNvPr>
          <p:cNvSpPr txBox="1"/>
          <p:nvPr/>
        </p:nvSpPr>
        <p:spPr>
          <a:xfrm>
            <a:off x="10155026" y="3224249"/>
            <a:ext cx="1156238" cy="177293"/>
          </a:xfrm>
          <a:prstGeom prst="rect">
            <a:avLst/>
          </a:prstGeom>
        </p:spPr>
        <p:txBody>
          <a:bodyPr wrap="square" lIns="0" tIns="0" rIns="0" bIns="0" rtlCol="0">
            <a:spAutoFit/>
          </a:bodyPr>
          <a:lstStyle/>
          <a:p>
            <a:pPr algn="ctr">
              <a:lnSpc>
                <a:spcPct val="96000"/>
              </a:lnSpc>
            </a:pPr>
            <a:r>
              <a:rPr lang="en-US" sz="1200">
                <a:solidFill>
                  <a:schemeClr val="tx2"/>
                </a:solidFill>
                <a:latin typeface="Microsoft Sans Serif"/>
                <a:cs typeface="Microsoft Sans Serif" panose="020B0604020202020204" pitchFamily="34" charset="0"/>
              </a:rPr>
              <a:t>Rx beam 1 (H/V)</a:t>
            </a:r>
          </a:p>
        </p:txBody>
      </p:sp>
      <p:sp>
        <p:nvSpPr>
          <p:cNvPr id="73" name="Rectangle 72">
            <a:extLst>
              <a:ext uri="{FF2B5EF4-FFF2-40B4-BE49-F238E27FC236}">
                <a16:creationId xmlns:a16="http://schemas.microsoft.com/office/drawing/2014/main" id="{896C7AD0-04A4-410A-B7F4-D7B3B20E4AFD}"/>
              </a:ext>
            </a:extLst>
          </p:cNvPr>
          <p:cNvSpPr/>
          <p:nvPr/>
        </p:nvSpPr>
        <p:spPr>
          <a:xfrm>
            <a:off x="7469259" y="2313459"/>
            <a:ext cx="3195010" cy="302068"/>
          </a:xfrm>
          <a:prstGeom prst="rect">
            <a:avLst/>
          </a:prstGeom>
          <a:solidFill>
            <a:schemeClr val="bg1">
              <a:lumMod val="90000"/>
            </a:schemeClr>
          </a:solidFill>
          <a:ln>
            <a:solidFill>
              <a:schemeClr val="bg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600">
                <a:solidFill>
                  <a:schemeClr val="tx1"/>
                </a:solidFill>
                <a:latin typeface="Microsoft Sans Serif"/>
                <a:cs typeface="Microsoft Sans Serif" panose="020B0604020202020204" pitchFamily="34" charset="0"/>
              </a:rPr>
              <a:t>Dual-TCI (Rel-17, </a:t>
            </a:r>
            <a:r>
              <a:rPr lang="en-US" sz="1600" err="1">
                <a:solidFill>
                  <a:schemeClr val="tx1"/>
                </a:solidFill>
                <a:latin typeface="Microsoft Sans Serif"/>
                <a:cs typeface="Microsoft Sans Serif" panose="020B0604020202020204" pitchFamily="34" charset="0"/>
              </a:rPr>
              <a:t>mTRP</a:t>
            </a:r>
            <a:r>
              <a:rPr lang="en-US" sz="1600">
                <a:solidFill>
                  <a:schemeClr val="tx1"/>
                </a:solidFill>
                <a:latin typeface="Microsoft Sans Serif"/>
                <a:cs typeface="Microsoft Sans Serif" panose="020B0604020202020204" pitchFamily="34" charset="0"/>
              </a:rPr>
              <a:t>)</a:t>
            </a:r>
          </a:p>
        </p:txBody>
      </p:sp>
      <p:cxnSp>
        <p:nvCxnSpPr>
          <p:cNvPr id="74" name="Straight Arrow Connector 73">
            <a:extLst>
              <a:ext uri="{FF2B5EF4-FFF2-40B4-BE49-F238E27FC236}">
                <a16:creationId xmlns:a16="http://schemas.microsoft.com/office/drawing/2014/main" id="{F5C0F8A2-C928-4D17-AEB0-7815612720BD}"/>
              </a:ext>
            </a:extLst>
          </p:cNvPr>
          <p:cNvCxnSpPr>
            <a:cxnSpLocks/>
          </p:cNvCxnSpPr>
          <p:nvPr/>
        </p:nvCxnSpPr>
        <p:spPr>
          <a:xfrm flipH="1">
            <a:off x="7616029" y="4181980"/>
            <a:ext cx="2400822" cy="0"/>
          </a:xfrm>
          <a:prstGeom prst="straightConnector1">
            <a:avLst/>
          </a:prstGeom>
          <a:ln w="12700" cap="rnd">
            <a:solidFill>
              <a:srgbClr val="FF0000"/>
            </a:solidFill>
            <a:round/>
            <a:headEnd type="triangle" w="med" len="med"/>
            <a:tailEnd type="none"/>
          </a:ln>
        </p:spPr>
        <p:style>
          <a:lnRef idx="1">
            <a:schemeClr val="accent1"/>
          </a:lnRef>
          <a:fillRef idx="0">
            <a:schemeClr val="accent1"/>
          </a:fillRef>
          <a:effectRef idx="0">
            <a:schemeClr val="accent1"/>
          </a:effectRef>
          <a:fontRef idx="minor">
            <a:schemeClr val="tx1"/>
          </a:fontRef>
        </p:style>
      </p:cxnSp>
      <p:sp>
        <p:nvSpPr>
          <p:cNvPr id="75" name="Oval 74">
            <a:extLst>
              <a:ext uri="{FF2B5EF4-FFF2-40B4-BE49-F238E27FC236}">
                <a16:creationId xmlns:a16="http://schemas.microsoft.com/office/drawing/2014/main" id="{A3A5B53F-C780-4771-B7A0-6581203ED624}"/>
              </a:ext>
            </a:extLst>
          </p:cNvPr>
          <p:cNvSpPr/>
          <p:nvPr/>
        </p:nvSpPr>
        <p:spPr>
          <a:xfrm>
            <a:off x="8885700" y="2824685"/>
            <a:ext cx="268685" cy="11617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6" name="Oval 75">
            <a:extLst>
              <a:ext uri="{FF2B5EF4-FFF2-40B4-BE49-F238E27FC236}">
                <a16:creationId xmlns:a16="http://schemas.microsoft.com/office/drawing/2014/main" id="{2460D6DD-4C04-41AB-BFD6-498AD685A952}"/>
              </a:ext>
            </a:extLst>
          </p:cNvPr>
          <p:cNvSpPr/>
          <p:nvPr/>
        </p:nvSpPr>
        <p:spPr>
          <a:xfrm>
            <a:off x="9219308" y="3783316"/>
            <a:ext cx="268685" cy="11617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77" name="Straight Arrow Connector 76">
            <a:extLst>
              <a:ext uri="{FF2B5EF4-FFF2-40B4-BE49-F238E27FC236}">
                <a16:creationId xmlns:a16="http://schemas.microsoft.com/office/drawing/2014/main" id="{E80B4D43-E055-4201-8407-5D7122972EC5}"/>
              </a:ext>
            </a:extLst>
          </p:cNvPr>
          <p:cNvCxnSpPr>
            <a:cxnSpLocks/>
            <a:endCxn id="76" idx="2"/>
          </p:cNvCxnSpPr>
          <p:nvPr/>
        </p:nvCxnSpPr>
        <p:spPr>
          <a:xfrm>
            <a:off x="7020752" y="3641461"/>
            <a:ext cx="2198556" cy="19994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CE7B981E-EDE1-4488-B581-B3E1C529006E}"/>
              </a:ext>
            </a:extLst>
          </p:cNvPr>
          <p:cNvCxnSpPr>
            <a:cxnSpLocks/>
            <a:stCxn id="76" idx="7"/>
            <a:endCxn id="67" idx="1"/>
          </p:cNvCxnSpPr>
          <p:nvPr/>
        </p:nvCxnSpPr>
        <p:spPr>
          <a:xfrm flipV="1">
            <a:off x="9448645" y="3607372"/>
            <a:ext cx="919189" cy="192957"/>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29D2E437-9403-4620-BE70-A87464715B2A}"/>
              </a:ext>
            </a:extLst>
          </p:cNvPr>
          <p:cNvSpPr txBox="1"/>
          <p:nvPr/>
        </p:nvSpPr>
        <p:spPr>
          <a:xfrm>
            <a:off x="7294777" y="3489519"/>
            <a:ext cx="966087" cy="206851"/>
          </a:xfrm>
          <a:prstGeom prst="rect">
            <a:avLst/>
          </a:prstGeom>
        </p:spPr>
        <p:txBody>
          <a:bodyPr wrap="square" lIns="0" tIns="0" rIns="0" bIns="0" rtlCol="0">
            <a:spAutoFit/>
          </a:bodyPr>
          <a:lstStyle/>
          <a:p>
            <a:pPr algn="ctr">
              <a:lnSpc>
                <a:spcPct val="96000"/>
              </a:lnSpc>
            </a:pPr>
            <a:r>
              <a:rPr lang="en-US" sz="1400">
                <a:solidFill>
                  <a:schemeClr val="tx2"/>
                </a:solidFill>
                <a:latin typeface="Microsoft Sans Serif"/>
                <a:cs typeface="Microsoft Sans Serif" panose="020B0604020202020204" pitchFamily="34" charset="0"/>
              </a:rPr>
              <a:t>TCI-1 H/V</a:t>
            </a:r>
          </a:p>
        </p:txBody>
      </p:sp>
      <p:cxnSp>
        <p:nvCxnSpPr>
          <p:cNvPr id="80" name="Straight Arrow Connector 79">
            <a:extLst>
              <a:ext uri="{FF2B5EF4-FFF2-40B4-BE49-F238E27FC236}">
                <a16:creationId xmlns:a16="http://schemas.microsoft.com/office/drawing/2014/main" id="{23A04D41-D1AE-463F-BDA1-3618C150BF6C}"/>
              </a:ext>
            </a:extLst>
          </p:cNvPr>
          <p:cNvCxnSpPr>
            <a:cxnSpLocks/>
            <a:stCxn id="66" idx="3"/>
            <a:endCxn id="75" idx="4"/>
          </p:cNvCxnSpPr>
          <p:nvPr/>
        </p:nvCxnSpPr>
        <p:spPr>
          <a:xfrm flipV="1">
            <a:off x="6999603" y="2940859"/>
            <a:ext cx="2020440" cy="57057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91725A1E-A3A3-4616-9BF2-BE4D115277BA}"/>
              </a:ext>
            </a:extLst>
          </p:cNvPr>
          <p:cNvCxnSpPr>
            <a:cxnSpLocks/>
            <a:endCxn id="75" idx="6"/>
          </p:cNvCxnSpPr>
          <p:nvPr/>
        </p:nvCxnSpPr>
        <p:spPr>
          <a:xfrm flipH="1">
            <a:off x="9154385" y="2869613"/>
            <a:ext cx="281692" cy="13159"/>
          </a:xfrm>
          <a:prstGeom prst="straightConnector1">
            <a:avLst/>
          </a:prstGeom>
          <a:ln w="12700" cap="rnd">
            <a:solidFill>
              <a:schemeClr val="bg1">
                <a:lumMod val="75000"/>
              </a:schemeClr>
            </a:solidFill>
            <a:roun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D4EA8581-02FA-4D12-AF0F-EE7A3A072B72}"/>
              </a:ext>
            </a:extLst>
          </p:cNvPr>
          <p:cNvSpPr txBox="1"/>
          <p:nvPr/>
        </p:nvSpPr>
        <p:spPr>
          <a:xfrm>
            <a:off x="10041691" y="3764155"/>
            <a:ext cx="1199506" cy="177293"/>
          </a:xfrm>
          <a:prstGeom prst="rect">
            <a:avLst/>
          </a:prstGeom>
        </p:spPr>
        <p:txBody>
          <a:bodyPr wrap="square" lIns="0" tIns="0" rIns="0" bIns="0" rtlCol="0">
            <a:spAutoFit/>
          </a:bodyPr>
          <a:lstStyle/>
          <a:p>
            <a:pPr algn="ctr">
              <a:lnSpc>
                <a:spcPct val="96000"/>
              </a:lnSpc>
            </a:pPr>
            <a:r>
              <a:rPr lang="en-US" sz="1200">
                <a:solidFill>
                  <a:schemeClr val="tx2"/>
                </a:solidFill>
                <a:latin typeface="Microsoft Sans Serif"/>
                <a:cs typeface="Microsoft Sans Serif" panose="020B0604020202020204" pitchFamily="34" charset="0"/>
              </a:rPr>
              <a:t>Rx beam 2 (H/V)</a:t>
            </a:r>
          </a:p>
        </p:txBody>
      </p:sp>
      <p:sp>
        <p:nvSpPr>
          <p:cNvPr id="83" name="Rectangle 82">
            <a:extLst>
              <a:ext uri="{FF2B5EF4-FFF2-40B4-BE49-F238E27FC236}">
                <a16:creationId xmlns:a16="http://schemas.microsoft.com/office/drawing/2014/main" id="{BECF4E10-BD59-4E4A-B36D-5873EF96680F}"/>
              </a:ext>
            </a:extLst>
          </p:cNvPr>
          <p:cNvSpPr/>
          <p:nvPr/>
        </p:nvSpPr>
        <p:spPr>
          <a:xfrm>
            <a:off x="7672240" y="3932031"/>
            <a:ext cx="2317185"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2-port CSI-RS resource, TCI-0 </a:t>
            </a:r>
          </a:p>
        </p:txBody>
      </p:sp>
      <p:cxnSp>
        <p:nvCxnSpPr>
          <p:cNvPr id="84" name="Straight Arrow Connector 83">
            <a:extLst>
              <a:ext uri="{FF2B5EF4-FFF2-40B4-BE49-F238E27FC236}">
                <a16:creationId xmlns:a16="http://schemas.microsoft.com/office/drawing/2014/main" id="{4AB63250-3CE5-4009-A4EA-5A78C0BEB774}"/>
              </a:ext>
            </a:extLst>
          </p:cNvPr>
          <p:cNvCxnSpPr>
            <a:cxnSpLocks/>
          </p:cNvCxnSpPr>
          <p:nvPr/>
        </p:nvCxnSpPr>
        <p:spPr>
          <a:xfrm flipH="1">
            <a:off x="7629883" y="4860855"/>
            <a:ext cx="2400822" cy="0"/>
          </a:xfrm>
          <a:prstGeom prst="straightConnector1">
            <a:avLst/>
          </a:prstGeom>
          <a:ln w="12700" cap="rnd">
            <a:solidFill>
              <a:schemeClr val="accent1"/>
            </a:solidFill>
            <a:roun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id="{A06B4DCC-3AE3-4368-8E18-6CF3F131F862}"/>
              </a:ext>
            </a:extLst>
          </p:cNvPr>
          <p:cNvSpPr/>
          <p:nvPr/>
        </p:nvSpPr>
        <p:spPr>
          <a:xfrm>
            <a:off x="7686094" y="4610910"/>
            <a:ext cx="2317185"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M-TRP feedback, RI/PMI/CSI </a:t>
            </a:r>
          </a:p>
        </p:txBody>
      </p:sp>
      <p:cxnSp>
        <p:nvCxnSpPr>
          <p:cNvPr id="100" name="Straight Arrow Connector 99">
            <a:extLst>
              <a:ext uri="{FF2B5EF4-FFF2-40B4-BE49-F238E27FC236}">
                <a16:creationId xmlns:a16="http://schemas.microsoft.com/office/drawing/2014/main" id="{211BC2BA-5E59-4C24-93A1-48C0A5217586}"/>
              </a:ext>
            </a:extLst>
          </p:cNvPr>
          <p:cNvCxnSpPr>
            <a:cxnSpLocks/>
          </p:cNvCxnSpPr>
          <p:nvPr/>
        </p:nvCxnSpPr>
        <p:spPr>
          <a:xfrm flipH="1">
            <a:off x="7639118" y="4463690"/>
            <a:ext cx="2400822" cy="0"/>
          </a:xfrm>
          <a:prstGeom prst="straightConnector1">
            <a:avLst/>
          </a:prstGeom>
          <a:ln w="12700" cap="rnd">
            <a:solidFill>
              <a:srgbClr val="00B050"/>
            </a:solidFill>
            <a:round/>
            <a:headEnd type="triangle" w="med" len="med"/>
            <a:tailEnd type="none"/>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a16="http://schemas.microsoft.com/office/drawing/2014/main" id="{A4187DFB-E494-4748-8D9A-D1E7F2B59FA8}"/>
              </a:ext>
            </a:extLst>
          </p:cNvPr>
          <p:cNvSpPr/>
          <p:nvPr/>
        </p:nvSpPr>
        <p:spPr>
          <a:xfrm>
            <a:off x="7695329" y="4213741"/>
            <a:ext cx="2317185"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2-port CSI-RS resource, TCI-1 </a:t>
            </a:r>
          </a:p>
        </p:txBody>
      </p:sp>
      <p:graphicFrame>
        <p:nvGraphicFramePr>
          <p:cNvPr id="102" name="Table 102">
            <a:extLst>
              <a:ext uri="{FF2B5EF4-FFF2-40B4-BE49-F238E27FC236}">
                <a16:creationId xmlns:a16="http://schemas.microsoft.com/office/drawing/2014/main" id="{79D5311F-4647-4D00-AC90-5D085FDFD7E9}"/>
              </a:ext>
            </a:extLst>
          </p:cNvPr>
          <p:cNvGraphicFramePr>
            <a:graphicFrameLocks noGrp="1"/>
          </p:cNvGraphicFramePr>
          <p:nvPr/>
        </p:nvGraphicFramePr>
        <p:xfrm>
          <a:off x="3655884" y="5653911"/>
          <a:ext cx="1393204" cy="731520"/>
        </p:xfrm>
        <a:graphic>
          <a:graphicData uri="http://schemas.openxmlformats.org/drawingml/2006/table">
            <a:tbl>
              <a:tblPr firstRow="1" bandRow="1">
                <a:tableStyleId>{5C22544A-7EE6-4342-B048-85BDC9FD1C3A}</a:tableStyleId>
              </a:tblPr>
              <a:tblGrid>
                <a:gridCol w="348301">
                  <a:extLst>
                    <a:ext uri="{9D8B030D-6E8A-4147-A177-3AD203B41FA5}">
                      <a16:colId xmlns:a16="http://schemas.microsoft.com/office/drawing/2014/main" val="2596749656"/>
                    </a:ext>
                  </a:extLst>
                </a:gridCol>
                <a:gridCol w="348301">
                  <a:extLst>
                    <a:ext uri="{9D8B030D-6E8A-4147-A177-3AD203B41FA5}">
                      <a16:colId xmlns:a16="http://schemas.microsoft.com/office/drawing/2014/main" val="3883553181"/>
                    </a:ext>
                  </a:extLst>
                </a:gridCol>
                <a:gridCol w="348301">
                  <a:extLst>
                    <a:ext uri="{9D8B030D-6E8A-4147-A177-3AD203B41FA5}">
                      <a16:colId xmlns:a16="http://schemas.microsoft.com/office/drawing/2014/main" val="2732595270"/>
                    </a:ext>
                  </a:extLst>
                </a:gridCol>
                <a:gridCol w="348301">
                  <a:extLst>
                    <a:ext uri="{9D8B030D-6E8A-4147-A177-3AD203B41FA5}">
                      <a16:colId xmlns:a16="http://schemas.microsoft.com/office/drawing/2014/main" val="2562894313"/>
                    </a:ext>
                  </a:extLst>
                </a:gridCol>
              </a:tblGrid>
              <a:tr h="262364">
                <a:tc>
                  <a:txBody>
                    <a:bodyPr/>
                    <a:lstStyle/>
                    <a:p>
                      <a:endParaRPr lang="en-US"/>
                    </a:p>
                  </a:txBody>
                  <a:tcPr>
                    <a:solidFill>
                      <a:schemeClr val="accent2">
                        <a:lumMod val="20000"/>
                        <a:lumOff val="80000"/>
                      </a:schemeClr>
                    </a:solidFill>
                  </a:tcPr>
                </a:tc>
                <a:tc>
                  <a:txBody>
                    <a:bodyPr/>
                    <a:lstStyle/>
                    <a:p>
                      <a:endParaRPr lang="en-US"/>
                    </a:p>
                  </a:txBody>
                  <a:tcPr>
                    <a:solidFill>
                      <a:schemeClr val="accent2">
                        <a:lumMod val="20000"/>
                        <a:lumOff val="80000"/>
                      </a:schemeClr>
                    </a:solidFill>
                  </a:tcPr>
                </a:tc>
                <a:tc>
                  <a:txBody>
                    <a:bodyPr/>
                    <a:lstStyle/>
                    <a:p>
                      <a:endParaRPr lang="en-US"/>
                    </a:p>
                  </a:txBody>
                  <a:tcPr>
                    <a:solidFill>
                      <a:schemeClr val="accent2">
                        <a:lumMod val="20000"/>
                        <a:lumOff val="80000"/>
                      </a:schemeClr>
                    </a:solidFill>
                  </a:tcPr>
                </a:tc>
                <a:tc>
                  <a:txBody>
                    <a:bodyPr/>
                    <a:lstStyle/>
                    <a:p>
                      <a:endParaRPr lang="en-US"/>
                    </a:p>
                  </a:txBody>
                  <a:tcPr>
                    <a:solidFill>
                      <a:schemeClr val="accent2">
                        <a:lumMod val="20000"/>
                        <a:lumOff val="80000"/>
                      </a:schemeClr>
                    </a:solidFill>
                  </a:tcPr>
                </a:tc>
                <a:extLst>
                  <a:ext uri="{0D108BD9-81ED-4DB2-BD59-A6C34878D82A}">
                    <a16:rowId xmlns:a16="http://schemas.microsoft.com/office/drawing/2014/main" val="1285574666"/>
                  </a:ext>
                </a:extLst>
              </a:tr>
              <a:tr h="26236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378528825"/>
                  </a:ext>
                </a:extLst>
              </a:tr>
            </a:tbl>
          </a:graphicData>
        </a:graphic>
      </p:graphicFrame>
      <p:sp>
        <p:nvSpPr>
          <p:cNvPr id="103" name="Rectangle 102">
            <a:extLst>
              <a:ext uri="{FF2B5EF4-FFF2-40B4-BE49-F238E27FC236}">
                <a16:creationId xmlns:a16="http://schemas.microsoft.com/office/drawing/2014/main" id="{78FFD8CF-D6BE-4463-B40B-380239578033}"/>
              </a:ext>
            </a:extLst>
          </p:cNvPr>
          <p:cNvSpPr/>
          <p:nvPr/>
        </p:nvSpPr>
        <p:spPr>
          <a:xfrm>
            <a:off x="4944371" y="5637003"/>
            <a:ext cx="488288"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H</a:t>
            </a:r>
          </a:p>
        </p:txBody>
      </p:sp>
      <p:sp>
        <p:nvSpPr>
          <p:cNvPr id="104" name="Rectangle 103">
            <a:extLst>
              <a:ext uri="{FF2B5EF4-FFF2-40B4-BE49-F238E27FC236}">
                <a16:creationId xmlns:a16="http://schemas.microsoft.com/office/drawing/2014/main" id="{99695447-44FF-4058-B0D3-117F4003AC95}"/>
              </a:ext>
            </a:extLst>
          </p:cNvPr>
          <p:cNvSpPr/>
          <p:nvPr/>
        </p:nvSpPr>
        <p:spPr>
          <a:xfrm>
            <a:off x="4944371" y="6028678"/>
            <a:ext cx="488288"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V</a:t>
            </a:r>
          </a:p>
        </p:txBody>
      </p:sp>
      <p:sp>
        <p:nvSpPr>
          <p:cNvPr id="105" name="Arrow: Curved Down 104">
            <a:extLst>
              <a:ext uri="{FF2B5EF4-FFF2-40B4-BE49-F238E27FC236}">
                <a16:creationId xmlns:a16="http://schemas.microsoft.com/office/drawing/2014/main" id="{116C3F69-8544-45ED-9E32-D6B8A398440F}"/>
              </a:ext>
            </a:extLst>
          </p:cNvPr>
          <p:cNvSpPr/>
          <p:nvPr/>
        </p:nvSpPr>
        <p:spPr>
          <a:xfrm>
            <a:off x="3828006" y="5780919"/>
            <a:ext cx="434109" cy="128417"/>
          </a:xfrm>
          <a:prstGeom prst="curvedDownArrow">
            <a:avLst>
              <a:gd name="adj1" fmla="val 30044"/>
              <a:gd name="adj2" fmla="val 96474"/>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sp>
            <p:nvSpPr>
              <p:cNvPr id="107" name="Rectangle 106">
                <a:extLst>
                  <a:ext uri="{FF2B5EF4-FFF2-40B4-BE49-F238E27FC236}">
                    <a16:creationId xmlns:a16="http://schemas.microsoft.com/office/drawing/2014/main" id="{8686B1D6-8A5B-405B-BA21-28EAB99330B6}"/>
                  </a:ext>
                </a:extLst>
              </p:cNvPr>
              <p:cNvSpPr/>
              <p:nvPr/>
            </p:nvSpPr>
            <p:spPr>
              <a:xfrm>
                <a:off x="3745786" y="5589391"/>
                <a:ext cx="226170" cy="200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14:m>
                  <m:oMathPara xmlns:m="http://schemas.openxmlformats.org/officeDocument/2006/math">
                    <m:oMathParaPr>
                      <m:jc m:val="centerGroup"/>
                    </m:oMathParaPr>
                    <m:oMath xmlns:m="http://schemas.openxmlformats.org/officeDocument/2006/math">
                      <m:sSub>
                        <m:sSubPr>
                          <m:ctrlP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1</m:t>
                          </m:r>
                        </m:sub>
                      </m:sSub>
                    </m:oMath>
                  </m:oMathPara>
                </a14:m>
                <a:endParaRPr lang="en-US" sz="1200">
                  <a:solidFill>
                    <a:schemeClr val="tx1"/>
                  </a:solidFill>
                  <a:latin typeface="Microsoft Sans Serif"/>
                  <a:cs typeface="Microsoft Sans Serif" panose="020B0604020202020204" pitchFamily="34" charset="0"/>
                </a:endParaRPr>
              </a:p>
            </p:txBody>
          </p:sp>
        </mc:Choice>
        <mc:Fallback xmlns="">
          <p:sp>
            <p:nvSpPr>
              <p:cNvPr id="107" name="Rectangle 106">
                <a:extLst>
                  <a:ext uri="{FF2B5EF4-FFF2-40B4-BE49-F238E27FC236}">
                    <a16:creationId xmlns:a16="http://schemas.microsoft.com/office/drawing/2014/main" id="{8686B1D6-8A5B-405B-BA21-28EAB99330B6}"/>
                  </a:ext>
                </a:extLst>
              </p:cNvPr>
              <p:cNvSpPr>
                <a:spLocks noRot="1" noChangeAspect="1" noMove="1" noResize="1" noEditPoints="1" noAdjustHandles="1" noChangeArrowheads="1" noChangeShapeType="1" noTextEdit="1"/>
              </p:cNvSpPr>
              <p:nvPr/>
            </p:nvSpPr>
            <p:spPr>
              <a:xfrm>
                <a:off x="3745786" y="5589391"/>
                <a:ext cx="226170" cy="200238"/>
              </a:xfrm>
              <a:prstGeom prst="rect">
                <a:avLst/>
              </a:prstGeom>
              <a:blipFill>
                <a:blip r:embed="rId6"/>
                <a:stretch>
                  <a:fillRect l="-18421" b="-18182"/>
                </a:stretch>
              </a:blipFill>
              <a:ln>
                <a:noFill/>
              </a:ln>
            </p:spPr>
            <p:txBody>
              <a:bodyPr/>
              <a:lstStyle/>
              <a:p>
                <a:r>
                  <a:rPr lang="en-US">
                    <a:noFill/>
                  </a:rPr>
                  <a:t> </a:t>
                </a:r>
              </a:p>
            </p:txBody>
          </p:sp>
        </mc:Fallback>
      </mc:AlternateContent>
      <p:sp>
        <p:nvSpPr>
          <p:cNvPr id="108" name="Arrow: Curved Down 107">
            <a:extLst>
              <a:ext uri="{FF2B5EF4-FFF2-40B4-BE49-F238E27FC236}">
                <a16:creationId xmlns:a16="http://schemas.microsoft.com/office/drawing/2014/main" id="{52288537-0BEA-409A-A156-6D607D2B6EED}"/>
              </a:ext>
            </a:extLst>
          </p:cNvPr>
          <p:cNvSpPr/>
          <p:nvPr/>
        </p:nvSpPr>
        <p:spPr>
          <a:xfrm>
            <a:off x="4494378" y="5777935"/>
            <a:ext cx="434109" cy="128417"/>
          </a:xfrm>
          <a:prstGeom prst="curvedDownArrow">
            <a:avLst>
              <a:gd name="adj1" fmla="val 30044"/>
              <a:gd name="adj2" fmla="val 96474"/>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sp>
            <p:nvSpPr>
              <p:cNvPr id="109" name="Rectangle 108">
                <a:extLst>
                  <a:ext uri="{FF2B5EF4-FFF2-40B4-BE49-F238E27FC236}">
                    <a16:creationId xmlns:a16="http://schemas.microsoft.com/office/drawing/2014/main" id="{EAE66773-3B78-4133-B480-89DBC39474BD}"/>
                  </a:ext>
                </a:extLst>
              </p:cNvPr>
              <p:cNvSpPr/>
              <p:nvPr/>
            </p:nvSpPr>
            <p:spPr>
              <a:xfrm>
                <a:off x="4412158" y="5586407"/>
                <a:ext cx="226170" cy="200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14:m>
                  <m:oMathPara xmlns:m="http://schemas.openxmlformats.org/officeDocument/2006/math">
                    <m:oMathParaPr>
                      <m:jc m:val="centerGroup"/>
                    </m:oMathParaPr>
                    <m:oMath xmlns:m="http://schemas.openxmlformats.org/officeDocument/2006/math">
                      <m:sSub>
                        <m:sSubPr>
                          <m:ctrlP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2</m:t>
                          </m:r>
                        </m:sub>
                      </m:sSub>
                    </m:oMath>
                  </m:oMathPara>
                </a14:m>
                <a:endParaRPr lang="en-US" sz="1200">
                  <a:solidFill>
                    <a:schemeClr val="tx1"/>
                  </a:solidFill>
                  <a:latin typeface="Microsoft Sans Serif"/>
                  <a:cs typeface="Microsoft Sans Serif" panose="020B0604020202020204" pitchFamily="34" charset="0"/>
                </a:endParaRPr>
              </a:p>
            </p:txBody>
          </p:sp>
        </mc:Choice>
        <mc:Fallback xmlns="">
          <p:sp>
            <p:nvSpPr>
              <p:cNvPr id="109" name="Rectangle 108">
                <a:extLst>
                  <a:ext uri="{FF2B5EF4-FFF2-40B4-BE49-F238E27FC236}">
                    <a16:creationId xmlns:a16="http://schemas.microsoft.com/office/drawing/2014/main" id="{EAE66773-3B78-4133-B480-89DBC39474BD}"/>
                  </a:ext>
                </a:extLst>
              </p:cNvPr>
              <p:cNvSpPr>
                <a:spLocks noRot="1" noChangeAspect="1" noMove="1" noResize="1" noEditPoints="1" noAdjustHandles="1" noChangeArrowheads="1" noChangeShapeType="1" noTextEdit="1"/>
              </p:cNvSpPr>
              <p:nvPr/>
            </p:nvSpPr>
            <p:spPr>
              <a:xfrm>
                <a:off x="4412158" y="5586407"/>
                <a:ext cx="226170" cy="200238"/>
              </a:xfrm>
              <a:prstGeom prst="rect">
                <a:avLst/>
              </a:prstGeom>
              <a:blipFill>
                <a:blip r:embed="rId7"/>
                <a:stretch>
                  <a:fillRect l="-21622" b="-18182"/>
                </a:stretch>
              </a:blipFill>
              <a:ln>
                <a:noFill/>
              </a:ln>
            </p:spPr>
            <p:txBody>
              <a:bodyPr/>
              <a:lstStyle/>
              <a:p>
                <a:r>
                  <a:rPr lang="en-US">
                    <a:noFill/>
                  </a:rPr>
                  <a:t> </a:t>
                </a:r>
              </a:p>
            </p:txBody>
          </p:sp>
        </mc:Fallback>
      </mc:AlternateContent>
      <p:sp>
        <p:nvSpPr>
          <p:cNvPr id="110" name="Arrow: Curved Down 109">
            <a:extLst>
              <a:ext uri="{FF2B5EF4-FFF2-40B4-BE49-F238E27FC236}">
                <a16:creationId xmlns:a16="http://schemas.microsoft.com/office/drawing/2014/main" id="{2C429D66-9B3C-47D8-B042-4549CF6DA1CD}"/>
              </a:ext>
            </a:extLst>
          </p:cNvPr>
          <p:cNvSpPr/>
          <p:nvPr/>
        </p:nvSpPr>
        <p:spPr>
          <a:xfrm>
            <a:off x="3830994" y="6178356"/>
            <a:ext cx="434109" cy="128417"/>
          </a:xfrm>
          <a:prstGeom prst="curvedDownArrow">
            <a:avLst>
              <a:gd name="adj1" fmla="val 30044"/>
              <a:gd name="adj2" fmla="val 96474"/>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sp>
            <p:nvSpPr>
              <p:cNvPr id="111" name="Rectangle 110">
                <a:extLst>
                  <a:ext uri="{FF2B5EF4-FFF2-40B4-BE49-F238E27FC236}">
                    <a16:creationId xmlns:a16="http://schemas.microsoft.com/office/drawing/2014/main" id="{91B39CAA-86B0-4510-8EFE-9D5F1E53A88D}"/>
                  </a:ext>
                </a:extLst>
              </p:cNvPr>
              <p:cNvSpPr/>
              <p:nvPr/>
            </p:nvSpPr>
            <p:spPr>
              <a:xfrm>
                <a:off x="3748774" y="5986828"/>
                <a:ext cx="226170" cy="200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14:m>
                  <m:oMathPara xmlns:m="http://schemas.openxmlformats.org/officeDocument/2006/math">
                    <m:oMathParaPr>
                      <m:jc m:val="centerGroup"/>
                    </m:oMathParaPr>
                    <m:oMath xmlns:m="http://schemas.openxmlformats.org/officeDocument/2006/math">
                      <m:sSub>
                        <m:sSubPr>
                          <m:ctrlP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3</m:t>
                          </m:r>
                        </m:sub>
                      </m:sSub>
                    </m:oMath>
                  </m:oMathPara>
                </a14:m>
                <a:endParaRPr lang="en-US" sz="1200">
                  <a:solidFill>
                    <a:schemeClr val="tx1"/>
                  </a:solidFill>
                  <a:latin typeface="Microsoft Sans Serif"/>
                  <a:cs typeface="Microsoft Sans Serif" panose="020B0604020202020204" pitchFamily="34" charset="0"/>
                </a:endParaRPr>
              </a:p>
            </p:txBody>
          </p:sp>
        </mc:Choice>
        <mc:Fallback xmlns="">
          <p:sp>
            <p:nvSpPr>
              <p:cNvPr id="111" name="Rectangle 110">
                <a:extLst>
                  <a:ext uri="{FF2B5EF4-FFF2-40B4-BE49-F238E27FC236}">
                    <a16:creationId xmlns:a16="http://schemas.microsoft.com/office/drawing/2014/main" id="{91B39CAA-86B0-4510-8EFE-9D5F1E53A88D}"/>
                  </a:ext>
                </a:extLst>
              </p:cNvPr>
              <p:cNvSpPr>
                <a:spLocks noRot="1" noChangeAspect="1" noMove="1" noResize="1" noEditPoints="1" noAdjustHandles="1" noChangeArrowheads="1" noChangeShapeType="1" noTextEdit="1"/>
              </p:cNvSpPr>
              <p:nvPr/>
            </p:nvSpPr>
            <p:spPr>
              <a:xfrm>
                <a:off x="3748774" y="5986828"/>
                <a:ext cx="226170" cy="200238"/>
              </a:xfrm>
              <a:prstGeom prst="rect">
                <a:avLst/>
              </a:prstGeom>
              <a:blipFill>
                <a:blip r:embed="rId8"/>
                <a:stretch>
                  <a:fillRect l="-21622" b="-18182"/>
                </a:stretch>
              </a:blipFill>
              <a:ln>
                <a:noFill/>
              </a:ln>
            </p:spPr>
            <p:txBody>
              <a:bodyPr/>
              <a:lstStyle/>
              <a:p>
                <a:r>
                  <a:rPr lang="en-US">
                    <a:noFill/>
                  </a:rPr>
                  <a:t> </a:t>
                </a:r>
              </a:p>
            </p:txBody>
          </p:sp>
        </mc:Fallback>
      </mc:AlternateContent>
      <p:sp>
        <p:nvSpPr>
          <p:cNvPr id="112" name="Arrow: Curved Down 111">
            <a:extLst>
              <a:ext uri="{FF2B5EF4-FFF2-40B4-BE49-F238E27FC236}">
                <a16:creationId xmlns:a16="http://schemas.microsoft.com/office/drawing/2014/main" id="{74C48E74-BD90-486E-B816-F999DEB2474C}"/>
              </a:ext>
            </a:extLst>
          </p:cNvPr>
          <p:cNvSpPr/>
          <p:nvPr/>
        </p:nvSpPr>
        <p:spPr>
          <a:xfrm>
            <a:off x="4497366" y="6175372"/>
            <a:ext cx="434109" cy="128417"/>
          </a:xfrm>
          <a:prstGeom prst="curvedDownArrow">
            <a:avLst>
              <a:gd name="adj1" fmla="val 30044"/>
              <a:gd name="adj2" fmla="val 96474"/>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sp>
            <p:nvSpPr>
              <p:cNvPr id="113" name="Rectangle 112">
                <a:extLst>
                  <a:ext uri="{FF2B5EF4-FFF2-40B4-BE49-F238E27FC236}">
                    <a16:creationId xmlns:a16="http://schemas.microsoft.com/office/drawing/2014/main" id="{38F9D592-AED7-439E-B02A-FACC27FB7032}"/>
                  </a:ext>
                </a:extLst>
              </p:cNvPr>
              <p:cNvSpPr/>
              <p:nvPr/>
            </p:nvSpPr>
            <p:spPr>
              <a:xfrm>
                <a:off x="4415146" y="5983844"/>
                <a:ext cx="226170" cy="200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14:m>
                  <m:oMathPara xmlns:m="http://schemas.openxmlformats.org/officeDocument/2006/math">
                    <m:oMathParaPr>
                      <m:jc m:val="centerGroup"/>
                    </m:oMathParaPr>
                    <m:oMath xmlns:m="http://schemas.openxmlformats.org/officeDocument/2006/math">
                      <m:sSub>
                        <m:sSubPr>
                          <m:ctrlP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4</m:t>
                          </m:r>
                        </m:sub>
                      </m:sSub>
                    </m:oMath>
                  </m:oMathPara>
                </a14:m>
                <a:endParaRPr lang="en-US" sz="1200">
                  <a:solidFill>
                    <a:schemeClr val="tx1"/>
                  </a:solidFill>
                  <a:latin typeface="Microsoft Sans Serif"/>
                  <a:cs typeface="Microsoft Sans Serif" panose="020B0604020202020204" pitchFamily="34" charset="0"/>
                </a:endParaRPr>
              </a:p>
            </p:txBody>
          </p:sp>
        </mc:Choice>
        <mc:Fallback xmlns="">
          <p:sp>
            <p:nvSpPr>
              <p:cNvPr id="113" name="Rectangle 112">
                <a:extLst>
                  <a:ext uri="{FF2B5EF4-FFF2-40B4-BE49-F238E27FC236}">
                    <a16:creationId xmlns:a16="http://schemas.microsoft.com/office/drawing/2014/main" id="{38F9D592-AED7-439E-B02A-FACC27FB7032}"/>
                  </a:ext>
                </a:extLst>
              </p:cNvPr>
              <p:cNvSpPr>
                <a:spLocks noRot="1" noChangeAspect="1" noMove="1" noResize="1" noEditPoints="1" noAdjustHandles="1" noChangeArrowheads="1" noChangeShapeType="1" noTextEdit="1"/>
              </p:cNvSpPr>
              <p:nvPr/>
            </p:nvSpPr>
            <p:spPr>
              <a:xfrm>
                <a:off x="4415146" y="5983844"/>
                <a:ext cx="226170" cy="200238"/>
              </a:xfrm>
              <a:prstGeom prst="rect">
                <a:avLst/>
              </a:prstGeom>
              <a:blipFill>
                <a:blip r:embed="rId9"/>
                <a:stretch>
                  <a:fillRect l="-18919" b="-21875"/>
                </a:stretch>
              </a:blipFill>
              <a:ln>
                <a:noFill/>
              </a:ln>
            </p:spPr>
            <p:txBody>
              <a:bodyPr/>
              <a:lstStyle/>
              <a:p>
                <a:r>
                  <a:rPr lang="en-US">
                    <a:noFill/>
                  </a:rPr>
                  <a:t> </a:t>
                </a:r>
              </a:p>
            </p:txBody>
          </p:sp>
        </mc:Fallback>
      </mc:AlternateContent>
      <p:sp>
        <p:nvSpPr>
          <p:cNvPr id="114" name="Rectangle 113">
            <a:extLst>
              <a:ext uri="{FF2B5EF4-FFF2-40B4-BE49-F238E27FC236}">
                <a16:creationId xmlns:a16="http://schemas.microsoft.com/office/drawing/2014/main" id="{9C897F17-413C-4547-B02E-6D80C84D69C0}"/>
              </a:ext>
            </a:extLst>
          </p:cNvPr>
          <p:cNvSpPr/>
          <p:nvPr/>
        </p:nvSpPr>
        <p:spPr>
          <a:xfrm>
            <a:off x="5079573" y="5213062"/>
            <a:ext cx="848690"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Rx panel</a:t>
            </a:r>
          </a:p>
        </p:txBody>
      </p:sp>
      <p:sp>
        <p:nvSpPr>
          <p:cNvPr id="115" name="Arrow: Curved Down 114">
            <a:extLst>
              <a:ext uri="{FF2B5EF4-FFF2-40B4-BE49-F238E27FC236}">
                <a16:creationId xmlns:a16="http://schemas.microsoft.com/office/drawing/2014/main" id="{06966198-2B13-47A1-84B4-482DCB50DAB8}"/>
              </a:ext>
            </a:extLst>
          </p:cNvPr>
          <p:cNvSpPr/>
          <p:nvPr/>
        </p:nvSpPr>
        <p:spPr>
          <a:xfrm>
            <a:off x="3985887" y="5366762"/>
            <a:ext cx="814605" cy="173602"/>
          </a:xfrm>
          <a:prstGeom prst="curvedDownArrow">
            <a:avLst>
              <a:gd name="adj1" fmla="val 30044"/>
              <a:gd name="adj2" fmla="val 96474"/>
              <a:gd name="adj3" fmla="val 25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6" name="Arrow: Curved Down 115">
            <a:extLst>
              <a:ext uri="{FF2B5EF4-FFF2-40B4-BE49-F238E27FC236}">
                <a16:creationId xmlns:a16="http://schemas.microsoft.com/office/drawing/2014/main" id="{5B98D71B-FA32-4FEB-8C6D-2F7DC5A651A4}"/>
              </a:ext>
            </a:extLst>
          </p:cNvPr>
          <p:cNvSpPr/>
          <p:nvPr/>
        </p:nvSpPr>
        <p:spPr>
          <a:xfrm rot="5400000">
            <a:off x="5207385" y="5980882"/>
            <a:ext cx="487331" cy="152709"/>
          </a:xfrm>
          <a:prstGeom prst="curvedDownArrow">
            <a:avLst>
              <a:gd name="adj1" fmla="val 30044"/>
              <a:gd name="adj2" fmla="val 96474"/>
              <a:gd name="adj3" fmla="val 25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7" name="Arrow: Curved Down 116">
            <a:extLst>
              <a:ext uri="{FF2B5EF4-FFF2-40B4-BE49-F238E27FC236}">
                <a16:creationId xmlns:a16="http://schemas.microsoft.com/office/drawing/2014/main" id="{0794BECD-E165-4894-825D-CADCC558EEB3}"/>
              </a:ext>
            </a:extLst>
          </p:cNvPr>
          <p:cNvSpPr/>
          <p:nvPr/>
        </p:nvSpPr>
        <p:spPr>
          <a:xfrm>
            <a:off x="871434" y="5576263"/>
            <a:ext cx="434109" cy="128417"/>
          </a:xfrm>
          <a:prstGeom prst="curvedDownArrow">
            <a:avLst>
              <a:gd name="adj1" fmla="val 30044"/>
              <a:gd name="adj2" fmla="val 96474"/>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sp>
            <p:nvSpPr>
              <p:cNvPr id="118" name="Rectangle 117">
                <a:extLst>
                  <a:ext uri="{FF2B5EF4-FFF2-40B4-BE49-F238E27FC236}">
                    <a16:creationId xmlns:a16="http://schemas.microsoft.com/office/drawing/2014/main" id="{3E145FA5-5729-4BAA-93E3-6081226FB3D0}"/>
                  </a:ext>
                </a:extLst>
              </p:cNvPr>
              <p:cNvSpPr/>
              <p:nvPr/>
            </p:nvSpPr>
            <p:spPr>
              <a:xfrm>
                <a:off x="595460" y="5298791"/>
                <a:ext cx="1223483" cy="211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14:m>
                  <m:oMath xmlns:m="http://schemas.openxmlformats.org/officeDocument/2006/math">
                    <m:sSub>
                      <m:sSubPr>
                        <m:ctrlP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1</m:t>
                        </m:r>
                      </m:sub>
                    </m:sSub>
                  </m:oMath>
                </a14:m>
                <a:r>
                  <a:rPr lang="en-US" sz="1200">
                    <a:solidFill>
                      <a:schemeClr val="tx1"/>
                    </a:solidFill>
                    <a:latin typeface="Microsoft Sans Serif"/>
                    <a:cs typeface="Microsoft Sans Serif" panose="020B0604020202020204" pitchFamily="34" charset="0"/>
                  </a:rPr>
                  <a:t>, </a:t>
                </a:r>
                <a14:m>
                  <m:oMath xmlns:m="http://schemas.openxmlformats.org/officeDocument/2006/math">
                    <m:sSub>
                      <m:sSubPr>
                        <m:ctrlPr>
                          <a:rPr lang="en-US" sz="1200" i="1">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2</m:t>
                        </m:r>
                      </m:sub>
                    </m:sSub>
                  </m:oMath>
                </a14:m>
                <a:r>
                  <a:rPr lang="en-US" sz="1200">
                    <a:solidFill>
                      <a:schemeClr val="tx1"/>
                    </a:solidFill>
                    <a:latin typeface="Microsoft Sans Serif"/>
                    <a:cs typeface="Microsoft Sans Serif" panose="020B0604020202020204" pitchFamily="34" charset="0"/>
                  </a:rPr>
                  <a:t>, </a:t>
                </a:r>
                <a14:m>
                  <m:oMath xmlns:m="http://schemas.openxmlformats.org/officeDocument/2006/math">
                    <m:sSub>
                      <m:sSubPr>
                        <m:ctrlPr>
                          <a:rPr lang="en-US" sz="1200" i="1">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3</m:t>
                        </m:r>
                      </m:sub>
                    </m:sSub>
                  </m:oMath>
                </a14:m>
                <a:r>
                  <a:rPr lang="en-US" sz="1200">
                    <a:solidFill>
                      <a:schemeClr val="tx1"/>
                    </a:solidFill>
                    <a:latin typeface="Microsoft Sans Serif"/>
                    <a:cs typeface="Microsoft Sans Serif" panose="020B0604020202020204" pitchFamily="34" charset="0"/>
                  </a:rPr>
                  <a:t>, </a:t>
                </a:r>
                <a14:m>
                  <m:oMath xmlns:m="http://schemas.openxmlformats.org/officeDocument/2006/math">
                    <m:sSub>
                      <m:sSubPr>
                        <m:ctrlPr>
                          <a:rPr lang="en-US" sz="1200" i="1">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ctrlPr>
                      </m:sSubPr>
                      <m:e>
                        <m:r>
                          <a:rPr lang="en-US" sz="1200" i="1">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𝜑</m:t>
                        </m:r>
                      </m:e>
                      <m:sub>
                        <m:r>
                          <a:rPr lang="en-US" sz="1200" b="0" i="1" smtClean="0">
                            <a:solidFill>
                              <a:schemeClr val="tx1"/>
                            </a:solidFill>
                            <a:latin typeface="Cambria Math" panose="02040503050406030204" pitchFamily="18" charset="0"/>
                            <a:ea typeface="Cambria Math" panose="02040503050406030204" pitchFamily="18" charset="0"/>
                            <a:cs typeface="Microsoft Sans Serif" panose="020B0604020202020204" pitchFamily="34" charset="0"/>
                          </a:rPr>
                          <m:t>4</m:t>
                        </m:r>
                      </m:sub>
                    </m:sSub>
                  </m:oMath>
                </a14:m>
                <a:endParaRPr lang="en-US" sz="1200">
                  <a:solidFill>
                    <a:schemeClr val="tx1"/>
                  </a:solidFill>
                  <a:latin typeface="Microsoft Sans Serif"/>
                  <a:cs typeface="Microsoft Sans Serif" panose="020B0604020202020204" pitchFamily="34" charset="0"/>
                </a:endParaRPr>
              </a:p>
            </p:txBody>
          </p:sp>
        </mc:Choice>
        <mc:Fallback xmlns="">
          <p:sp>
            <p:nvSpPr>
              <p:cNvPr id="118" name="Rectangle 117">
                <a:extLst>
                  <a:ext uri="{FF2B5EF4-FFF2-40B4-BE49-F238E27FC236}">
                    <a16:creationId xmlns:a16="http://schemas.microsoft.com/office/drawing/2014/main" id="{3E145FA5-5729-4BAA-93E3-6081226FB3D0}"/>
                  </a:ext>
                </a:extLst>
              </p:cNvPr>
              <p:cNvSpPr>
                <a:spLocks noRot="1" noChangeAspect="1" noMove="1" noResize="1" noEditPoints="1" noAdjustHandles="1" noChangeArrowheads="1" noChangeShapeType="1" noTextEdit="1"/>
              </p:cNvSpPr>
              <p:nvPr/>
            </p:nvSpPr>
            <p:spPr>
              <a:xfrm>
                <a:off x="595460" y="5298791"/>
                <a:ext cx="1223483" cy="211424"/>
              </a:xfrm>
              <a:prstGeom prst="rect">
                <a:avLst/>
              </a:prstGeom>
              <a:blipFill>
                <a:blip r:embed="rId10"/>
                <a:stretch>
                  <a:fillRect t="-20000" b="-34286"/>
                </a:stretch>
              </a:blipFill>
              <a:ln>
                <a:noFill/>
              </a:ln>
            </p:spPr>
            <p:txBody>
              <a:bodyPr/>
              <a:lstStyle/>
              <a:p>
                <a:r>
                  <a:rPr lang="en-US">
                    <a:noFill/>
                  </a:rPr>
                  <a:t> </a:t>
                </a:r>
              </a:p>
            </p:txBody>
          </p:sp>
        </mc:Fallback>
      </mc:AlternateContent>
      <p:sp>
        <p:nvSpPr>
          <p:cNvPr id="119" name="Arrow: Curved Down 118">
            <a:extLst>
              <a:ext uri="{FF2B5EF4-FFF2-40B4-BE49-F238E27FC236}">
                <a16:creationId xmlns:a16="http://schemas.microsoft.com/office/drawing/2014/main" id="{81A79E9C-777A-4ED4-9278-B57A7B34C62B}"/>
              </a:ext>
            </a:extLst>
          </p:cNvPr>
          <p:cNvSpPr/>
          <p:nvPr/>
        </p:nvSpPr>
        <p:spPr>
          <a:xfrm>
            <a:off x="885937" y="6042554"/>
            <a:ext cx="434109" cy="103940"/>
          </a:xfrm>
          <a:prstGeom prst="curvedDownArrow">
            <a:avLst>
              <a:gd name="adj1" fmla="val 30044"/>
              <a:gd name="adj2" fmla="val 96474"/>
              <a:gd name="adj3" fmla="val 25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0" name="Arrow: Curved Down 119">
            <a:extLst>
              <a:ext uri="{FF2B5EF4-FFF2-40B4-BE49-F238E27FC236}">
                <a16:creationId xmlns:a16="http://schemas.microsoft.com/office/drawing/2014/main" id="{A7C9FE69-657D-47A2-9E62-0A16B44AAD59}"/>
              </a:ext>
            </a:extLst>
          </p:cNvPr>
          <p:cNvSpPr/>
          <p:nvPr/>
        </p:nvSpPr>
        <p:spPr>
          <a:xfrm rot="5400000">
            <a:off x="844822" y="6044707"/>
            <a:ext cx="487331" cy="152709"/>
          </a:xfrm>
          <a:prstGeom prst="curvedDownArrow">
            <a:avLst>
              <a:gd name="adj1" fmla="val 30044"/>
              <a:gd name="adj2" fmla="val 96474"/>
              <a:gd name="adj3" fmla="val 25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1" name="Rectangle 120">
            <a:extLst>
              <a:ext uri="{FF2B5EF4-FFF2-40B4-BE49-F238E27FC236}">
                <a16:creationId xmlns:a16="http://schemas.microsoft.com/office/drawing/2014/main" id="{E91A75BE-CA22-4F9B-9A2F-9A2F29149652}"/>
              </a:ext>
            </a:extLst>
          </p:cNvPr>
          <p:cNvSpPr/>
          <p:nvPr/>
        </p:nvSpPr>
        <p:spPr>
          <a:xfrm>
            <a:off x="1594638" y="5441975"/>
            <a:ext cx="1678105"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Analog beamforming coefficients</a:t>
            </a:r>
          </a:p>
        </p:txBody>
      </p:sp>
      <p:sp>
        <p:nvSpPr>
          <p:cNvPr id="122" name="Rectangle 121">
            <a:extLst>
              <a:ext uri="{FF2B5EF4-FFF2-40B4-BE49-F238E27FC236}">
                <a16:creationId xmlns:a16="http://schemas.microsoft.com/office/drawing/2014/main" id="{FCCC7252-5F68-40AC-A13D-53B4E13ED020}"/>
              </a:ext>
            </a:extLst>
          </p:cNvPr>
          <p:cNvSpPr/>
          <p:nvPr/>
        </p:nvSpPr>
        <p:spPr>
          <a:xfrm>
            <a:off x="1584330" y="5962759"/>
            <a:ext cx="1678105" cy="356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tx1"/>
                </a:solidFill>
                <a:latin typeface="Microsoft Sans Serif"/>
                <a:cs typeface="Microsoft Sans Serif" panose="020B0604020202020204" pitchFamily="34" charset="0"/>
              </a:rPr>
              <a:t>4x4 complex digital port combining</a:t>
            </a:r>
          </a:p>
        </p:txBody>
      </p:sp>
      <p:sp>
        <p:nvSpPr>
          <p:cNvPr id="123" name="Rectangle: Rounded Corners 122">
            <a:extLst>
              <a:ext uri="{FF2B5EF4-FFF2-40B4-BE49-F238E27FC236}">
                <a16:creationId xmlns:a16="http://schemas.microsoft.com/office/drawing/2014/main" id="{DEB8CC02-A113-4898-B41D-43B3DC66AE74}"/>
              </a:ext>
            </a:extLst>
          </p:cNvPr>
          <p:cNvSpPr/>
          <p:nvPr/>
        </p:nvSpPr>
        <p:spPr>
          <a:xfrm>
            <a:off x="549358" y="4998121"/>
            <a:ext cx="5359216" cy="1539454"/>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4" name="Rectangle 123">
            <a:extLst>
              <a:ext uri="{FF2B5EF4-FFF2-40B4-BE49-F238E27FC236}">
                <a16:creationId xmlns:a16="http://schemas.microsoft.com/office/drawing/2014/main" id="{7093B6E2-BB92-4C9A-A4E0-8432304291DE}"/>
              </a:ext>
            </a:extLst>
          </p:cNvPr>
          <p:cNvSpPr/>
          <p:nvPr/>
        </p:nvSpPr>
        <p:spPr>
          <a:xfrm>
            <a:off x="784668" y="4898449"/>
            <a:ext cx="4914796" cy="233752"/>
          </a:xfrm>
          <a:prstGeom prst="rect">
            <a:avLst/>
          </a:prstGeom>
          <a:solidFill>
            <a:schemeClr val="bg1"/>
          </a:solidFill>
          <a:ln>
            <a:solidFill>
              <a:schemeClr val="bg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600">
                <a:solidFill>
                  <a:schemeClr val="tx1"/>
                </a:solidFill>
                <a:latin typeface="Microsoft Sans Serif"/>
                <a:cs typeface="Microsoft Sans Serif" panose="020B0604020202020204" pitchFamily="34" charset="0"/>
              </a:rPr>
              <a:t>Example UE panel assumption, not to be specified</a:t>
            </a:r>
          </a:p>
        </p:txBody>
      </p:sp>
      <p:cxnSp>
        <p:nvCxnSpPr>
          <p:cNvPr id="125" name="Straight Arrow Connector 124">
            <a:extLst>
              <a:ext uri="{FF2B5EF4-FFF2-40B4-BE49-F238E27FC236}">
                <a16:creationId xmlns:a16="http://schemas.microsoft.com/office/drawing/2014/main" id="{37345119-D65E-45F3-A28C-9068F95940A3}"/>
              </a:ext>
            </a:extLst>
          </p:cNvPr>
          <p:cNvCxnSpPr>
            <a:cxnSpLocks/>
          </p:cNvCxnSpPr>
          <p:nvPr/>
        </p:nvCxnSpPr>
        <p:spPr>
          <a:xfrm flipH="1">
            <a:off x="5039563" y="5493240"/>
            <a:ext cx="136609" cy="165247"/>
          </a:xfrm>
          <a:prstGeom prst="straightConnector1">
            <a:avLst/>
          </a:prstGeom>
          <a:ln w="12700" cap="rnd">
            <a:solidFill>
              <a:schemeClr val="bg1">
                <a:lumMod val="75000"/>
              </a:schemeClr>
            </a:solidFill>
            <a:roun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B942B10A-A3A1-4519-86BA-D17C3C34AFB1}"/>
              </a:ext>
            </a:extLst>
          </p:cNvPr>
          <p:cNvSpPr/>
          <p:nvPr/>
        </p:nvSpPr>
        <p:spPr>
          <a:xfrm>
            <a:off x="535227" y="3650358"/>
            <a:ext cx="1217223" cy="5095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6000"/>
              </a:lnSpc>
            </a:pPr>
            <a:r>
              <a:rPr lang="en-US" sz="1000">
                <a:solidFill>
                  <a:schemeClr val="tx1"/>
                </a:solidFill>
                <a:latin typeface="Microsoft Sans Serif"/>
                <a:cs typeface="Microsoft Sans Serif" panose="020B0604020202020204" pitchFamily="34" charset="0"/>
              </a:rPr>
              <a:t>* Pair of CSI-RS ports associated with sub-panel or co-located TRP(s) </a:t>
            </a:r>
          </a:p>
        </p:txBody>
      </p:sp>
      <p:sp>
        <p:nvSpPr>
          <p:cNvPr id="87" name="Rectangle 86">
            <a:extLst>
              <a:ext uri="{FF2B5EF4-FFF2-40B4-BE49-F238E27FC236}">
                <a16:creationId xmlns:a16="http://schemas.microsoft.com/office/drawing/2014/main" id="{1356A9A9-AF03-4779-9590-338E00D2969F}"/>
              </a:ext>
            </a:extLst>
          </p:cNvPr>
          <p:cNvSpPr/>
          <p:nvPr/>
        </p:nvSpPr>
        <p:spPr>
          <a:xfrm>
            <a:off x="6323806" y="3915825"/>
            <a:ext cx="1217223" cy="5095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6000"/>
              </a:lnSpc>
            </a:pPr>
            <a:r>
              <a:rPr lang="en-US" sz="1000">
                <a:solidFill>
                  <a:schemeClr val="tx1"/>
                </a:solidFill>
                <a:latin typeface="Microsoft Sans Serif"/>
                <a:cs typeface="Microsoft Sans Serif" panose="020B0604020202020204" pitchFamily="34" charset="0"/>
              </a:rPr>
              <a:t>* Pair of CSI-RS ports associated with sub-panel or co-located TRP(s) </a:t>
            </a:r>
          </a:p>
        </p:txBody>
      </p:sp>
    </p:spTree>
    <p:extLst>
      <p:ext uri="{BB962C8B-B14F-4D97-AF65-F5344CB8AC3E}">
        <p14:creationId xmlns:p14="http://schemas.microsoft.com/office/powerpoint/2010/main" val="8512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FE5695C-DCB6-4AC5-80EC-5254CFBD3ED6}"/>
              </a:ext>
            </a:extLst>
          </p:cNvPr>
          <p:cNvSpPr>
            <a:spLocks noGrp="1"/>
          </p:cNvSpPr>
          <p:nvPr>
            <p:ph type="ftr" sz="quarter" idx="10"/>
          </p:nvPr>
        </p:nvSpPr>
        <p:spPr/>
        <p:txBody>
          <a:bodyPr/>
          <a:lstStyle/>
          <a:p>
            <a:r>
              <a:rPr lang="en-US"/>
              <a:t>Qualcomm Proprietary and Confidential</a:t>
            </a:r>
          </a:p>
        </p:txBody>
      </p:sp>
      <p:sp>
        <p:nvSpPr>
          <p:cNvPr id="3" name="Title 2">
            <a:extLst>
              <a:ext uri="{FF2B5EF4-FFF2-40B4-BE49-F238E27FC236}">
                <a16:creationId xmlns:a16="http://schemas.microsoft.com/office/drawing/2014/main" id="{41D6AF55-6895-4096-8462-75213739B81F}"/>
              </a:ext>
            </a:extLst>
          </p:cNvPr>
          <p:cNvSpPr>
            <a:spLocks noGrp="1"/>
          </p:cNvSpPr>
          <p:nvPr>
            <p:ph type="title"/>
          </p:nvPr>
        </p:nvSpPr>
        <p:spPr/>
        <p:txBody>
          <a:bodyPr/>
          <a:lstStyle/>
          <a:p>
            <a:r>
              <a:rPr kumimoji="1" lang="en-US" altLang="ja-JP"/>
              <a:t>Requirements for 4-Layer DL in FR2</a:t>
            </a:r>
            <a:endParaRPr kumimoji="1" lang="ja-JP" altLang="en-US"/>
          </a:p>
        </p:txBody>
      </p:sp>
      <p:sp>
        <p:nvSpPr>
          <p:cNvPr id="4" name="Content Placeholder 3">
            <a:extLst>
              <a:ext uri="{FF2B5EF4-FFF2-40B4-BE49-F238E27FC236}">
                <a16:creationId xmlns:a16="http://schemas.microsoft.com/office/drawing/2014/main" id="{8F2547F2-BDA8-41C8-93C7-531954384983}"/>
              </a:ext>
            </a:extLst>
          </p:cNvPr>
          <p:cNvSpPr>
            <a:spLocks noGrp="1"/>
          </p:cNvSpPr>
          <p:nvPr>
            <p:ph sz="quarter" idx="14"/>
          </p:nvPr>
        </p:nvSpPr>
        <p:spPr>
          <a:xfrm>
            <a:off x="363496" y="1274229"/>
            <a:ext cx="11187112" cy="5018646"/>
          </a:xfrm>
        </p:spPr>
        <p:txBody>
          <a:bodyPr vert="horz" lIns="0" tIns="0" rIns="0" bIns="0" rtlCol="0" anchor="t">
            <a:noAutofit/>
          </a:bodyPr>
          <a:lstStyle/>
          <a:p>
            <a:pPr indent="-191770"/>
            <a:r>
              <a:rPr kumimoji="1" lang="en-US" altLang="ja-JP" dirty="0"/>
              <a:t>Introduce RAN4 requirements for </a:t>
            </a:r>
            <a:r>
              <a:rPr kumimoji="1" lang="en-US" altLang="ja-JP" dirty="0" err="1"/>
              <a:t>multipanel</a:t>
            </a:r>
            <a:r>
              <a:rPr kumimoji="1" lang="en-US" altLang="ja-JP" dirty="0"/>
              <a:t> with multi TRP Dual TCI </a:t>
            </a:r>
            <a:endParaRPr lang="en-US"/>
          </a:p>
          <a:p>
            <a:pPr marL="356235" lvl="1" indent="-164465"/>
            <a:r>
              <a:rPr kumimoji="1" lang="en-US" altLang="ja-JP" dirty="0"/>
              <a:t>Feature was introduced in Rel.17 </a:t>
            </a:r>
            <a:r>
              <a:rPr kumimoji="1" lang="en-US" altLang="ja-JP" dirty="0" err="1"/>
              <a:t>FeMIMO</a:t>
            </a:r>
            <a:endParaRPr lang="en-US" altLang="ja-JP">
              <a:ea typeface="Microsoft Sans Serif"/>
              <a:cs typeface="Microsoft Sans Serif"/>
            </a:endParaRPr>
          </a:p>
          <a:p>
            <a:pPr marL="356235" lvl="1" indent="-164465"/>
            <a:r>
              <a:rPr kumimoji="1" lang="en-US" altLang="ja-JP" dirty="0"/>
              <a:t>Currently under discussion in RAN4, however, it is unlikely that RAN4 will finalize the requirements in Rel.17 timeframe due to lack of time</a:t>
            </a:r>
            <a:endParaRPr lang="en-US" altLang="ja-JP">
              <a:ea typeface="Microsoft Sans Serif"/>
              <a:cs typeface="Microsoft Sans Serif"/>
            </a:endParaRPr>
          </a:p>
          <a:p>
            <a:pPr marL="356235" lvl="1" indent="-164465"/>
            <a:r>
              <a:rPr kumimoji="1" lang="en-US" altLang="ja-JP" dirty="0"/>
              <a:t>Scope might have to be adjusted based on the Rel.17 RAN4 progress</a:t>
            </a:r>
            <a:endParaRPr lang="en-US" altLang="ja-JP">
              <a:ea typeface="Microsoft Sans Serif"/>
              <a:cs typeface="Microsoft Sans Serif"/>
            </a:endParaRPr>
          </a:p>
          <a:p>
            <a:pPr marL="520700" lvl="2" indent="-164465"/>
            <a:r>
              <a:rPr kumimoji="1" lang="en-US" altLang="ja-JP" dirty="0"/>
              <a:t>If no requirements for “multi-panel” are introduced in Rel.17, these have to be introduced within this WI</a:t>
            </a:r>
            <a:endParaRPr lang="en-US" altLang="ja-JP">
              <a:ea typeface="Microsoft Sans Serif"/>
              <a:cs typeface="Microsoft Sans Serif"/>
            </a:endParaRPr>
          </a:p>
          <a:p>
            <a:pPr indent="-191770"/>
            <a:r>
              <a:rPr kumimoji="1" lang="en-US" altLang="ja-JP" dirty="0"/>
              <a:t>Work will span RF, RRM and </a:t>
            </a:r>
            <a:r>
              <a:rPr kumimoji="1" lang="en-US" altLang="ja-JP" dirty="0" err="1"/>
              <a:t>demod</a:t>
            </a:r>
            <a:endParaRPr lang="en-US" altLang="ja-JP">
              <a:ea typeface="Microsoft Sans Serif"/>
              <a:cs typeface="Microsoft Sans Serif"/>
            </a:endParaRPr>
          </a:p>
          <a:p>
            <a:pPr marL="356235" lvl="1" indent="-164465"/>
            <a:r>
              <a:rPr kumimoji="1" lang="en-US" altLang="ja-JP" dirty="0"/>
              <a:t>RF requirements for 2AoAs and 4 layers</a:t>
            </a:r>
            <a:endParaRPr lang="en-US" altLang="ja-JP">
              <a:ea typeface="Microsoft Sans Serif"/>
              <a:cs typeface="Microsoft Sans Serif"/>
            </a:endParaRPr>
          </a:p>
          <a:p>
            <a:pPr marL="356235" lvl="1" indent="-164465"/>
            <a:r>
              <a:rPr kumimoji="1" lang="en-US" altLang="ja-JP" dirty="0"/>
              <a:t>RRM requirements/tests for beam management with dual TCI</a:t>
            </a:r>
            <a:endParaRPr lang="en-US" altLang="ja-JP">
              <a:ea typeface="Microsoft Sans Serif"/>
              <a:cs typeface="Microsoft Sans Serif"/>
            </a:endParaRPr>
          </a:p>
          <a:p>
            <a:pPr marL="356235" lvl="1" indent="-164465"/>
            <a:r>
              <a:rPr kumimoji="1" lang="en-US" altLang="ja-JP" dirty="0" err="1"/>
              <a:t>Demod</a:t>
            </a:r>
            <a:r>
              <a:rPr kumimoji="1" lang="en-US" altLang="ja-JP" dirty="0"/>
              <a:t> tests with 2AoAs and 4 layers</a:t>
            </a:r>
            <a:endParaRPr lang="en-US" altLang="ja-JP">
              <a:ea typeface="Microsoft Sans Serif"/>
              <a:cs typeface="Microsoft Sans Serif"/>
            </a:endParaRPr>
          </a:p>
          <a:p>
            <a:pPr marL="356235" lvl="1" indent="-164465"/>
            <a:endParaRPr lang="en-US" altLang="ja-JP">
              <a:ea typeface="Microsoft Sans Serif"/>
              <a:cs typeface="Microsoft Sans Serif"/>
            </a:endParaRPr>
          </a:p>
          <a:p>
            <a:pPr indent="-191770"/>
            <a:r>
              <a:rPr kumimoji="1" lang="en-US" altLang="ja-JP" dirty="0"/>
              <a:t>Besides new requirements, a new test setup with 2AoAs will be needed</a:t>
            </a:r>
            <a:endParaRPr lang="en-US" altLang="ja-JP">
              <a:ea typeface="Microsoft Sans Serif"/>
              <a:cs typeface="Microsoft Sans Serif"/>
            </a:endParaRPr>
          </a:p>
          <a:p>
            <a:pPr marL="356235" lvl="1" indent="-164465"/>
            <a:r>
              <a:rPr kumimoji="1" lang="en-US" altLang="ja-JP" dirty="0"/>
              <a:t>We are proposing to start studying OTA testing for multi panel UEs in the dynamic OTA testing study</a:t>
            </a:r>
            <a:endParaRPr lang="en-US" altLang="ja-JP">
              <a:ea typeface="Microsoft Sans Serif"/>
              <a:cs typeface="Microsoft Sans Serif"/>
            </a:endParaRPr>
          </a:p>
          <a:p>
            <a:pPr marL="356235" lvl="1" indent="-164465"/>
            <a:r>
              <a:rPr kumimoji="1" lang="en-US" altLang="ja-JP" dirty="0"/>
              <a:t>Currently only RRM testing has a test setup with 2 </a:t>
            </a:r>
            <a:r>
              <a:rPr kumimoji="1" lang="en-US" altLang="ja-JP" dirty="0" err="1"/>
              <a:t>AoA</a:t>
            </a:r>
            <a:r>
              <a:rPr kumimoji="1" lang="en-US" altLang="ja-JP" dirty="0"/>
              <a:t>, however, this is not enough for this feature because only a few </a:t>
            </a:r>
            <a:r>
              <a:rPr kumimoji="1" lang="en-US" altLang="ja-JP"/>
              <a:t>discrete</a:t>
            </a:r>
            <a:r>
              <a:rPr kumimoji="1" lang="en-US" altLang="ja-JP" dirty="0"/>
              <a:t> angle pairs are defined</a:t>
            </a:r>
            <a:endParaRPr lang="en-US" altLang="ja-JP">
              <a:ea typeface="Microsoft Sans Serif"/>
              <a:cs typeface="Microsoft Sans Serif"/>
            </a:endParaRPr>
          </a:p>
          <a:p>
            <a:pPr indent="-191770"/>
            <a:endParaRPr lang="ja-JP" altLang="en-US">
              <a:cs typeface="Microsoft Sans Serif"/>
            </a:endParaRPr>
          </a:p>
        </p:txBody>
      </p:sp>
    </p:spTree>
    <p:extLst>
      <p:ext uri="{BB962C8B-B14F-4D97-AF65-F5344CB8AC3E}">
        <p14:creationId xmlns:p14="http://schemas.microsoft.com/office/powerpoint/2010/main" val="25449304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448CCC-406A-4609-88C7-D16464E5B927}"/>
              </a:ext>
            </a:extLst>
          </p:cNvPr>
          <p:cNvSpPr>
            <a:spLocks noGrp="1"/>
          </p:cNvSpPr>
          <p:nvPr>
            <p:ph type="ftr" sz="quarter" idx="10"/>
          </p:nvPr>
        </p:nvSpPr>
        <p:spPr/>
        <p:txBody>
          <a:bodyPr/>
          <a:lstStyle/>
          <a:p>
            <a:r>
              <a:rPr lang="en-US"/>
              <a:t>Qualcomm Proprietary and Confidential</a:t>
            </a:r>
          </a:p>
        </p:txBody>
      </p:sp>
      <p:sp>
        <p:nvSpPr>
          <p:cNvPr id="3" name="Title 2">
            <a:extLst>
              <a:ext uri="{FF2B5EF4-FFF2-40B4-BE49-F238E27FC236}">
                <a16:creationId xmlns:a16="http://schemas.microsoft.com/office/drawing/2014/main" id="{70D888AE-0C48-4574-AAC0-3B48E278EB5F}"/>
              </a:ext>
            </a:extLst>
          </p:cNvPr>
          <p:cNvSpPr>
            <a:spLocks noGrp="1"/>
          </p:cNvSpPr>
          <p:nvPr>
            <p:ph type="title"/>
          </p:nvPr>
        </p:nvSpPr>
        <p:spPr/>
        <p:txBody>
          <a:bodyPr/>
          <a:lstStyle/>
          <a:p>
            <a:r>
              <a:rPr kumimoji="1" lang="en-US" altLang="ja-JP"/>
              <a:t>Link Adaptation Throughput Requirements</a:t>
            </a:r>
            <a:endParaRPr kumimoji="1" lang="ja-JP" altLang="en-US"/>
          </a:p>
        </p:txBody>
      </p:sp>
      <p:sp>
        <p:nvSpPr>
          <p:cNvPr id="4" name="Content Placeholder 3">
            <a:extLst>
              <a:ext uri="{FF2B5EF4-FFF2-40B4-BE49-F238E27FC236}">
                <a16:creationId xmlns:a16="http://schemas.microsoft.com/office/drawing/2014/main" id="{7D262083-2C0F-4628-B37B-B7901D6EE988}"/>
              </a:ext>
            </a:extLst>
          </p:cNvPr>
          <p:cNvSpPr>
            <a:spLocks noGrp="1"/>
          </p:cNvSpPr>
          <p:nvPr>
            <p:ph sz="quarter" idx="14"/>
          </p:nvPr>
        </p:nvSpPr>
        <p:spPr/>
        <p:txBody>
          <a:bodyPr/>
          <a:lstStyle/>
          <a:p>
            <a:r>
              <a:rPr kumimoji="1" lang="en-US" altLang="ja-JP" dirty="0"/>
              <a:t>RAN5 led SI on Application Layer Throughput Requirements was just concluded</a:t>
            </a:r>
          </a:p>
          <a:p>
            <a:pPr lvl="1"/>
            <a:r>
              <a:rPr kumimoji="1" lang="en-US" altLang="ja-JP" dirty="0"/>
              <a:t>RAN4 part also finished and it was found feasible to introduce tests with “link adaptation”(variable rate channel)</a:t>
            </a:r>
          </a:p>
          <a:p>
            <a:r>
              <a:rPr kumimoji="1" lang="en-US" altLang="ja-JP" dirty="0"/>
              <a:t>We are proposing to introduce performance tests inline with the conclusions of the SI</a:t>
            </a:r>
          </a:p>
          <a:p>
            <a:pPr lvl="1"/>
            <a:r>
              <a:rPr kumimoji="1" lang="en-US" altLang="ja-JP" dirty="0"/>
              <a:t>Simulation results in RAN4 were relatively well aligned between companies, straightforward to define requirements </a:t>
            </a:r>
          </a:p>
          <a:p>
            <a:r>
              <a:rPr kumimoji="1" lang="en-US" altLang="ja-JP" dirty="0"/>
              <a:t>RAN4 led WI with a RAN5 component</a:t>
            </a:r>
          </a:p>
          <a:p>
            <a:pPr lvl="1"/>
            <a:r>
              <a:rPr kumimoji="1" lang="en-US" altLang="ja-JP" dirty="0"/>
              <a:t>RAN4 to define the physical layer test (parameters and throughput requirement)</a:t>
            </a:r>
          </a:p>
          <a:p>
            <a:pPr lvl="1"/>
            <a:r>
              <a:rPr kumimoji="1" lang="en-US" altLang="ja-JP" dirty="0"/>
              <a:t>RAN5 to define the full test by adding the higher layer aspects to the tests as needed</a:t>
            </a:r>
          </a:p>
          <a:p>
            <a:pPr lvl="1"/>
            <a:endParaRPr kumimoji="1" lang="en-US" altLang="ja-JP" dirty="0"/>
          </a:p>
        </p:txBody>
      </p:sp>
      <p:sp>
        <p:nvSpPr>
          <p:cNvPr id="5" name="Subtitle 4">
            <a:extLst>
              <a:ext uri="{FF2B5EF4-FFF2-40B4-BE49-F238E27FC236}">
                <a16:creationId xmlns:a16="http://schemas.microsoft.com/office/drawing/2014/main" id="{4066845E-5EEA-404E-9C3C-96E96D9AA7BE}"/>
              </a:ext>
            </a:extLst>
          </p:cNvPr>
          <p:cNvSpPr>
            <a:spLocks noGrp="1"/>
          </p:cNvSpPr>
          <p:nvPr>
            <p:ph type="subTitle" idx="1"/>
          </p:nvPr>
        </p:nvSpPr>
        <p:spPr/>
        <p:txBody>
          <a:bodyPr/>
          <a:lstStyle/>
          <a:p>
            <a:r>
              <a:rPr kumimoji="1" lang="en-US" altLang="ja-JP"/>
              <a:t>Continuation of the RAN5 led SI on Application layer throughput</a:t>
            </a:r>
            <a:endParaRPr kumimoji="1" lang="ja-JP" altLang="en-US"/>
          </a:p>
        </p:txBody>
      </p:sp>
    </p:spTree>
    <p:extLst>
      <p:ext uri="{BB962C8B-B14F-4D97-AF65-F5344CB8AC3E}">
        <p14:creationId xmlns:p14="http://schemas.microsoft.com/office/powerpoint/2010/main" val="3835056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CAACED8-84C5-4C8B-ACB6-08F3BA1A180F}"/>
              </a:ext>
            </a:extLst>
          </p:cNvPr>
          <p:cNvSpPr>
            <a:spLocks noGrp="1"/>
          </p:cNvSpPr>
          <p:nvPr>
            <p:ph type="ftr" sz="quarter" idx="10"/>
          </p:nvPr>
        </p:nvSpPr>
        <p:spPr/>
        <p:txBody>
          <a:bodyPr/>
          <a:lstStyle/>
          <a:p>
            <a:r>
              <a:rPr lang="en-US"/>
              <a:t>Qualcomm Proprietary and Confidential</a:t>
            </a:r>
          </a:p>
        </p:txBody>
      </p:sp>
      <p:sp>
        <p:nvSpPr>
          <p:cNvPr id="3" name="Title 2">
            <a:extLst>
              <a:ext uri="{FF2B5EF4-FFF2-40B4-BE49-F238E27FC236}">
                <a16:creationId xmlns:a16="http://schemas.microsoft.com/office/drawing/2014/main" id="{73F81A3B-E932-4809-9EDE-CCC724D09090}"/>
              </a:ext>
            </a:extLst>
          </p:cNvPr>
          <p:cNvSpPr>
            <a:spLocks noGrp="1"/>
          </p:cNvSpPr>
          <p:nvPr>
            <p:ph type="title"/>
          </p:nvPr>
        </p:nvSpPr>
        <p:spPr/>
        <p:txBody>
          <a:bodyPr/>
          <a:lstStyle/>
          <a:p>
            <a:r>
              <a:rPr kumimoji="1" lang="en-US" altLang="ja-JP"/>
              <a:t>MSD Improvements for CA/EN-DC</a:t>
            </a:r>
            <a:endParaRPr kumimoji="1" lang="ja-JP" altLang="en-US"/>
          </a:p>
        </p:txBody>
      </p:sp>
      <p:sp>
        <p:nvSpPr>
          <p:cNvPr id="4" name="Content Placeholder 3">
            <a:extLst>
              <a:ext uri="{FF2B5EF4-FFF2-40B4-BE49-F238E27FC236}">
                <a16:creationId xmlns:a16="http://schemas.microsoft.com/office/drawing/2014/main" id="{8A480B0B-9151-45FA-B5B9-6316A289DC06}"/>
              </a:ext>
            </a:extLst>
          </p:cNvPr>
          <p:cNvSpPr>
            <a:spLocks noGrp="1"/>
          </p:cNvSpPr>
          <p:nvPr>
            <p:ph sz="quarter" idx="14"/>
          </p:nvPr>
        </p:nvSpPr>
        <p:spPr/>
        <p:txBody>
          <a:bodyPr/>
          <a:lstStyle/>
          <a:p>
            <a:r>
              <a:rPr kumimoji="1" lang="en-US" altLang="ja-JP"/>
              <a:t>RAN4 is discussing the feasibility and framework of introducing an improved MSD capability for some band combinations, however, there has been very little progress so far (see R4-213006)</a:t>
            </a:r>
          </a:p>
          <a:p>
            <a:r>
              <a:rPr kumimoji="1" lang="en-US" altLang="ja-JP"/>
              <a:t>Depending on the outcome, this should be handled in Rel.18 if not finalized in Rel.17</a:t>
            </a:r>
          </a:p>
          <a:p>
            <a:r>
              <a:rPr kumimoji="1" lang="en-US" altLang="ja-JP"/>
              <a:t>A WI to introduce the improved MSD for some band combinations might be needed</a:t>
            </a:r>
          </a:p>
          <a:p>
            <a:pPr lvl="1"/>
            <a:r>
              <a:rPr kumimoji="1" lang="en-US" altLang="ja-JP"/>
              <a:t>This topic could also be part of a generic WI on RF Enhancements</a:t>
            </a:r>
            <a:endParaRPr kumimoji="1" lang="ja-JP" altLang="en-US"/>
          </a:p>
        </p:txBody>
      </p:sp>
      <p:sp>
        <p:nvSpPr>
          <p:cNvPr id="5" name="Subtitle 4">
            <a:extLst>
              <a:ext uri="{FF2B5EF4-FFF2-40B4-BE49-F238E27FC236}">
                <a16:creationId xmlns:a16="http://schemas.microsoft.com/office/drawing/2014/main" id="{27330E0F-6970-4716-B9D2-3E67EFC55172}"/>
              </a:ext>
            </a:extLst>
          </p:cNvPr>
          <p:cNvSpPr>
            <a:spLocks noGrp="1"/>
          </p:cNvSpPr>
          <p:nvPr>
            <p:ph type="subTitle" idx="1"/>
          </p:nvPr>
        </p:nvSpPr>
        <p:spPr/>
        <p:txBody>
          <a:bodyPr/>
          <a:lstStyle/>
          <a:p>
            <a:r>
              <a:rPr kumimoji="1" lang="en-US" altLang="ja-JP"/>
              <a:t>WI to handle the current RAN4 task	</a:t>
            </a:r>
            <a:endParaRPr kumimoji="1" lang="ja-JP" altLang="en-US"/>
          </a:p>
        </p:txBody>
      </p:sp>
    </p:spTree>
    <p:extLst>
      <p:ext uri="{BB962C8B-B14F-4D97-AF65-F5344CB8AC3E}">
        <p14:creationId xmlns:p14="http://schemas.microsoft.com/office/powerpoint/2010/main" val="268257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72C09-EA98-45EC-9F4B-F739FFCA3E06}"/>
              </a:ext>
            </a:extLst>
          </p:cNvPr>
          <p:cNvSpPr>
            <a:spLocks noGrp="1"/>
          </p:cNvSpPr>
          <p:nvPr>
            <p:ph type="title"/>
          </p:nvPr>
        </p:nvSpPr>
        <p:spPr/>
        <p:txBody>
          <a:bodyPr/>
          <a:lstStyle/>
          <a:p>
            <a:r>
              <a:rPr lang="en-US" altLang="ja-JP"/>
              <a:t>Dynamic OTA and 4L OTA testing for FR2/FR2x</a:t>
            </a:r>
            <a:endParaRPr kumimoji="1" lang="ja-JP" altLang="en-US"/>
          </a:p>
        </p:txBody>
      </p:sp>
      <p:sp>
        <p:nvSpPr>
          <p:cNvPr id="3" name="Content Placeholder 2">
            <a:extLst>
              <a:ext uri="{FF2B5EF4-FFF2-40B4-BE49-F238E27FC236}">
                <a16:creationId xmlns:a16="http://schemas.microsoft.com/office/drawing/2014/main" id="{CEC46C74-BD4F-420E-AB48-F16263AE1DC1}"/>
              </a:ext>
            </a:extLst>
          </p:cNvPr>
          <p:cNvSpPr>
            <a:spLocks noGrp="1"/>
          </p:cNvSpPr>
          <p:nvPr>
            <p:ph sz="quarter" idx="12"/>
          </p:nvPr>
        </p:nvSpPr>
        <p:spPr>
          <a:xfrm>
            <a:off x="495299" y="1563891"/>
            <a:ext cx="11431786" cy="5087180"/>
          </a:xfrm>
        </p:spPr>
        <p:txBody>
          <a:bodyPr>
            <a:normAutofit fontScale="70000" lnSpcReduction="20000"/>
          </a:bodyPr>
          <a:lstStyle/>
          <a:p>
            <a:pPr marL="342900" indent="-342900">
              <a:lnSpc>
                <a:spcPct val="117000"/>
              </a:lnSpc>
            </a:pPr>
            <a:r>
              <a:rPr kumimoji="1" lang="en-US" altLang="ja-JP" sz="2800" dirty="0">
                <a:latin typeface="Qualcomm Office Regular" panose="020B0503030202060203" pitchFamily="34" charset="0"/>
              </a:rPr>
              <a:t>This item is very important to address the industry need for more advanced UE testing in environments that are closer to field operation</a:t>
            </a:r>
          </a:p>
          <a:p>
            <a:pPr marL="506730" lvl="1" indent="-342900">
              <a:lnSpc>
                <a:spcPct val="117000"/>
              </a:lnSpc>
            </a:pPr>
            <a:r>
              <a:rPr kumimoji="1" lang="en-US" altLang="ja-JP" sz="2400" dirty="0">
                <a:latin typeface="Qualcomm Office Regular" panose="020B0503030202060203" pitchFamily="34" charset="0"/>
              </a:rPr>
              <a:t>Fast changes in signal directions and/or fast channel variation</a:t>
            </a:r>
          </a:p>
          <a:p>
            <a:pPr marL="506730" lvl="1" indent="-342900">
              <a:lnSpc>
                <a:spcPct val="117000"/>
              </a:lnSpc>
            </a:pPr>
            <a:r>
              <a:rPr kumimoji="1" lang="en-US" altLang="ja-JP" sz="2400" dirty="0">
                <a:latin typeface="Qualcomm Office Regular" panose="020B0503030202060203" pitchFamily="34" charset="0"/>
              </a:rPr>
              <a:t>Current tests for RRM/beam management are very simplistic, with most 2 signals coming from different directions and long dwell time(time for UE to acquire signals)</a:t>
            </a:r>
          </a:p>
          <a:p>
            <a:pPr marL="506730" lvl="1" indent="-342900">
              <a:lnSpc>
                <a:spcPct val="117000"/>
              </a:lnSpc>
            </a:pPr>
            <a:r>
              <a:rPr kumimoji="1" lang="en-US" altLang="ja-JP" sz="2400" dirty="0">
                <a:latin typeface="Qualcomm Office Regular" panose="020B0503030202060203" pitchFamily="34" charset="0"/>
              </a:rPr>
              <a:t>We believe such tests are needed during device development even if there are no 3GPP conformance tests</a:t>
            </a:r>
          </a:p>
          <a:p>
            <a:pPr marL="342900" indent="-342900">
              <a:lnSpc>
                <a:spcPct val="117000"/>
              </a:lnSpc>
            </a:pPr>
            <a:r>
              <a:rPr kumimoji="1" lang="en-US" altLang="ja-JP" sz="2800" dirty="0">
                <a:latin typeface="Qualcomm Office Regular" panose="020B0503030202060203" pitchFamily="34" charset="0"/>
              </a:rPr>
              <a:t>The most important part of this item is to develop a standardized test environment and test methodology that benefits everyone</a:t>
            </a:r>
          </a:p>
          <a:p>
            <a:pPr marL="506730" lvl="1" indent="-342900">
              <a:lnSpc>
                <a:spcPct val="117000"/>
              </a:lnSpc>
            </a:pPr>
            <a:r>
              <a:rPr kumimoji="1" lang="en-US" altLang="ja-JP" sz="2400" dirty="0">
                <a:latin typeface="Qualcomm Office Regular" panose="020B0503030202060203" pitchFamily="34" charset="0"/>
              </a:rPr>
              <a:t>Testing solutions are very expensive without having a standardized test setup that TE vendors can build</a:t>
            </a:r>
          </a:p>
          <a:p>
            <a:pPr marL="633730" lvl="2" indent="-285750">
              <a:lnSpc>
                <a:spcPct val="117000"/>
              </a:lnSpc>
              <a:buFont typeface="Arial" panose="020B0604020202020204" pitchFamily="34" charset="0"/>
              <a:buChar char="•"/>
            </a:pPr>
            <a:r>
              <a:rPr kumimoji="1" lang="en-US" altLang="ja-JP" sz="2400" dirty="0">
                <a:latin typeface="Qualcomm Office Regular" panose="020B0503030202060203" pitchFamily="34" charset="0"/>
              </a:rPr>
              <a:t>Only custom test solutions would be available, these are very expensive</a:t>
            </a:r>
          </a:p>
          <a:p>
            <a:pPr marL="469138" lvl="1" indent="-285750">
              <a:lnSpc>
                <a:spcPct val="117000"/>
              </a:lnSpc>
            </a:pPr>
            <a:r>
              <a:rPr kumimoji="1" lang="en-US" altLang="ja-JP" sz="2400" dirty="0">
                <a:latin typeface="Qualcomm Office Regular" panose="020B0503030202060203" pitchFamily="34" charset="0"/>
              </a:rPr>
              <a:t>There are already some ongoing discussions in other for a (e.g. IMT-2020PG – TTWG_210017), would be good if 3GPP maintains leadership in defining testing solutions for the eco-system</a:t>
            </a:r>
          </a:p>
          <a:p>
            <a:pPr marL="342900" indent="-342900">
              <a:lnSpc>
                <a:spcPct val="117000"/>
              </a:lnSpc>
            </a:pPr>
            <a:r>
              <a:rPr kumimoji="1" lang="en-US" altLang="ja-JP" sz="2800" dirty="0">
                <a:latin typeface="Qualcomm Office Regular" panose="020B0503030202060203" pitchFamily="34" charset="0"/>
              </a:rPr>
              <a:t>Multi panel UEs should be considered for forward compatibility (see FR2 4-layer proposal)</a:t>
            </a:r>
          </a:p>
          <a:p>
            <a:pPr marL="506730" lvl="1" indent="-342900">
              <a:lnSpc>
                <a:spcPct val="117000"/>
              </a:lnSpc>
            </a:pPr>
            <a:r>
              <a:rPr kumimoji="1" lang="en-US" altLang="ja-JP" sz="2400" dirty="0">
                <a:latin typeface="Qualcomm Office Regular" panose="020B0503030202060203" pitchFamily="34" charset="0"/>
              </a:rPr>
              <a:t>Multi panel enhancements are part of Rel-17 </a:t>
            </a:r>
            <a:r>
              <a:rPr kumimoji="1" lang="en-US" altLang="ja-JP" sz="2400" dirty="0" err="1">
                <a:latin typeface="Qualcomm Office Regular" panose="020B0503030202060203" pitchFamily="34" charset="0"/>
              </a:rPr>
              <a:t>eMIMO</a:t>
            </a:r>
            <a:r>
              <a:rPr kumimoji="1" lang="en-US" altLang="ja-JP" sz="2400" dirty="0">
                <a:latin typeface="Qualcomm Office Regular" panose="020B0503030202060203" pitchFamily="34" charset="0"/>
              </a:rPr>
              <a:t> work, currently there is no ongoing work test setup</a:t>
            </a:r>
          </a:p>
          <a:p>
            <a:pPr marL="506730" lvl="1" indent="-342900">
              <a:lnSpc>
                <a:spcPct val="117000"/>
              </a:lnSpc>
            </a:pPr>
            <a:r>
              <a:rPr kumimoji="1" lang="en-US" altLang="ja-JP" sz="2400" dirty="0">
                <a:latin typeface="Qualcomm Office Regular" panose="020B0503030202060203" pitchFamily="34" charset="0"/>
              </a:rPr>
              <a:t>Even if RF requirements are defined, these cannot be verified until a test solution is available</a:t>
            </a:r>
          </a:p>
          <a:p>
            <a:pPr marL="342900" indent="-342900">
              <a:lnSpc>
                <a:spcPct val="117000"/>
              </a:lnSpc>
            </a:pPr>
            <a:r>
              <a:rPr kumimoji="1" lang="en-US" altLang="ja-JP" sz="2900" dirty="0">
                <a:latin typeface="Qualcomm Office Regular" panose="020B0503030202060203" pitchFamily="34" charset="0"/>
              </a:rPr>
              <a:t>This item is to investigate dynamic OTA test method but not to introduce new RAN4 requirements in Rel-18.</a:t>
            </a:r>
          </a:p>
          <a:p>
            <a:pPr marL="506730" lvl="1" indent="-342900">
              <a:lnSpc>
                <a:spcPct val="117000"/>
              </a:lnSpc>
            </a:pPr>
            <a:r>
              <a:rPr kumimoji="1" lang="en-US" altLang="ja-JP" sz="2400" dirty="0">
                <a:latin typeface="Qualcomm Office Regular" panose="020B0503030202060203" pitchFamily="34" charset="0"/>
              </a:rPr>
              <a:t>The test method specified in Rel-16 MIMO OTA SI will be taken into account.</a:t>
            </a:r>
          </a:p>
          <a:p>
            <a:pPr marL="287274" indent="-342900">
              <a:lnSpc>
                <a:spcPct val="117000"/>
              </a:lnSpc>
            </a:pPr>
            <a:endParaRPr kumimoji="1" lang="en-US" altLang="ja-JP" sz="3200" dirty="0">
              <a:latin typeface="Qualcomm Office Regular" panose="020B0503030202060203" pitchFamily="34" charset="0"/>
            </a:endParaRPr>
          </a:p>
        </p:txBody>
      </p:sp>
      <p:sp>
        <p:nvSpPr>
          <p:cNvPr id="4" name="Subtitle 3">
            <a:extLst>
              <a:ext uri="{FF2B5EF4-FFF2-40B4-BE49-F238E27FC236}">
                <a16:creationId xmlns:a16="http://schemas.microsoft.com/office/drawing/2014/main" id="{AB44A830-1004-4D64-B70A-A8A83ADA346B}"/>
              </a:ext>
            </a:extLst>
          </p:cNvPr>
          <p:cNvSpPr>
            <a:spLocks noGrp="1"/>
          </p:cNvSpPr>
          <p:nvPr>
            <p:ph type="subTitle" idx="1"/>
          </p:nvPr>
        </p:nvSpPr>
        <p:spPr/>
        <p:txBody>
          <a:bodyPr/>
          <a:lstStyle/>
          <a:p>
            <a:r>
              <a:rPr kumimoji="1" lang="en-US" altLang="ja-JP"/>
              <a:t>Advanced testing for beam management</a:t>
            </a:r>
            <a:endParaRPr kumimoji="1" lang="ja-JP" altLang="en-US"/>
          </a:p>
        </p:txBody>
      </p:sp>
      <p:sp>
        <p:nvSpPr>
          <p:cNvPr id="5" name="Footer Placeholder 4">
            <a:extLst>
              <a:ext uri="{FF2B5EF4-FFF2-40B4-BE49-F238E27FC236}">
                <a16:creationId xmlns:a16="http://schemas.microsoft.com/office/drawing/2014/main" id="{095D5469-1642-4834-B654-070789933019}"/>
              </a:ext>
            </a:extLst>
          </p:cNvPr>
          <p:cNvSpPr>
            <a:spLocks noGrp="1"/>
          </p:cNvSpPr>
          <p:nvPr>
            <p:ph type="ftr" sz="quarter" idx="3"/>
          </p:nvPr>
        </p:nvSpPr>
        <p:spPr/>
        <p:txBody>
          <a:body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81411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AE130-BA19-4B4E-B914-371C52BE7939}"/>
              </a:ext>
            </a:extLst>
          </p:cNvPr>
          <p:cNvSpPr>
            <a:spLocks noGrp="1"/>
          </p:cNvSpPr>
          <p:nvPr>
            <p:ph type="title"/>
          </p:nvPr>
        </p:nvSpPr>
        <p:spPr/>
        <p:txBody>
          <a:bodyPr/>
          <a:lstStyle/>
          <a:p>
            <a:r>
              <a:rPr lang="en-US" altLang="ja-JP"/>
              <a:t>Dynamic OTA testing for FR2</a:t>
            </a:r>
            <a:endParaRPr kumimoji="1" lang="ja-JP" altLang="en-US"/>
          </a:p>
        </p:txBody>
      </p:sp>
      <p:sp>
        <p:nvSpPr>
          <p:cNvPr id="3" name="Content Placeholder 2">
            <a:extLst>
              <a:ext uri="{FF2B5EF4-FFF2-40B4-BE49-F238E27FC236}">
                <a16:creationId xmlns:a16="http://schemas.microsoft.com/office/drawing/2014/main" id="{F5D0455E-A386-4167-9808-C10BCEAA2B85}"/>
              </a:ext>
            </a:extLst>
          </p:cNvPr>
          <p:cNvSpPr>
            <a:spLocks noGrp="1"/>
          </p:cNvSpPr>
          <p:nvPr>
            <p:ph sz="quarter" idx="12"/>
          </p:nvPr>
        </p:nvSpPr>
        <p:spPr>
          <a:xfrm>
            <a:off x="495300" y="1710413"/>
            <a:ext cx="11182073" cy="4889546"/>
          </a:xfrm>
        </p:spPr>
        <p:txBody>
          <a:bodyPr vert="horz" lIns="0" tIns="0" rIns="0" bIns="0" rtlCol="0" anchor="t">
            <a:normAutofit fontScale="70000" lnSpcReduction="20000"/>
          </a:bodyPr>
          <a:lstStyle/>
          <a:p>
            <a:pPr indent="-191770"/>
            <a:r>
              <a:rPr kumimoji="1" lang="en-US" altLang="ja-JP" sz="3100">
                <a:latin typeface="Qualcomm Office Regular" panose="020B0503030202060203" pitchFamily="34" charset="0"/>
              </a:rPr>
              <a:t>UE orientation rotation-based Scenario</a:t>
            </a:r>
            <a:endParaRPr lang="en-US"/>
          </a:p>
          <a:p>
            <a:pPr indent="-191770"/>
            <a:endParaRPr lang="en-US" altLang="ja-JP" sz="3100">
              <a:latin typeface="Qualcomm Office Regular"/>
            </a:endParaRPr>
          </a:p>
          <a:p>
            <a:pPr indent="-191770"/>
            <a:endParaRPr lang="en-US" altLang="ja-JP" sz="2000">
              <a:ea typeface="Microsoft Sans Serif"/>
              <a:cs typeface="Microsoft Sans Serif"/>
            </a:endParaRPr>
          </a:p>
          <a:p>
            <a:pPr indent="-191770"/>
            <a:endParaRPr lang="en-US" altLang="ja-JP" sz="2000">
              <a:ea typeface="Microsoft Sans Serif"/>
              <a:cs typeface="Microsoft Sans Serif"/>
            </a:endParaRPr>
          </a:p>
          <a:p>
            <a:pPr indent="-191770"/>
            <a:endParaRPr lang="en-US" altLang="ja-JP" sz="2000">
              <a:ea typeface="Microsoft Sans Serif"/>
              <a:cs typeface="Microsoft Sans Serif"/>
            </a:endParaRPr>
          </a:p>
          <a:p>
            <a:pPr indent="-191770"/>
            <a:endParaRPr lang="en-US" altLang="ja-JP" sz="2000">
              <a:ea typeface="Microsoft Sans Serif"/>
              <a:cs typeface="Microsoft Sans Serif"/>
            </a:endParaRPr>
          </a:p>
          <a:p>
            <a:pPr indent="-191770"/>
            <a:endParaRPr lang="en-US" altLang="ja-JP" sz="2000">
              <a:ea typeface="Microsoft Sans Serif"/>
              <a:cs typeface="Microsoft Sans Serif"/>
            </a:endParaRPr>
          </a:p>
          <a:p>
            <a:pPr indent="-191770"/>
            <a:endParaRPr lang="en-US" altLang="ja-JP" sz="2000">
              <a:latin typeface="Microsoft Sans Serif"/>
              <a:ea typeface="Microsoft Sans Serif"/>
              <a:cs typeface="Microsoft Sans Serif"/>
            </a:endParaRPr>
          </a:p>
          <a:p>
            <a:pPr indent="-191770"/>
            <a:r>
              <a:rPr kumimoji="1" lang="en-US" altLang="ja-JP" sz="3100">
                <a:latin typeface="Qualcomm Office Regular" panose="020B0503030202060203" pitchFamily="34" charset="0"/>
              </a:rPr>
              <a:t>Examples of potential Figure of Merit</a:t>
            </a:r>
            <a:endParaRPr lang="en-US" altLang="ja-JP" sz="3100">
              <a:latin typeface="Qualcomm Office Regular" panose="020B0503030202060203" pitchFamily="34" charset="0"/>
            </a:endParaRPr>
          </a:p>
          <a:p>
            <a:pPr marL="356235" lvl="1" indent="-164465"/>
            <a:r>
              <a:rPr kumimoji="1" lang="en-US" altLang="ja-JP" sz="2600">
                <a:latin typeface="Qualcomm Office Regular" panose="020B0503030202060203" pitchFamily="34" charset="0"/>
              </a:rPr>
              <a:t>Whether UE can maintain the established link without or with very infrequent triggering of “Beam failure detection and Link recovery” procedure</a:t>
            </a:r>
            <a:endParaRPr lang="en-US" altLang="ja-JP" sz="2600">
              <a:latin typeface="Qualcomm Office Regular" panose="020B0503030202060203" pitchFamily="34" charset="0"/>
            </a:endParaRPr>
          </a:p>
          <a:p>
            <a:pPr marL="356235" lvl="1" indent="-164465"/>
            <a:r>
              <a:rPr kumimoji="1" lang="en-US" altLang="ja-JP" sz="2600">
                <a:latin typeface="Qualcomm Office Regular" panose="020B0503030202060203" pitchFamily="34" charset="0"/>
              </a:rPr>
              <a:t>Averaged RSRP/RSRQ and/or Throughput</a:t>
            </a:r>
            <a:endParaRPr lang="en-US" altLang="ja-JP" sz="2600">
              <a:latin typeface="Qualcomm Office Regular" panose="020B0503030202060203" pitchFamily="34" charset="0"/>
            </a:endParaRPr>
          </a:p>
          <a:p>
            <a:pPr marL="356235" lvl="1" indent="-164465"/>
            <a:r>
              <a:rPr kumimoji="1" lang="en-US" altLang="ja-JP" sz="2600">
                <a:latin typeface="Qualcomm Office Regular" panose="020B0503030202060203" pitchFamily="34" charset="0"/>
              </a:rPr>
              <a:t>Performance deviation in terms of</a:t>
            </a:r>
            <a:endParaRPr lang="en-US" altLang="ja-JP" sz="2600">
              <a:latin typeface="Qualcomm Office Regular" panose="020B0503030202060203" pitchFamily="34" charset="0"/>
            </a:endParaRPr>
          </a:p>
          <a:p>
            <a:pPr marL="520700" lvl="2" indent="-164465"/>
            <a:r>
              <a:rPr kumimoji="1" lang="en-US" altLang="ja-JP" sz="2600">
                <a:latin typeface="Qualcomm Office Regular" panose="020B0503030202060203" pitchFamily="34" charset="0"/>
              </a:rPr>
              <a:t>SSB and/or CSI-RS based RSRP/RSRQ</a:t>
            </a:r>
            <a:endParaRPr lang="en-US" altLang="ja-JP" sz="2600">
              <a:latin typeface="Qualcomm Office Regular" panose="020B0503030202060203" pitchFamily="34" charset="0"/>
            </a:endParaRPr>
          </a:p>
          <a:p>
            <a:pPr marL="520700" lvl="2" indent="-164465"/>
            <a:r>
              <a:rPr kumimoji="1" lang="en-US" altLang="ja-JP" sz="2600">
                <a:latin typeface="Qualcomm Office Regular" panose="020B0503030202060203" pitchFamily="34" charset="0"/>
              </a:rPr>
              <a:t>PDSCH Throughput</a:t>
            </a:r>
            <a:endParaRPr lang="en-US" altLang="ja-JP" sz="2600">
              <a:latin typeface="Qualcomm Office Regular" panose="020B0503030202060203" pitchFamily="34" charset="0"/>
            </a:endParaRPr>
          </a:p>
        </p:txBody>
      </p:sp>
      <p:sp>
        <p:nvSpPr>
          <p:cNvPr id="4" name="Subtitle 3">
            <a:extLst>
              <a:ext uri="{FF2B5EF4-FFF2-40B4-BE49-F238E27FC236}">
                <a16:creationId xmlns:a16="http://schemas.microsoft.com/office/drawing/2014/main" id="{2A7ABB9C-710D-4517-A64A-950F312DA8E7}"/>
              </a:ext>
            </a:extLst>
          </p:cNvPr>
          <p:cNvSpPr>
            <a:spLocks noGrp="1"/>
          </p:cNvSpPr>
          <p:nvPr>
            <p:ph type="subTitle" idx="1"/>
          </p:nvPr>
        </p:nvSpPr>
        <p:spPr>
          <a:xfrm>
            <a:off x="495299" y="1105818"/>
            <a:ext cx="11696701" cy="431657"/>
          </a:xfrm>
        </p:spPr>
        <p:txBody>
          <a:bodyPr/>
          <a:lstStyle/>
          <a:p>
            <a:r>
              <a:rPr lang="en-US" altLang="ja-JP"/>
              <a:t>Scenarios for Dynamic FR2 OTA Testing (not covered by current test setup)</a:t>
            </a:r>
            <a:endParaRPr kumimoji="1" lang="ja-JP" altLang="en-US"/>
          </a:p>
        </p:txBody>
      </p:sp>
      <p:sp>
        <p:nvSpPr>
          <p:cNvPr id="5" name="Footer Placeholder 4">
            <a:extLst>
              <a:ext uri="{FF2B5EF4-FFF2-40B4-BE49-F238E27FC236}">
                <a16:creationId xmlns:a16="http://schemas.microsoft.com/office/drawing/2014/main" id="{883A5158-5DF6-481D-B12E-7325F502B0F1}"/>
              </a:ext>
            </a:extLst>
          </p:cNvPr>
          <p:cNvSpPr>
            <a:spLocks noGrp="1"/>
          </p:cNvSpPr>
          <p:nvPr>
            <p:ph type="ftr" sz="quarter" idx="3"/>
          </p:nvPr>
        </p:nvSpPr>
        <p:spPr/>
        <p:txBody>
          <a:bodyPr/>
          <a:lstStyle/>
          <a:p>
            <a:pPr defTabSz="685594">
              <a:lnSpc>
                <a:spcPct val="95000"/>
              </a:lnSpc>
              <a:spcBef>
                <a:spcPts val="1200"/>
              </a:spcBef>
            </a:pPr>
            <a:r>
              <a:rPr lang="en-US"/>
              <a:t>Qualcomm Proprietary and Confidential</a:t>
            </a:r>
          </a:p>
        </p:txBody>
      </p:sp>
      <p:sp>
        <p:nvSpPr>
          <p:cNvPr id="66" name="Arrow: Right 65">
            <a:extLst>
              <a:ext uri="{FF2B5EF4-FFF2-40B4-BE49-F238E27FC236}">
                <a16:creationId xmlns:a16="http://schemas.microsoft.com/office/drawing/2014/main" id="{E8CBB7E5-C400-4904-B4B9-FF10590F2AD6}"/>
              </a:ext>
            </a:extLst>
          </p:cNvPr>
          <p:cNvSpPr/>
          <p:nvPr/>
        </p:nvSpPr>
        <p:spPr>
          <a:xfrm>
            <a:off x="5356944" y="2744418"/>
            <a:ext cx="569389" cy="929822"/>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68" name="TextBox 67">
            <a:extLst>
              <a:ext uri="{FF2B5EF4-FFF2-40B4-BE49-F238E27FC236}">
                <a16:creationId xmlns:a16="http://schemas.microsoft.com/office/drawing/2014/main" id="{1BC41810-2A10-41BB-9B70-356BCC2AC4E5}"/>
              </a:ext>
            </a:extLst>
          </p:cNvPr>
          <p:cNvSpPr txBox="1"/>
          <p:nvPr/>
        </p:nvSpPr>
        <p:spPr>
          <a:xfrm>
            <a:off x="6027090" y="2133040"/>
            <a:ext cx="5946979" cy="2225225"/>
          </a:xfrm>
          <a:prstGeom prst="rect">
            <a:avLst/>
          </a:prstGeom>
          <a:noFill/>
          <a:ln>
            <a:noFill/>
          </a:ln>
        </p:spPr>
        <p:txBody>
          <a:bodyPr wrap="square" lIns="137160" tIns="91440" rIns="0" bIns="91440" rtlCol="0">
            <a:spAutoFit/>
          </a:bodyPr>
          <a:lstStyle/>
          <a:p>
            <a:pPr>
              <a:lnSpc>
                <a:spcPct val="95000"/>
              </a:lnSpc>
              <a:spcBef>
                <a:spcPts val="1200"/>
              </a:spcBef>
            </a:pPr>
            <a:r>
              <a:rPr lang="en-US">
                <a:solidFill>
                  <a:schemeClr val="accent2">
                    <a:lumMod val="75000"/>
                  </a:schemeClr>
                </a:solidFill>
                <a:latin typeface="Qualcomm Office Regular" panose="020B0503030202060203"/>
              </a:rPr>
              <a:t>The following can be further considered</a:t>
            </a:r>
          </a:p>
          <a:p>
            <a:pPr marL="285750" indent="-285750">
              <a:lnSpc>
                <a:spcPct val="95000"/>
              </a:lnSpc>
              <a:spcBef>
                <a:spcPts val="1200"/>
              </a:spcBef>
              <a:buFont typeface="Arial" panose="020B0604020202020204" pitchFamily="34" charset="0"/>
              <a:buChar char="•"/>
            </a:pPr>
            <a:r>
              <a:rPr lang="en-US">
                <a:solidFill>
                  <a:schemeClr val="accent2">
                    <a:lumMod val="75000"/>
                  </a:schemeClr>
                </a:solidFill>
                <a:latin typeface="Qualcomm Office Regular" panose="020B0503030202060203"/>
              </a:rPr>
              <a:t>Multi-cell</a:t>
            </a:r>
          </a:p>
          <a:p>
            <a:pPr marL="285750" indent="-285750">
              <a:lnSpc>
                <a:spcPct val="95000"/>
              </a:lnSpc>
              <a:spcBef>
                <a:spcPts val="1200"/>
              </a:spcBef>
              <a:buFont typeface="Arial" panose="020B0604020202020204" pitchFamily="34" charset="0"/>
              <a:buChar char="•"/>
            </a:pPr>
            <a:r>
              <a:rPr lang="en-US">
                <a:solidFill>
                  <a:schemeClr val="accent2">
                    <a:lumMod val="75000"/>
                  </a:schemeClr>
                </a:solidFill>
                <a:latin typeface="Qualcomm Office Regular" panose="020B0503030202060203"/>
              </a:rPr>
              <a:t>Multi-panel </a:t>
            </a:r>
            <a:r>
              <a:rPr lang="en-US" err="1">
                <a:solidFill>
                  <a:schemeClr val="accent2">
                    <a:lumMod val="75000"/>
                  </a:schemeClr>
                </a:solidFill>
                <a:latin typeface="Qualcomm Office Regular" panose="020B0503030202060203"/>
              </a:rPr>
              <a:t>gNB</a:t>
            </a:r>
            <a:r>
              <a:rPr lang="en-US">
                <a:solidFill>
                  <a:schemeClr val="accent2">
                    <a:lumMod val="75000"/>
                  </a:schemeClr>
                </a:solidFill>
                <a:latin typeface="Qualcomm Office Regular" panose="020B0503030202060203"/>
              </a:rPr>
              <a:t>/UE</a:t>
            </a:r>
          </a:p>
          <a:p>
            <a:pPr marL="285750" indent="-285750">
              <a:lnSpc>
                <a:spcPct val="95000"/>
              </a:lnSpc>
              <a:spcBef>
                <a:spcPts val="1200"/>
              </a:spcBef>
              <a:buFont typeface="Arial" panose="020B0604020202020204" pitchFamily="34" charset="0"/>
              <a:buChar char="•"/>
            </a:pPr>
            <a:r>
              <a:rPr lang="en-US">
                <a:solidFill>
                  <a:schemeClr val="accent2">
                    <a:lumMod val="75000"/>
                  </a:schemeClr>
                </a:solidFill>
                <a:latin typeface="Qualcomm Office Regular" panose="020B0503030202060203"/>
              </a:rPr>
              <a:t>Travel-based dynamic environment scenario</a:t>
            </a:r>
            <a:r>
              <a:rPr lang="en-US" altLang="zh-CN">
                <a:solidFill>
                  <a:schemeClr val="accent2">
                    <a:lumMod val="75000"/>
                  </a:schemeClr>
                </a:solidFill>
                <a:latin typeface="Qualcomm Office Regular" panose="020B0503030202060203"/>
              </a:rPr>
              <a:t> </a:t>
            </a:r>
            <a:r>
              <a:rPr lang="en-US" altLang="zh-CN">
                <a:solidFill>
                  <a:schemeClr val="accent2">
                    <a:lumMod val="75000"/>
                  </a:schemeClr>
                </a:solidFill>
                <a:latin typeface="Qualcomm Office Regular" panose="020B0503030202060203"/>
                <a:sym typeface="Wingdings" panose="05000000000000000000" pitchFamily="2" charset="2"/>
              </a:rPr>
              <a:t> </a:t>
            </a:r>
            <a:r>
              <a:rPr lang="en-US">
                <a:solidFill>
                  <a:schemeClr val="accent2">
                    <a:lumMod val="75000"/>
                  </a:schemeClr>
                </a:solidFill>
                <a:latin typeface="Qualcomm Office Regular" panose="020B0503030202060203"/>
              </a:rPr>
              <a:t>The beam(s) from </a:t>
            </a:r>
            <a:r>
              <a:rPr lang="en-US" err="1">
                <a:solidFill>
                  <a:schemeClr val="accent2">
                    <a:lumMod val="75000"/>
                  </a:schemeClr>
                </a:solidFill>
                <a:latin typeface="Qualcomm Office Regular" panose="020B0503030202060203"/>
              </a:rPr>
              <a:t>gNB</a:t>
            </a:r>
            <a:r>
              <a:rPr lang="en-US">
                <a:solidFill>
                  <a:schemeClr val="accent2">
                    <a:lumMod val="75000"/>
                  </a:schemeClr>
                </a:solidFill>
                <a:latin typeface="Qualcomm Office Regular" panose="020B0503030202060203"/>
              </a:rPr>
              <a:t>(s) are dynamic on the basis of UE orientation-based scenario</a:t>
            </a:r>
          </a:p>
        </p:txBody>
      </p:sp>
      <p:grpSp>
        <p:nvGrpSpPr>
          <p:cNvPr id="124" name="Group 123">
            <a:extLst>
              <a:ext uri="{FF2B5EF4-FFF2-40B4-BE49-F238E27FC236}">
                <a16:creationId xmlns:a16="http://schemas.microsoft.com/office/drawing/2014/main" id="{39FFBDB4-4378-4127-8110-A16478AA6A0C}"/>
              </a:ext>
            </a:extLst>
          </p:cNvPr>
          <p:cNvGrpSpPr/>
          <p:nvPr/>
        </p:nvGrpSpPr>
        <p:grpSpPr>
          <a:xfrm>
            <a:off x="703689" y="2138503"/>
            <a:ext cx="4379976" cy="2221992"/>
            <a:chOff x="702101" y="2138503"/>
            <a:chExt cx="4379976" cy="2221992"/>
          </a:xfrm>
        </p:grpSpPr>
        <p:sp>
          <p:nvSpPr>
            <p:cNvPr id="67" name="Rectangle: Rounded Corners 66">
              <a:extLst>
                <a:ext uri="{FF2B5EF4-FFF2-40B4-BE49-F238E27FC236}">
                  <a16:creationId xmlns:a16="http://schemas.microsoft.com/office/drawing/2014/main" id="{E7C8603E-57D5-4658-8E01-3C8F65BF211F}"/>
                </a:ext>
              </a:extLst>
            </p:cNvPr>
            <p:cNvSpPr/>
            <p:nvPr/>
          </p:nvSpPr>
          <p:spPr>
            <a:xfrm>
              <a:off x="702101" y="2138503"/>
              <a:ext cx="4379976" cy="2221992"/>
            </a:xfrm>
            <a:prstGeom prst="roundRect">
              <a:avLst>
                <a:gd name="adj" fmla="val 5967"/>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grpSp>
          <p:nvGrpSpPr>
            <p:cNvPr id="69" name="Group 68">
              <a:extLst>
                <a:ext uri="{FF2B5EF4-FFF2-40B4-BE49-F238E27FC236}">
                  <a16:creationId xmlns:a16="http://schemas.microsoft.com/office/drawing/2014/main" id="{485F8C76-1F01-4610-AF48-66C848967F9A}"/>
                </a:ext>
              </a:extLst>
            </p:cNvPr>
            <p:cNvGrpSpPr/>
            <p:nvPr/>
          </p:nvGrpSpPr>
          <p:grpSpPr>
            <a:xfrm>
              <a:off x="1210801" y="2303762"/>
              <a:ext cx="3362575" cy="1891472"/>
              <a:chOff x="7130355" y="1814982"/>
              <a:chExt cx="4808018" cy="2653688"/>
            </a:xfrm>
          </p:grpSpPr>
          <p:pic>
            <p:nvPicPr>
              <p:cNvPr id="70" name="Picture 69">
                <a:extLst>
                  <a:ext uri="{FF2B5EF4-FFF2-40B4-BE49-F238E27FC236}">
                    <a16:creationId xmlns:a16="http://schemas.microsoft.com/office/drawing/2014/main" id="{0278E4D8-9347-42AD-8988-481FCDFB00A3}"/>
                  </a:ext>
                </a:extLst>
              </p:cNvPr>
              <p:cNvPicPr>
                <a:picLocks noChangeAspect="1"/>
              </p:cNvPicPr>
              <p:nvPr/>
            </p:nvPicPr>
            <p:blipFill>
              <a:blip r:embed="rId3"/>
              <a:stretch>
                <a:fillRect/>
              </a:stretch>
            </p:blipFill>
            <p:spPr>
              <a:xfrm>
                <a:off x="9759534" y="1814983"/>
                <a:ext cx="526509" cy="883469"/>
              </a:xfrm>
              <a:prstGeom prst="rect">
                <a:avLst/>
              </a:prstGeom>
            </p:spPr>
          </p:pic>
          <mc:AlternateContent xmlns:mc="http://schemas.openxmlformats.org/markup-compatibility/2006">
            <mc:Choice xmlns:am3d="http://schemas.microsoft.com/office/drawing/2017/model3d" Requires="am3d">
              <p:graphicFrame>
                <p:nvGraphicFramePr>
                  <p:cNvPr id="71" name="3D Model 70" descr="Mobile phone">
                    <a:extLst>
                      <a:ext uri="{FF2B5EF4-FFF2-40B4-BE49-F238E27FC236}">
                        <a16:creationId xmlns:a16="http://schemas.microsoft.com/office/drawing/2014/main" id="{140F1E17-9687-43CD-8057-649D239F63FB}"/>
                      </a:ext>
                    </a:extLst>
                  </p:cNvPr>
                  <p:cNvGraphicFramePr>
                    <a:graphicFrameLocks noChangeAspect="1"/>
                  </p:cNvGraphicFramePr>
                  <p:nvPr/>
                </p:nvGraphicFramePr>
                <p:xfrm>
                  <a:off x="10690068" y="3104569"/>
                  <a:ext cx="442197" cy="794239"/>
                </p:xfrm>
                <a:graphic>
                  <a:graphicData uri="http://schemas.microsoft.com/office/drawing/2017/model3d">
                    <am3d:model3d r:embed="rId4">
                      <am3d:spPr>
                        <a:xfrm>
                          <a:off x="0" y="0"/>
                          <a:ext cx="442197" cy="794239"/>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4402052" ay="1084610" az="2765218"/>
                        <am3d:postTrans dx="0" dy="0" dz="0"/>
                      </am3d:trans>
                      <am3d:raster rName="Office3DRenderer" rVer="16.0.8326">
                        <am3d:blip r:embed="rId5"/>
                      </am3d:raster>
                      <am3d:objViewport viewportSz="63127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1" name="3D Model 70" descr="Mobile phone">
                    <a:extLst>
                      <a:ext uri="{FF2B5EF4-FFF2-40B4-BE49-F238E27FC236}">
                        <a16:creationId xmlns:a16="http://schemas.microsoft.com/office/drawing/2014/main" id="{140F1E17-9687-43CD-8057-649D239F63FB}"/>
                      </a:ext>
                    </a:extLst>
                  </p:cNvPr>
                  <p:cNvPicPr>
                    <a:picLocks noGrp="1" noRot="1" noChangeAspect="1" noMove="1" noResize="1" noEditPoints="1" noAdjustHandles="1" noChangeArrowheads="1" noChangeShapeType="1" noCrop="1"/>
                  </p:cNvPicPr>
                  <p:nvPr/>
                </p:nvPicPr>
                <p:blipFill>
                  <a:blip r:embed="rId5"/>
                  <a:stretch>
                    <a:fillRect/>
                  </a:stretch>
                </p:blipFill>
                <p:spPr>
                  <a:xfrm>
                    <a:off x="3701939" y="3222942"/>
                    <a:ext cx="309259" cy="566111"/>
                  </a:xfrm>
                  <a:prstGeom prst="rect">
                    <a:avLst/>
                  </a:prstGeom>
                </p:spPr>
              </p:pic>
            </mc:Fallback>
          </mc:AlternateContent>
          <p:grpSp>
            <p:nvGrpSpPr>
              <p:cNvPr id="72" name="Group 71">
                <a:extLst>
                  <a:ext uri="{FF2B5EF4-FFF2-40B4-BE49-F238E27FC236}">
                    <a16:creationId xmlns:a16="http://schemas.microsoft.com/office/drawing/2014/main" id="{94F7EF6C-B9F7-417C-ABC3-5B23A6BF57C2}"/>
                  </a:ext>
                </a:extLst>
              </p:cNvPr>
              <p:cNvGrpSpPr/>
              <p:nvPr/>
            </p:nvGrpSpPr>
            <p:grpSpPr>
              <a:xfrm>
                <a:off x="10498728" y="3034033"/>
                <a:ext cx="822960" cy="822960"/>
                <a:chOff x="7259781" y="4174836"/>
                <a:chExt cx="1554480" cy="1554480"/>
              </a:xfrm>
            </p:grpSpPr>
            <p:sp>
              <p:nvSpPr>
                <p:cNvPr id="116" name="Oval 115">
                  <a:extLst>
                    <a:ext uri="{FF2B5EF4-FFF2-40B4-BE49-F238E27FC236}">
                      <a16:creationId xmlns:a16="http://schemas.microsoft.com/office/drawing/2014/main" id="{25B2FBAC-DBE2-4ADF-A211-EF6A96352D42}"/>
                    </a:ext>
                  </a:extLst>
                </p:cNvPr>
                <p:cNvSpPr/>
                <p:nvPr/>
              </p:nvSpPr>
              <p:spPr>
                <a:xfrm>
                  <a:off x="7259781" y="4174836"/>
                  <a:ext cx="1554480"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638D4F44-EC91-46E2-9B43-1AF14D6482AB}"/>
                    </a:ext>
                  </a:extLst>
                </p:cNvPr>
                <p:cNvSpPr/>
                <p:nvPr/>
              </p:nvSpPr>
              <p:spPr>
                <a:xfrm>
                  <a:off x="7361381" y="4174836"/>
                  <a:ext cx="135774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BE0CD624-1F84-4E30-9D2B-BD79DA8862EE}"/>
                    </a:ext>
                  </a:extLst>
                </p:cNvPr>
                <p:cNvSpPr/>
                <p:nvPr/>
              </p:nvSpPr>
              <p:spPr>
                <a:xfrm>
                  <a:off x="7504082" y="4174836"/>
                  <a:ext cx="108573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84BD5E93-ECA4-4F07-9375-E6BF9FDA8AB3}"/>
                    </a:ext>
                  </a:extLst>
                </p:cNvPr>
                <p:cNvSpPr/>
                <p:nvPr/>
              </p:nvSpPr>
              <p:spPr>
                <a:xfrm>
                  <a:off x="7680958" y="4174836"/>
                  <a:ext cx="733369"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7AEF0AE5-4D68-4161-AC1B-4BF315FB4B7B}"/>
                    </a:ext>
                  </a:extLst>
                </p:cNvPr>
                <p:cNvSpPr/>
                <p:nvPr/>
              </p:nvSpPr>
              <p:spPr>
                <a:xfrm>
                  <a:off x="7921104" y="4174836"/>
                  <a:ext cx="243842"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Arc 120">
                  <a:extLst>
                    <a:ext uri="{FF2B5EF4-FFF2-40B4-BE49-F238E27FC236}">
                      <a16:creationId xmlns:a16="http://schemas.microsoft.com/office/drawing/2014/main" id="{4BCFEDFA-1273-4BE7-9DBF-91D14BF81282}"/>
                    </a:ext>
                  </a:extLst>
                </p:cNvPr>
                <p:cNvSpPr/>
                <p:nvPr/>
              </p:nvSpPr>
              <p:spPr>
                <a:xfrm>
                  <a:off x="7680958" y="4174836"/>
                  <a:ext cx="733369" cy="229032"/>
                </a:xfrm>
                <a:prstGeom prst="arc">
                  <a:avLst>
                    <a:gd name="adj1" fmla="val 21392644"/>
                    <a:gd name="adj2" fmla="val 11054852"/>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2" name="Arc 121">
                  <a:extLst>
                    <a:ext uri="{FF2B5EF4-FFF2-40B4-BE49-F238E27FC236}">
                      <a16:creationId xmlns:a16="http://schemas.microsoft.com/office/drawing/2014/main" id="{33555D10-51E1-43C6-AACD-79E0C17D4162}"/>
                    </a:ext>
                  </a:extLst>
                </p:cNvPr>
                <p:cNvSpPr/>
                <p:nvPr/>
              </p:nvSpPr>
              <p:spPr>
                <a:xfrm>
                  <a:off x="7361381" y="4367213"/>
                  <a:ext cx="1334944" cy="400050"/>
                </a:xfrm>
                <a:prstGeom prst="arc">
                  <a:avLst>
                    <a:gd name="adj1" fmla="val 21591949"/>
                    <a:gd name="adj2" fmla="val 1071021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3" name="Arc 122">
                  <a:extLst>
                    <a:ext uri="{FF2B5EF4-FFF2-40B4-BE49-F238E27FC236}">
                      <a16:creationId xmlns:a16="http://schemas.microsoft.com/office/drawing/2014/main" id="{3D92E645-E0F8-4C09-A0B0-AB4E59DFA81E}"/>
                    </a:ext>
                  </a:extLst>
                </p:cNvPr>
                <p:cNvSpPr/>
                <p:nvPr/>
              </p:nvSpPr>
              <p:spPr>
                <a:xfrm>
                  <a:off x="7279481" y="4829175"/>
                  <a:ext cx="1524000" cy="542925"/>
                </a:xfrm>
                <a:prstGeom prst="arc">
                  <a:avLst>
                    <a:gd name="adj1" fmla="val 21591949"/>
                    <a:gd name="adj2" fmla="val 1073090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3" name="Oval 72">
                <a:extLst>
                  <a:ext uri="{FF2B5EF4-FFF2-40B4-BE49-F238E27FC236}">
                    <a16:creationId xmlns:a16="http://schemas.microsoft.com/office/drawing/2014/main" id="{DC25CDB0-A93B-4E6B-B187-1C3C66811B42}"/>
                  </a:ext>
                </a:extLst>
              </p:cNvPr>
              <p:cNvSpPr/>
              <p:nvPr/>
            </p:nvSpPr>
            <p:spPr>
              <a:xfrm rot="16200000" flipH="1">
                <a:off x="9990554" y="3172931"/>
                <a:ext cx="332717" cy="579032"/>
              </a:xfrm>
              <a:prstGeom prst="ellipse">
                <a:avLst/>
              </a:prstGeom>
              <a:pattFill prst="ltDnDiag">
                <a:fgClr>
                  <a:srgbClr val="00B05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rgbClr val="C00000"/>
                    </a:solidFill>
                    <a:latin typeface="Qualcomm Office Regular" panose="020B0503030202060203"/>
                    <a:cs typeface="Microsoft Sans Serif" panose="020B0604020202020204" pitchFamily="34" charset="0"/>
                  </a:rPr>
                  <a:t>2</a:t>
                </a:r>
              </a:p>
            </p:txBody>
          </p:sp>
          <p:sp>
            <p:nvSpPr>
              <p:cNvPr id="74" name="Oval 73">
                <a:extLst>
                  <a:ext uri="{FF2B5EF4-FFF2-40B4-BE49-F238E27FC236}">
                    <a16:creationId xmlns:a16="http://schemas.microsoft.com/office/drawing/2014/main" id="{481F5962-81D2-4A94-8725-257F17CCC2FE}"/>
                  </a:ext>
                </a:extLst>
              </p:cNvPr>
              <p:cNvSpPr/>
              <p:nvPr/>
            </p:nvSpPr>
            <p:spPr>
              <a:xfrm rot="18000000" flipH="1">
                <a:off x="10106121" y="2817347"/>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1</a:t>
                </a:r>
              </a:p>
            </p:txBody>
          </p:sp>
          <p:sp>
            <p:nvSpPr>
              <p:cNvPr id="75" name="Oval 74">
                <a:extLst>
                  <a:ext uri="{FF2B5EF4-FFF2-40B4-BE49-F238E27FC236}">
                    <a16:creationId xmlns:a16="http://schemas.microsoft.com/office/drawing/2014/main" id="{1DC9CFAA-6CE4-441C-BDF8-CFCF65EEB5AD}"/>
                  </a:ext>
                </a:extLst>
              </p:cNvPr>
              <p:cNvSpPr/>
              <p:nvPr/>
            </p:nvSpPr>
            <p:spPr>
              <a:xfrm rot="3600000">
                <a:off x="11381580" y="2807426"/>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9</a:t>
                </a:r>
              </a:p>
            </p:txBody>
          </p:sp>
          <p:sp>
            <p:nvSpPr>
              <p:cNvPr id="76" name="Oval 75">
                <a:extLst>
                  <a:ext uri="{FF2B5EF4-FFF2-40B4-BE49-F238E27FC236}">
                    <a16:creationId xmlns:a16="http://schemas.microsoft.com/office/drawing/2014/main" id="{107E4879-D0FC-400B-88A9-FB5D2817F31C}"/>
                  </a:ext>
                </a:extLst>
              </p:cNvPr>
              <p:cNvSpPr/>
              <p:nvPr/>
            </p:nvSpPr>
            <p:spPr>
              <a:xfrm rot="1800000">
                <a:off x="11125868" y="2533874"/>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10</a:t>
                </a:r>
              </a:p>
            </p:txBody>
          </p:sp>
          <p:sp>
            <p:nvSpPr>
              <p:cNvPr id="77" name="Oval 76">
                <a:extLst>
                  <a:ext uri="{FF2B5EF4-FFF2-40B4-BE49-F238E27FC236}">
                    <a16:creationId xmlns:a16="http://schemas.microsoft.com/office/drawing/2014/main" id="{674A92D5-CA80-4CCD-8364-057726927337}"/>
                  </a:ext>
                </a:extLst>
              </p:cNvPr>
              <p:cNvSpPr/>
              <p:nvPr/>
            </p:nvSpPr>
            <p:spPr>
              <a:xfrm>
                <a:off x="10744475" y="2419981"/>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11</a:t>
                </a:r>
              </a:p>
            </p:txBody>
          </p:sp>
          <p:sp>
            <p:nvSpPr>
              <p:cNvPr id="78" name="Oval 77">
                <a:extLst>
                  <a:ext uri="{FF2B5EF4-FFF2-40B4-BE49-F238E27FC236}">
                    <a16:creationId xmlns:a16="http://schemas.microsoft.com/office/drawing/2014/main" id="{209231AF-E1F0-46CE-BA13-AB8E615960B0}"/>
                  </a:ext>
                </a:extLst>
              </p:cNvPr>
              <p:cNvSpPr/>
              <p:nvPr/>
            </p:nvSpPr>
            <p:spPr>
              <a:xfrm rot="5400000">
                <a:off x="11482498" y="3172932"/>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8</a:t>
                </a:r>
              </a:p>
            </p:txBody>
          </p:sp>
          <p:sp>
            <p:nvSpPr>
              <p:cNvPr id="79" name="Oval 78">
                <a:extLst>
                  <a:ext uri="{FF2B5EF4-FFF2-40B4-BE49-F238E27FC236}">
                    <a16:creationId xmlns:a16="http://schemas.microsoft.com/office/drawing/2014/main" id="{F2F195E6-99E5-4E76-95CF-E594192DC084}"/>
                  </a:ext>
                </a:extLst>
              </p:cNvPr>
              <p:cNvSpPr/>
              <p:nvPr/>
            </p:nvSpPr>
            <p:spPr>
              <a:xfrm rot="3600000" flipH="1" flipV="1">
                <a:off x="10106121" y="3533212"/>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3</a:t>
                </a:r>
              </a:p>
            </p:txBody>
          </p:sp>
          <p:sp>
            <p:nvSpPr>
              <p:cNvPr id="80" name="Oval 79">
                <a:extLst>
                  <a:ext uri="{FF2B5EF4-FFF2-40B4-BE49-F238E27FC236}">
                    <a16:creationId xmlns:a16="http://schemas.microsoft.com/office/drawing/2014/main" id="{0FE5A223-FD97-4344-BF18-2ECFDA5E82B9}"/>
                  </a:ext>
                </a:extLst>
              </p:cNvPr>
              <p:cNvSpPr/>
              <p:nvPr/>
            </p:nvSpPr>
            <p:spPr>
              <a:xfrm rot="18000000" flipV="1">
                <a:off x="11381581" y="3523290"/>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7</a:t>
                </a:r>
              </a:p>
            </p:txBody>
          </p:sp>
          <p:sp>
            <p:nvSpPr>
              <p:cNvPr id="81" name="Oval 80">
                <a:extLst>
                  <a:ext uri="{FF2B5EF4-FFF2-40B4-BE49-F238E27FC236}">
                    <a16:creationId xmlns:a16="http://schemas.microsoft.com/office/drawing/2014/main" id="{A9FF90BF-9D7F-4B7B-ADEE-61DF475DCABB}"/>
                  </a:ext>
                </a:extLst>
              </p:cNvPr>
              <p:cNvSpPr/>
              <p:nvPr/>
            </p:nvSpPr>
            <p:spPr>
              <a:xfrm rot="1800000" flipH="1" flipV="1">
                <a:off x="10372010" y="3795975"/>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4</a:t>
                </a:r>
              </a:p>
            </p:txBody>
          </p:sp>
          <p:sp>
            <p:nvSpPr>
              <p:cNvPr id="82" name="Oval 81">
                <a:extLst>
                  <a:ext uri="{FF2B5EF4-FFF2-40B4-BE49-F238E27FC236}">
                    <a16:creationId xmlns:a16="http://schemas.microsoft.com/office/drawing/2014/main" id="{88EA4B66-DF8E-438D-80BC-E2742B21C1EF}"/>
                  </a:ext>
                </a:extLst>
              </p:cNvPr>
              <p:cNvSpPr/>
              <p:nvPr/>
            </p:nvSpPr>
            <p:spPr>
              <a:xfrm rot="19800000" flipV="1">
                <a:off x="11125868" y="3790171"/>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6</a:t>
                </a:r>
              </a:p>
            </p:txBody>
          </p:sp>
          <p:sp>
            <p:nvSpPr>
              <p:cNvPr id="83" name="Oval 82">
                <a:extLst>
                  <a:ext uri="{FF2B5EF4-FFF2-40B4-BE49-F238E27FC236}">
                    <a16:creationId xmlns:a16="http://schemas.microsoft.com/office/drawing/2014/main" id="{90369671-39B9-4005-8AAC-F7F2B2594628}"/>
                  </a:ext>
                </a:extLst>
              </p:cNvPr>
              <p:cNvSpPr/>
              <p:nvPr/>
            </p:nvSpPr>
            <p:spPr>
              <a:xfrm flipV="1">
                <a:off x="10744475" y="3889638"/>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5</a:t>
                </a:r>
              </a:p>
            </p:txBody>
          </p:sp>
          <p:sp>
            <p:nvSpPr>
              <p:cNvPr id="84" name="Oval 83">
                <a:extLst>
                  <a:ext uri="{FF2B5EF4-FFF2-40B4-BE49-F238E27FC236}">
                    <a16:creationId xmlns:a16="http://schemas.microsoft.com/office/drawing/2014/main" id="{AF6575AE-478D-43E2-AF7A-5BA985F568D9}"/>
                  </a:ext>
                </a:extLst>
              </p:cNvPr>
              <p:cNvSpPr/>
              <p:nvPr/>
            </p:nvSpPr>
            <p:spPr>
              <a:xfrm rot="18000000" flipV="1">
                <a:off x="10445038" y="2149248"/>
                <a:ext cx="332717" cy="579032"/>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a:solidFill>
                    <a:schemeClr val="bg1"/>
                  </a:solidFill>
                  <a:latin typeface="Qualcomm Office Regular" panose="020B0503030202060203"/>
                  <a:cs typeface="Microsoft Sans Serif" panose="020B0604020202020204" pitchFamily="34" charset="0"/>
                </a:endParaRPr>
              </a:p>
            </p:txBody>
          </p:sp>
          <p:sp>
            <p:nvSpPr>
              <p:cNvPr id="85" name="Oval 84">
                <a:extLst>
                  <a:ext uri="{FF2B5EF4-FFF2-40B4-BE49-F238E27FC236}">
                    <a16:creationId xmlns:a16="http://schemas.microsoft.com/office/drawing/2014/main" id="{00229FF2-7BE2-4F22-BA79-8012658703FD}"/>
                  </a:ext>
                </a:extLst>
              </p:cNvPr>
              <p:cNvSpPr/>
              <p:nvPr/>
            </p:nvSpPr>
            <p:spPr>
              <a:xfrm rot="19800000" flipV="1">
                <a:off x="10189325" y="2416129"/>
                <a:ext cx="332717" cy="579032"/>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a:solidFill>
                    <a:schemeClr val="bg1"/>
                  </a:solidFill>
                  <a:latin typeface="Qualcomm Office Regular" panose="020B0503030202060203"/>
                  <a:cs typeface="Microsoft Sans Serif" panose="020B0604020202020204" pitchFamily="34" charset="0"/>
                </a:endParaRPr>
              </a:p>
            </p:txBody>
          </p:sp>
          <p:sp>
            <p:nvSpPr>
              <p:cNvPr id="86" name="Oval 85">
                <a:extLst>
                  <a:ext uri="{FF2B5EF4-FFF2-40B4-BE49-F238E27FC236}">
                    <a16:creationId xmlns:a16="http://schemas.microsoft.com/office/drawing/2014/main" id="{62522888-AFA0-4D22-BA3C-5B81B0122D23}"/>
                  </a:ext>
                </a:extLst>
              </p:cNvPr>
              <p:cNvSpPr/>
              <p:nvPr/>
            </p:nvSpPr>
            <p:spPr>
              <a:xfrm flipV="1">
                <a:off x="9807932" y="2515596"/>
                <a:ext cx="332717" cy="579032"/>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a:solidFill>
                    <a:schemeClr val="bg1"/>
                  </a:solidFill>
                  <a:latin typeface="Qualcomm Office Regular" panose="020B0503030202060203"/>
                  <a:cs typeface="Microsoft Sans Serif" panose="020B0604020202020204" pitchFamily="34" charset="0"/>
                </a:endParaRPr>
              </a:p>
            </p:txBody>
          </p:sp>
          <p:sp>
            <p:nvSpPr>
              <p:cNvPr id="87" name="Arc 86">
                <a:extLst>
                  <a:ext uri="{FF2B5EF4-FFF2-40B4-BE49-F238E27FC236}">
                    <a16:creationId xmlns:a16="http://schemas.microsoft.com/office/drawing/2014/main" id="{84A76655-CFE1-4904-9D5C-A4B1223A51A3}"/>
                  </a:ext>
                </a:extLst>
              </p:cNvPr>
              <p:cNvSpPr/>
              <p:nvPr/>
            </p:nvSpPr>
            <p:spPr>
              <a:xfrm>
                <a:off x="10575387" y="3288848"/>
                <a:ext cx="655150" cy="210448"/>
              </a:xfrm>
              <a:prstGeom prst="arc">
                <a:avLst>
                  <a:gd name="adj1" fmla="val 21146949"/>
                  <a:gd name="adj2" fmla="val 13983298"/>
                </a:avLst>
              </a:prstGeom>
              <a:ln w="12700" cap="rnd">
                <a:solidFill>
                  <a:schemeClr val="bg2"/>
                </a:solidFill>
                <a:round/>
                <a:headEnd type="triangle"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88" name="Picture 87">
                <a:extLst>
                  <a:ext uri="{FF2B5EF4-FFF2-40B4-BE49-F238E27FC236}">
                    <a16:creationId xmlns:a16="http://schemas.microsoft.com/office/drawing/2014/main" id="{FEB62580-5DC4-4059-B6F2-D181147529F3}"/>
                  </a:ext>
                </a:extLst>
              </p:cNvPr>
              <p:cNvPicPr>
                <a:picLocks noChangeAspect="1"/>
              </p:cNvPicPr>
              <p:nvPr/>
            </p:nvPicPr>
            <p:blipFill>
              <a:blip r:embed="rId3"/>
              <a:stretch>
                <a:fillRect/>
              </a:stretch>
            </p:blipFill>
            <p:spPr>
              <a:xfrm>
                <a:off x="7130355" y="1814982"/>
                <a:ext cx="526509" cy="883469"/>
              </a:xfrm>
              <a:prstGeom prst="rect">
                <a:avLst/>
              </a:prstGeom>
            </p:spPr>
          </p:pic>
          <mc:AlternateContent xmlns:mc="http://schemas.openxmlformats.org/markup-compatibility/2006">
            <mc:Choice xmlns:am3d="http://schemas.microsoft.com/office/drawing/2017/model3d" Requires="am3d">
              <p:graphicFrame>
                <p:nvGraphicFramePr>
                  <p:cNvPr id="89" name="3D Model 88" descr="Mobile phone">
                    <a:extLst>
                      <a:ext uri="{FF2B5EF4-FFF2-40B4-BE49-F238E27FC236}">
                        <a16:creationId xmlns:a16="http://schemas.microsoft.com/office/drawing/2014/main" id="{24A26AAC-813D-4DF3-9B02-48FC78BF24EC}"/>
                      </a:ext>
                    </a:extLst>
                  </p:cNvPr>
                  <p:cNvGraphicFramePr>
                    <a:graphicFrameLocks noChangeAspect="1"/>
                  </p:cNvGraphicFramePr>
                  <p:nvPr/>
                </p:nvGraphicFramePr>
                <p:xfrm>
                  <a:off x="8101468" y="3215985"/>
                  <a:ext cx="364375" cy="492920"/>
                </p:xfrm>
                <a:graphic>
                  <a:graphicData uri="http://schemas.microsoft.com/office/drawing/2017/model3d">
                    <am3d:model3d r:embed="rId4">
                      <am3d:spPr>
                        <a:xfrm>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6"/>
                      </am3d:raster>
                      <am3d:objViewport viewportSz="45143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9" name="3D Model 88" descr="Mobile phone">
                    <a:extLst>
                      <a:ext uri="{FF2B5EF4-FFF2-40B4-BE49-F238E27FC236}">
                        <a16:creationId xmlns:a16="http://schemas.microsoft.com/office/drawing/2014/main" id="{24A26AAC-813D-4DF3-9B02-48FC78BF24EC}"/>
                      </a:ext>
                    </a:extLst>
                  </p:cNvPr>
                  <p:cNvPicPr>
                    <a:picLocks noGrp="1" noRot="1" noChangeAspect="1" noMove="1" noResize="1" noEditPoints="1" noAdjustHandles="1" noChangeArrowheads="1" noChangeShapeType="1" noCrop="1"/>
                  </p:cNvPicPr>
                  <p:nvPr/>
                </p:nvPicPr>
                <p:blipFill>
                  <a:blip r:embed="rId6"/>
                  <a:stretch>
                    <a:fillRect/>
                  </a:stretch>
                </p:blipFill>
                <p:spPr>
                  <a:xfrm>
                    <a:off x="1891555" y="3302356"/>
                    <a:ext cx="254832" cy="351339"/>
                  </a:xfrm>
                  <a:prstGeom prst="rect">
                    <a:avLst/>
                  </a:prstGeom>
                </p:spPr>
              </p:pic>
            </mc:Fallback>
          </mc:AlternateContent>
          <p:grpSp>
            <p:nvGrpSpPr>
              <p:cNvPr id="90" name="Group 89">
                <a:extLst>
                  <a:ext uri="{FF2B5EF4-FFF2-40B4-BE49-F238E27FC236}">
                    <a16:creationId xmlns:a16="http://schemas.microsoft.com/office/drawing/2014/main" id="{664CDCC1-0100-482A-90F8-49CD04EE0AD6}"/>
                  </a:ext>
                </a:extLst>
              </p:cNvPr>
              <p:cNvGrpSpPr/>
              <p:nvPr/>
            </p:nvGrpSpPr>
            <p:grpSpPr>
              <a:xfrm>
                <a:off x="7869549" y="3034032"/>
                <a:ext cx="822960" cy="822960"/>
                <a:chOff x="7259781" y="4174836"/>
                <a:chExt cx="1554480" cy="1554480"/>
              </a:xfrm>
            </p:grpSpPr>
            <p:sp>
              <p:nvSpPr>
                <p:cNvPr id="108" name="Oval 107">
                  <a:extLst>
                    <a:ext uri="{FF2B5EF4-FFF2-40B4-BE49-F238E27FC236}">
                      <a16:creationId xmlns:a16="http://schemas.microsoft.com/office/drawing/2014/main" id="{124628FF-65E6-49D7-A758-7C6CE21914D8}"/>
                    </a:ext>
                  </a:extLst>
                </p:cNvPr>
                <p:cNvSpPr/>
                <p:nvPr/>
              </p:nvSpPr>
              <p:spPr>
                <a:xfrm>
                  <a:off x="7259781" y="4174836"/>
                  <a:ext cx="1554480"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C986E849-C1F6-42A4-873E-065C61057DA4}"/>
                    </a:ext>
                  </a:extLst>
                </p:cNvPr>
                <p:cNvSpPr/>
                <p:nvPr/>
              </p:nvSpPr>
              <p:spPr>
                <a:xfrm>
                  <a:off x="7361381" y="4174836"/>
                  <a:ext cx="135774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7A1BBAA4-9D1B-4E4B-AADB-7B7D4659C6AA}"/>
                    </a:ext>
                  </a:extLst>
                </p:cNvPr>
                <p:cNvSpPr/>
                <p:nvPr/>
              </p:nvSpPr>
              <p:spPr>
                <a:xfrm>
                  <a:off x="7504082" y="4174836"/>
                  <a:ext cx="108573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75948051-09D1-4C22-AE06-C1F18A4C5B94}"/>
                    </a:ext>
                  </a:extLst>
                </p:cNvPr>
                <p:cNvSpPr/>
                <p:nvPr/>
              </p:nvSpPr>
              <p:spPr>
                <a:xfrm>
                  <a:off x="7680958" y="4174836"/>
                  <a:ext cx="733369"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4AD18EE5-DD0E-4055-86B3-D23F17D807B8}"/>
                    </a:ext>
                  </a:extLst>
                </p:cNvPr>
                <p:cNvSpPr/>
                <p:nvPr/>
              </p:nvSpPr>
              <p:spPr>
                <a:xfrm>
                  <a:off x="7921104" y="4174836"/>
                  <a:ext cx="243842"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Arc 112">
                  <a:extLst>
                    <a:ext uri="{FF2B5EF4-FFF2-40B4-BE49-F238E27FC236}">
                      <a16:creationId xmlns:a16="http://schemas.microsoft.com/office/drawing/2014/main" id="{8F330545-4A9A-4AD3-A07C-BEECA07E83AA}"/>
                    </a:ext>
                  </a:extLst>
                </p:cNvPr>
                <p:cNvSpPr/>
                <p:nvPr/>
              </p:nvSpPr>
              <p:spPr>
                <a:xfrm>
                  <a:off x="7680958" y="4174836"/>
                  <a:ext cx="733369" cy="229032"/>
                </a:xfrm>
                <a:prstGeom prst="arc">
                  <a:avLst>
                    <a:gd name="adj1" fmla="val 21392644"/>
                    <a:gd name="adj2" fmla="val 11054852"/>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Arc 113">
                  <a:extLst>
                    <a:ext uri="{FF2B5EF4-FFF2-40B4-BE49-F238E27FC236}">
                      <a16:creationId xmlns:a16="http://schemas.microsoft.com/office/drawing/2014/main" id="{70917505-5C4D-4AF1-9DCA-5A78AB3C7675}"/>
                    </a:ext>
                  </a:extLst>
                </p:cNvPr>
                <p:cNvSpPr/>
                <p:nvPr/>
              </p:nvSpPr>
              <p:spPr>
                <a:xfrm>
                  <a:off x="7361381" y="4367213"/>
                  <a:ext cx="1334944" cy="400050"/>
                </a:xfrm>
                <a:prstGeom prst="arc">
                  <a:avLst>
                    <a:gd name="adj1" fmla="val 21591949"/>
                    <a:gd name="adj2" fmla="val 1071021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5" name="Arc 114">
                  <a:extLst>
                    <a:ext uri="{FF2B5EF4-FFF2-40B4-BE49-F238E27FC236}">
                      <a16:creationId xmlns:a16="http://schemas.microsoft.com/office/drawing/2014/main" id="{8C6393F8-92BA-4BA3-A7CE-0625B25DFDB2}"/>
                    </a:ext>
                  </a:extLst>
                </p:cNvPr>
                <p:cNvSpPr/>
                <p:nvPr/>
              </p:nvSpPr>
              <p:spPr>
                <a:xfrm>
                  <a:off x="7279481" y="4829175"/>
                  <a:ext cx="1524000" cy="542925"/>
                </a:xfrm>
                <a:prstGeom prst="arc">
                  <a:avLst>
                    <a:gd name="adj1" fmla="val 21591949"/>
                    <a:gd name="adj2" fmla="val 1073090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91" name="Oval 90">
                <a:extLst>
                  <a:ext uri="{FF2B5EF4-FFF2-40B4-BE49-F238E27FC236}">
                    <a16:creationId xmlns:a16="http://schemas.microsoft.com/office/drawing/2014/main" id="{09B8EF30-A56A-4DAF-83B8-5C6E43C893E8}"/>
                  </a:ext>
                </a:extLst>
              </p:cNvPr>
              <p:cNvSpPr/>
              <p:nvPr/>
            </p:nvSpPr>
            <p:spPr>
              <a:xfrm rot="16200000" flipH="1">
                <a:off x="7361375" y="3172930"/>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4</a:t>
                </a:r>
              </a:p>
            </p:txBody>
          </p:sp>
          <p:sp>
            <p:nvSpPr>
              <p:cNvPr id="92" name="Oval 91">
                <a:extLst>
                  <a:ext uri="{FF2B5EF4-FFF2-40B4-BE49-F238E27FC236}">
                    <a16:creationId xmlns:a16="http://schemas.microsoft.com/office/drawing/2014/main" id="{6DE850C8-9855-48F1-882F-BB600D2881CC}"/>
                  </a:ext>
                </a:extLst>
              </p:cNvPr>
              <p:cNvSpPr/>
              <p:nvPr/>
            </p:nvSpPr>
            <p:spPr>
              <a:xfrm rot="18000000" flipH="1">
                <a:off x="7476941" y="2817347"/>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3</a:t>
                </a:r>
              </a:p>
            </p:txBody>
          </p:sp>
          <p:sp>
            <p:nvSpPr>
              <p:cNvPr id="93" name="Oval 92">
                <a:extLst>
                  <a:ext uri="{FF2B5EF4-FFF2-40B4-BE49-F238E27FC236}">
                    <a16:creationId xmlns:a16="http://schemas.microsoft.com/office/drawing/2014/main" id="{44B765C4-8C1D-49CF-8FA2-A6B34C989993}"/>
                  </a:ext>
                </a:extLst>
              </p:cNvPr>
              <p:cNvSpPr/>
              <p:nvPr/>
            </p:nvSpPr>
            <p:spPr>
              <a:xfrm rot="3600000">
                <a:off x="8752401" y="2807425"/>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11</a:t>
                </a:r>
              </a:p>
            </p:txBody>
          </p:sp>
          <p:sp>
            <p:nvSpPr>
              <p:cNvPr id="94" name="Oval 93">
                <a:extLst>
                  <a:ext uri="{FF2B5EF4-FFF2-40B4-BE49-F238E27FC236}">
                    <a16:creationId xmlns:a16="http://schemas.microsoft.com/office/drawing/2014/main" id="{F3B80806-3303-4554-AFA9-D8A283470D78}"/>
                  </a:ext>
                </a:extLst>
              </p:cNvPr>
              <p:cNvSpPr/>
              <p:nvPr/>
            </p:nvSpPr>
            <p:spPr>
              <a:xfrm rot="1800000">
                <a:off x="8496689" y="2533873"/>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12</a:t>
                </a:r>
              </a:p>
            </p:txBody>
          </p:sp>
          <p:sp>
            <p:nvSpPr>
              <p:cNvPr id="95" name="Oval 94">
                <a:extLst>
                  <a:ext uri="{FF2B5EF4-FFF2-40B4-BE49-F238E27FC236}">
                    <a16:creationId xmlns:a16="http://schemas.microsoft.com/office/drawing/2014/main" id="{669DF0B6-2F6D-4494-9AF7-38A1250B1D0A}"/>
                  </a:ext>
                </a:extLst>
              </p:cNvPr>
              <p:cNvSpPr/>
              <p:nvPr/>
            </p:nvSpPr>
            <p:spPr>
              <a:xfrm>
                <a:off x="8115296" y="2419980"/>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1</a:t>
                </a:r>
              </a:p>
            </p:txBody>
          </p:sp>
          <p:sp>
            <p:nvSpPr>
              <p:cNvPr id="96" name="Oval 95">
                <a:extLst>
                  <a:ext uri="{FF2B5EF4-FFF2-40B4-BE49-F238E27FC236}">
                    <a16:creationId xmlns:a16="http://schemas.microsoft.com/office/drawing/2014/main" id="{EF26AAA6-037C-41F8-9A39-60975EFE4747}"/>
                  </a:ext>
                </a:extLst>
              </p:cNvPr>
              <p:cNvSpPr/>
              <p:nvPr/>
            </p:nvSpPr>
            <p:spPr>
              <a:xfrm rot="5400000">
                <a:off x="8853319" y="3172931"/>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10</a:t>
                </a:r>
              </a:p>
            </p:txBody>
          </p:sp>
          <p:sp>
            <p:nvSpPr>
              <p:cNvPr id="97" name="Oval 96">
                <a:extLst>
                  <a:ext uri="{FF2B5EF4-FFF2-40B4-BE49-F238E27FC236}">
                    <a16:creationId xmlns:a16="http://schemas.microsoft.com/office/drawing/2014/main" id="{367FD008-DB49-4573-89F3-307E5EA96ABA}"/>
                  </a:ext>
                </a:extLst>
              </p:cNvPr>
              <p:cNvSpPr/>
              <p:nvPr/>
            </p:nvSpPr>
            <p:spPr>
              <a:xfrm rot="3600000" flipH="1" flipV="1">
                <a:off x="7476942" y="3533211"/>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5</a:t>
                </a:r>
              </a:p>
            </p:txBody>
          </p:sp>
          <p:sp>
            <p:nvSpPr>
              <p:cNvPr id="98" name="Oval 97">
                <a:extLst>
                  <a:ext uri="{FF2B5EF4-FFF2-40B4-BE49-F238E27FC236}">
                    <a16:creationId xmlns:a16="http://schemas.microsoft.com/office/drawing/2014/main" id="{E22CB7A2-263E-4A60-B537-EBA2823B5A97}"/>
                  </a:ext>
                </a:extLst>
              </p:cNvPr>
              <p:cNvSpPr/>
              <p:nvPr/>
            </p:nvSpPr>
            <p:spPr>
              <a:xfrm rot="18000000" flipV="1">
                <a:off x="8752402" y="3523289"/>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9</a:t>
                </a:r>
              </a:p>
            </p:txBody>
          </p:sp>
          <p:sp>
            <p:nvSpPr>
              <p:cNvPr id="99" name="Oval 98">
                <a:extLst>
                  <a:ext uri="{FF2B5EF4-FFF2-40B4-BE49-F238E27FC236}">
                    <a16:creationId xmlns:a16="http://schemas.microsoft.com/office/drawing/2014/main" id="{0A76D0DD-56FD-4361-9B38-1FE82EB91200}"/>
                  </a:ext>
                </a:extLst>
              </p:cNvPr>
              <p:cNvSpPr/>
              <p:nvPr/>
            </p:nvSpPr>
            <p:spPr>
              <a:xfrm rot="1800000" flipH="1" flipV="1">
                <a:off x="7742831" y="3795974"/>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6</a:t>
                </a:r>
              </a:p>
            </p:txBody>
          </p:sp>
          <p:sp>
            <p:nvSpPr>
              <p:cNvPr id="100" name="Oval 99">
                <a:extLst>
                  <a:ext uri="{FF2B5EF4-FFF2-40B4-BE49-F238E27FC236}">
                    <a16:creationId xmlns:a16="http://schemas.microsoft.com/office/drawing/2014/main" id="{C1381B1B-6A80-4D56-9009-60A9F79C07A7}"/>
                  </a:ext>
                </a:extLst>
              </p:cNvPr>
              <p:cNvSpPr/>
              <p:nvPr/>
            </p:nvSpPr>
            <p:spPr>
              <a:xfrm rot="19800000" flipV="1">
                <a:off x="8496689" y="3790170"/>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8</a:t>
                </a:r>
              </a:p>
            </p:txBody>
          </p:sp>
          <p:sp>
            <p:nvSpPr>
              <p:cNvPr id="101" name="Oval 100">
                <a:extLst>
                  <a:ext uri="{FF2B5EF4-FFF2-40B4-BE49-F238E27FC236}">
                    <a16:creationId xmlns:a16="http://schemas.microsoft.com/office/drawing/2014/main" id="{64917F11-7BA9-4768-899F-39B7ED18DDBF}"/>
                  </a:ext>
                </a:extLst>
              </p:cNvPr>
              <p:cNvSpPr/>
              <p:nvPr/>
            </p:nvSpPr>
            <p:spPr>
              <a:xfrm flipV="1">
                <a:off x="8115296" y="3889637"/>
                <a:ext cx="332717" cy="579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accent4">
                        <a:lumMod val="50000"/>
                      </a:schemeClr>
                    </a:solidFill>
                    <a:latin typeface="Qualcomm Office Regular" panose="020B0503030202060203"/>
                    <a:cs typeface="Microsoft Sans Serif" panose="020B0604020202020204" pitchFamily="34" charset="0"/>
                  </a:rPr>
                  <a:t>7</a:t>
                </a:r>
              </a:p>
            </p:txBody>
          </p:sp>
          <p:sp>
            <p:nvSpPr>
              <p:cNvPr id="102" name="Oval 101">
                <a:extLst>
                  <a:ext uri="{FF2B5EF4-FFF2-40B4-BE49-F238E27FC236}">
                    <a16:creationId xmlns:a16="http://schemas.microsoft.com/office/drawing/2014/main" id="{66C49F89-5472-4983-AF29-0F5096EA6683}"/>
                  </a:ext>
                </a:extLst>
              </p:cNvPr>
              <p:cNvSpPr/>
              <p:nvPr/>
            </p:nvSpPr>
            <p:spPr>
              <a:xfrm rot="18000000" flipV="1">
                <a:off x="7815859" y="2149247"/>
                <a:ext cx="332717" cy="579032"/>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a:solidFill>
                    <a:schemeClr val="bg1"/>
                  </a:solidFill>
                  <a:latin typeface="Qualcomm Office Regular" panose="020B0503030202060203"/>
                  <a:cs typeface="Microsoft Sans Serif" panose="020B0604020202020204" pitchFamily="34" charset="0"/>
                </a:endParaRPr>
              </a:p>
            </p:txBody>
          </p:sp>
          <p:sp>
            <p:nvSpPr>
              <p:cNvPr id="103" name="Oval 102">
                <a:extLst>
                  <a:ext uri="{FF2B5EF4-FFF2-40B4-BE49-F238E27FC236}">
                    <a16:creationId xmlns:a16="http://schemas.microsoft.com/office/drawing/2014/main" id="{2BED120B-0B91-48D9-B3E5-E4F8AC48B18F}"/>
                  </a:ext>
                </a:extLst>
              </p:cNvPr>
              <p:cNvSpPr/>
              <p:nvPr/>
            </p:nvSpPr>
            <p:spPr>
              <a:xfrm rot="19800000" flipV="1">
                <a:off x="7560146" y="2416128"/>
                <a:ext cx="332717" cy="579032"/>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a:solidFill>
                    <a:schemeClr val="bg1"/>
                  </a:solidFill>
                  <a:latin typeface="Qualcomm Office Regular" panose="020B0503030202060203"/>
                  <a:cs typeface="Microsoft Sans Serif" panose="020B0604020202020204" pitchFamily="34" charset="0"/>
                </a:endParaRPr>
              </a:p>
            </p:txBody>
          </p:sp>
          <p:sp>
            <p:nvSpPr>
              <p:cNvPr id="104" name="Oval 103">
                <a:extLst>
                  <a:ext uri="{FF2B5EF4-FFF2-40B4-BE49-F238E27FC236}">
                    <a16:creationId xmlns:a16="http://schemas.microsoft.com/office/drawing/2014/main" id="{A9591CF8-68D2-4C4B-B097-15BFE5B38029}"/>
                  </a:ext>
                </a:extLst>
              </p:cNvPr>
              <p:cNvSpPr/>
              <p:nvPr/>
            </p:nvSpPr>
            <p:spPr>
              <a:xfrm flipV="1">
                <a:off x="7178753" y="2515595"/>
                <a:ext cx="332717" cy="579032"/>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a:solidFill>
                    <a:schemeClr val="bg1"/>
                  </a:solidFill>
                  <a:latin typeface="Qualcomm Office Regular" panose="020B0503030202060203"/>
                  <a:cs typeface="Microsoft Sans Serif" panose="020B0604020202020204" pitchFamily="34" charset="0"/>
                </a:endParaRPr>
              </a:p>
            </p:txBody>
          </p:sp>
          <p:sp>
            <p:nvSpPr>
              <p:cNvPr id="105" name="Oval 104">
                <a:extLst>
                  <a:ext uri="{FF2B5EF4-FFF2-40B4-BE49-F238E27FC236}">
                    <a16:creationId xmlns:a16="http://schemas.microsoft.com/office/drawing/2014/main" id="{B41866FD-EA02-41FA-A8F4-18371CD57FEF}"/>
                  </a:ext>
                </a:extLst>
              </p:cNvPr>
              <p:cNvSpPr/>
              <p:nvPr/>
            </p:nvSpPr>
            <p:spPr>
              <a:xfrm rot="19800000" flipH="1">
                <a:off x="10372010" y="2539678"/>
                <a:ext cx="332717" cy="579032"/>
              </a:xfrm>
              <a:prstGeom prst="ellipse">
                <a:avLst/>
              </a:prstGeom>
              <a:solidFill>
                <a:srgbClr val="00B05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100">
                    <a:solidFill>
                      <a:srgbClr val="C00000"/>
                    </a:solidFill>
                    <a:latin typeface="Qualcomm Office Regular" panose="020B0503030202060203"/>
                    <a:cs typeface="Microsoft Sans Serif" panose="020B0604020202020204" pitchFamily="34" charset="0"/>
                  </a:rPr>
                  <a:t>12</a:t>
                </a:r>
              </a:p>
            </p:txBody>
          </p:sp>
          <p:sp>
            <p:nvSpPr>
              <p:cNvPr id="106" name="Oval 105">
                <a:extLst>
                  <a:ext uri="{FF2B5EF4-FFF2-40B4-BE49-F238E27FC236}">
                    <a16:creationId xmlns:a16="http://schemas.microsoft.com/office/drawing/2014/main" id="{18BFC863-44B7-4BE0-A08E-FCFFA035429C}"/>
                  </a:ext>
                </a:extLst>
              </p:cNvPr>
              <p:cNvSpPr/>
              <p:nvPr/>
            </p:nvSpPr>
            <p:spPr>
              <a:xfrm rot="19800000" flipH="1">
                <a:off x="7742831" y="2539677"/>
                <a:ext cx="332717" cy="579032"/>
              </a:xfrm>
              <a:prstGeom prst="ellipse">
                <a:avLst/>
              </a:prstGeom>
              <a:solidFill>
                <a:srgbClr val="00B05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100">
                    <a:solidFill>
                      <a:srgbClr val="C00000"/>
                    </a:solidFill>
                    <a:latin typeface="Qualcomm Office Regular" panose="020B0503030202060203"/>
                    <a:cs typeface="Microsoft Sans Serif" panose="020B0604020202020204" pitchFamily="34" charset="0"/>
                  </a:rPr>
                  <a:t>2</a:t>
                </a:r>
              </a:p>
            </p:txBody>
          </p:sp>
          <p:sp>
            <p:nvSpPr>
              <p:cNvPr id="107" name="Arrow: Right 106">
                <a:extLst>
                  <a:ext uri="{FF2B5EF4-FFF2-40B4-BE49-F238E27FC236}">
                    <a16:creationId xmlns:a16="http://schemas.microsoft.com/office/drawing/2014/main" id="{032B1350-BCFC-430D-8617-30F02C66925F}"/>
                  </a:ext>
                </a:extLst>
              </p:cNvPr>
              <p:cNvSpPr/>
              <p:nvPr/>
            </p:nvSpPr>
            <p:spPr>
              <a:xfrm>
                <a:off x="9413197" y="2785548"/>
                <a:ext cx="397672" cy="1037179"/>
              </a:xfrm>
              <a:prstGeom prst="rightArrow">
                <a:avLst/>
              </a:prstGeom>
              <a:solidFill>
                <a:srgbClr val="FFC00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005900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005B0-5174-4D32-8896-78804BABCEDB}"/>
              </a:ext>
            </a:extLst>
          </p:cNvPr>
          <p:cNvSpPr>
            <a:spLocks noGrp="1"/>
          </p:cNvSpPr>
          <p:nvPr>
            <p:ph type="title"/>
          </p:nvPr>
        </p:nvSpPr>
        <p:spPr/>
        <p:txBody>
          <a:bodyPr/>
          <a:lstStyle/>
          <a:p>
            <a:r>
              <a:rPr kumimoji="1" lang="en-US" altLang="ja-JP"/>
              <a:t>OTA Testing for FR2 FWA (PC1/PC5)</a:t>
            </a:r>
            <a:endParaRPr kumimoji="1" lang="ja-JP" altLang="en-US"/>
          </a:p>
        </p:txBody>
      </p:sp>
      <p:sp>
        <p:nvSpPr>
          <p:cNvPr id="3" name="Content Placeholder 2">
            <a:extLst>
              <a:ext uri="{FF2B5EF4-FFF2-40B4-BE49-F238E27FC236}">
                <a16:creationId xmlns:a16="http://schemas.microsoft.com/office/drawing/2014/main" id="{A7391C6B-DBCE-4F42-82F8-ECCE74668734}"/>
              </a:ext>
            </a:extLst>
          </p:cNvPr>
          <p:cNvSpPr>
            <a:spLocks noGrp="1"/>
          </p:cNvSpPr>
          <p:nvPr>
            <p:ph sz="quarter" idx="12"/>
          </p:nvPr>
        </p:nvSpPr>
        <p:spPr/>
        <p:txBody>
          <a:bodyPr/>
          <a:lstStyle/>
          <a:p>
            <a:r>
              <a:rPr kumimoji="1" lang="en-US" altLang="ja-JP"/>
              <a:t>FR2 PC1 (FWA) requirements were introduced from Rel.15, PC5 introduced in Rel.17 but release independent from Rel.15</a:t>
            </a:r>
          </a:p>
          <a:p>
            <a:pPr lvl="1"/>
            <a:r>
              <a:rPr kumimoji="1" lang="en-US" altLang="ja-JP"/>
              <a:t>There is increased market traction for these devices in recent years</a:t>
            </a:r>
          </a:p>
          <a:p>
            <a:r>
              <a:rPr kumimoji="1" lang="en-US" altLang="ja-JP"/>
              <a:t>3GPP does not have any testing methodology for such devices</a:t>
            </a:r>
          </a:p>
          <a:p>
            <a:pPr lvl="1"/>
            <a:r>
              <a:rPr kumimoji="1" lang="en-US" altLang="ja-JP"/>
              <a:t>Current OTA testing setup/methodology is only applicable to smartphones form factors (quiet zone size is too small)</a:t>
            </a:r>
          </a:p>
          <a:p>
            <a:pPr lvl="1"/>
            <a:r>
              <a:rPr kumimoji="1" lang="en-US" altLang="ja-JP"/>
              <a:t>Consequently no RAN5/GCF tests available for FWA (CPE) devices</a:t>
            </a:r>
          </a:p>
          <a:p>
            <a:r>
              <a:rPr kumimoji="1" lang="en-US" altLang="ja-JP"/>
              <a:t>New RAN4 SI to enable testing of such devices is needed</a:t>
            </a:r>
          </a:p>
          <a:p>
            <a:r>
              <a:rPr kumimoji="1" lang="en-US" altLang="ja-JP"/>
              <a:t>SI to follow the framework of previous OTA testing SIs</a:t>
            </a:r>
          </a:p>
          <a:p>
            <a:pPr lvl="1"/>
            <a:r>
              <a:rPr kumimoji="1" lang="en-US" altLang="ja-JP"/>
              <a:t>Study test setup, methodology and coarse MU</a:t>
            </a:r>
          </a:p>
          <a:p>
            <a:pPr lvl="2"/>
            <a:r>
              <a:rPr kumimoji="1" lang="en-US" altLang="ja-JP"/>
              <a:t>Identify what can be reused from the test setup for PC3</a:t>
            </a:r>
          </a:p>
          <a:p>
            <a:pPr lvl="1"/>
            <a:r>
              <a:rPr kumimoji="1" lang="en-US" altLang="ja-JP"/>
              <a:t>Enable RF, RRM and </a:t>
            </a:r>
            <a:r>
              <a:rPr kumimoji="1" lang="en-US" altLang="ja-JP" err="1"/>
              <a:t>demod</a:t>
            </a:r>
            <a:r>
              <a:rPr kumimoji="1" lang="en-US" altLang="ja-JP"/>
              <a:t> testing</a:t>
            </a:r>
          </a:p>
          <a:p>
            <a:pPr lvl="1"/>
            <a:endParaRPr kumimoji="1" lang="ja-JP" altLang="en-US"/>
          </a:p>
        </p:txBody>
      </p:sp>
      <p:sp>
        <p:nvSpPr>
          <p:cNvPr id="4" name="Subtitle 3">
            <a:extLst>
              <a:ext uri="{FF2B5EF4-FFF2-40B4-BE49-F238E27FC236}">
                <a16:creationId xmlns:a16="http://schemas.microsoft.com/office/drawing/2014/main" id="{B07161DE-B9E2-45CE-9ABB-2396BB010CA8}"/>
              </a:ext>
            </a:extLst>
          </p:cNvPr>
          <p:cNvSpPr>
            <a:spLocks noGrp="1"/>
          </p:cNvSpPr>
          <p:nvPr>
            <p:ph type="subTitle" idx="1"/>
          </p:nvPr>
        </p:nvSpPr>
        <p:spPr/>
        <p:txBody>
          <a:bodyPr/>
          <a:lstStyle/>
          <a:p>
            <a:r>
              <a:rPr kumimoji="1" lang="en-US" altLang="ja-JP"/>
              <a:t>Expand FR2 OTA testing to other for factors</a:t>
            </a:r>
            <a:endParaRPr kumimoji="1" lang="ja-JP" altLang="en-US"/>
          </a:p>
        </p:txBody>
      </p:sp>
      <p:sp>
        <p:nvSpPr>
          <p:cNvPr id="5" name="Footer Placeholder 4">
            <a:extLst>
              <a:ext uri="{FF2B5EF4-FFF2-40B4-BE49-F238E27FC236}">
                <a16:creationId xmlns:a16="http://schemas.microsoft.com/office/drawing/2014/main" id="{C2DB29AD-8E84-4B8C-AD52-F3735FE579F2}"/>
              </a:ext>
            </a:extLst>
          </p:cNvPr>
          <p:cNvSpPr>
            <a:spLocks noGrp="1"/>
          </p:cNvSpPr>
          <p:nvPr>
            <p:ph type="ftr" sz="quarter" idx="3"/>
          </p:nvPr>
        </p:nvSpPr>
        <p:spPr/>
        <p:txBody>
          <a:body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2478019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2" id="{47A65BCE-64DB-EB43-A7B6-593D7FA824AD}" vid="{D817B334-C076-4347-B040-A466F51188D5}"/>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6" ma:contentTypeDescription="Create a new document." ma:contentTypeScope="" ma:versionID="e5105d897705303ea7c5c7c18b84940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1636029c9368a50d893b60b9fd7f1185"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41e23cb-dad9-498e-b38f-7f09bac0cd70">
      <UserInfo>
        <DisplayName>Juan Montojo</DisplayName>
        <AccountId>17</AccountId>
        <AccountType/>
      </UserInfo>
      <UserInfo>
        <DisplayName>Peter Gaal</DisplayName>
        <AccountId>15</AccountId>
        <AccountType/>
      </UserInfo>
      <UserInfo>
        <DisplayName>ran4.meeting</DisplayName>
        <AccountId>38</AccountId>
        <AccountType/>
      </UserInfo>
    </SharedWithUsers>
  </documentManagement>
</p:properties>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9BBEB9BA-F55A-4ABC-B2FC-E61B950FEDB4}">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45230DE-62DB-43E1-8074-0E224BDBB3A0}">
  <ds:schemaRefs>
    <ds:schemaRef ds:uri="59341b7b-2ed7-44dc-8679-71dde30480b1"/>
    <ds:schemaRef ds:uri="941e23cb-dad9-498e-b38f-7f09bac0cd7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1405</Words>
  <Application>Microsoft Office PowerPoint</Application>
  <PresentationFormat>Widescreen</PresentationFormat>
  <Paragraphs>173</Paragraphs>
  <Slides>11</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Qualcomm Office Bold</vt:lpstr>
      <vt:lpstr>Qualcomm Office Regular</vt:lpstr>
      <vt:lpstr>Qualcomm Regular</vt:lpstr>
      <vt:lpstr>Arial</vt:lpstr>
      <vt:lpstr>Cambria Math</vt:lpstr>
      <vt:lpstr>Century Gothic</vt:lpstr>
      <vt:lpstr>Microsoft Sans Serif</vt:lpstr>
      <vt:lpstr>Qualcomm Executive External</vt:lpstr>
      <vt:lpstr>RAN4 Projects Proposals for Rel-18</vt:lpstr>
      <vt:lpstr>Requirements for 8Rx in FR1</vt:lpstr>
      <vt:lpstr>Requirements for 4-Layer DL in FR2</vt:lpstr>
      <vt:lpstr>Requirements for 4-Layer DL in FR2</vt:lpstr>
      <vt:lpstr>Link Adaptation Throughput Requirements</vt:lpstr>
      <vt:lpstr>MSD Improvements for CA/EN-DC</vt:lpstr>
      <vt:lpstr>Dynamic OTA and 4L OTA testing for FR2/FR2x</vt:lpstr>
      <vt:lpstr>Dynamic OTA testing for FR2</vt:lpstr>
      <vt:lpstr>OTA Testing for FR2 FWA (PC1/PC5)</vt:lpstr>
      <vt:lpstr>Other RAN4 Items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Proposals</dc:title>
  <dc:subject/>
  <dc:creator>Valentin Gheorghiu</dc:creator>
  <cp:keywords/>
  <dc:description/>
  <cp:lastModifiedBy>Valentin Gheorghiu</cp:lastModifiedBy>
  <cp:revision>2</cp:revision>
  <dcterms:created xsi:type="dcterms:W3CDTF">2021-02-09T21:22:25Z</dcterms:created>
  <dcterms:modified xsi:type="dcterms:W3CDTF">2021-11-29T21:48:49Z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0x01010054FC21B95FDDC14EA5A0590F935619D0</vt:lpwstr>
  </property>
</Properties>
</file>