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0"/>
  </p:handoutMasterIdLst>
  <p:sldIdLst>
    <p:sldId id="262" r:id="rId5"/>
    <p:sldId id="487" r:id="rId7"/>
    <p:sldId id="490" r:id="rId8"/>
    <p:sldId id="261" r:id="rId9"/>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102" d="100"/>
          <a:sy n="102" d="100"/>
        </p:scale>
        <p:origin x="36" y="93"/>
      </p:cViewPr>
      <p:guideLst>
        <p:guide orient="horz" pos="1943"/>
        <p:guide pos="280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1021969" y="2059732"/>
            <a:ext cx="6186189" cy="1022696"/>
          </a:xfrm>
        </p:spPr>
        <p:txBody>
          <a:bodyPr/>
          <a:lstStyle/>
          <a:p>
            <a:pPr eaLnBrk="1" hangingPunct="1"/>
            <a:r>
              <a:rPr lang="en-US" dirty="0"/>
              <a:t>Motivation on study on NR NTN RF requirement for coexistence with TN standalone NB-IoT</a:t>
            </a:r>
            <a:endParaRPr lang="en-US" dirty="0"/>
          </a:p>
        </p:txBody>
      </p:sp>
      <p:sp>
        <p:nvSpPr>
          <p:cNvPr id="8" name="正方形/長方形 7"/>
          <p:cNvSpPr/>
          <p:nvPr/>
        </p:nvSpPr>
        <p:spPr>
          <a:xfrm>
            <a:off x="238572" y="249158"/>
            <a:ext cx="7178228" cy="1322070"/>
          </a:xfrm>
          <a:prstGeom prst="rect">
            <a:avLst/>
          </a:prstGeom>
        </p:spPr>
        <p:txBody>
          <a:bodyPr wrap="square">
            <a:spAutoFit/>
          </a:bodyPr>
          <a:p>
            <a:r>
              <a:rPr lang="en-GB" altLang="ja-JP" sz="1600" b="1" dirty="0"/>
              <a:t>3GPP TSG RAN WG Meeting #</a:t>
            </a:r>
            <a:r>
              <a:rPr lang="en-US" altLang="en-GB" sz="1600" b="1" dirty="0"/>
              <a:t>94</a:t>
            </a:r>
            <a:r>
              <a:rPr lang="en-GB" altLang="ja-JP" sz="1600" b="1" dirty="0"/>
              <a:t>-e		</a:t>
            </a:r>
            <a:endParaRPr lang="en-GB" altLang="ja-JP" sz="1600" b="1" dirty="0"/>
          </a:p>
          <a:p>
            <a:r>
              <a:rPr lang="en-GB" altLang="ja-JP" sz="1600" b="1" dirty="0"/>
              <a:t>Electronic Meeting, </a:t>
            </a:r>
            <a:r>
              <a:rPr lang="en-US" altLang="en-GB" sz="1600" b="1" dirty="0"/>
              <a:t>Dec</a:t>
            </a:r>
            <a:r>
              <a:rPr lang="en-GB" altLang="ja-JP" sz="1600" b="1" dirty="0"/>
              <a:t> </a:t>
            </a:r>
            <a:r>
              <a:rPr lang="en-US" altLang="en-GB" sz="1600" b="1" dirty="0"/>
              <a:t>6</a:t>
            </a:r>
            <a:r>
              <a:rPr lang="en-GB" altLang="ja-JP" sz="1600" b="1" dirty="0"/>
              <a:t> - 1</a:t>
            </a:r>
            <a:r>
              <a:rPr lang="en-US" altLang="en-GB" sz="1600" b="1" dirty="0"/>
              <a:t>7</a:t>
            </a:r>
            <a:r>
              <a:rPr lang="en-GB" altLang="ja-JP" sz="1600" b="1" dirty="0"/>
              <a:t>, 2021</a:t>
            </a:r>
            <a:endParaRPr lang="en-GB" altLang="ja-JP" sz="1600" b="1" dirty="0"/>
          </a:p>
          <a:p>
            <a:r>
              <a:rPr lang="es-ES" altLang="ja-JP" sz="1600" dirty="0">
                <a:latin typeface="HGP創英角ｺﾞｼｯｸUB"/>
                <a:ea typeface="HGP創英角ｺﾞｼｯｸUB"/>
                <a:cs typeface="HGP創英角ｺﾞｼｯｸUB"/>
              </a:rPr>
              <a:t> </a:t>
            </a:r>
            <a:endParaRPr lang="en-US" altLang="ja-JP" sz="1600" dirty="0">
              <a:latin typeface="HGP創英角ｺﾞｼｯｸUB"/>
              <a:ea typeface="HGP創英角ｺﾞｼｯｸUB"/>
              <a:cs typeface="HGP創英角ｺﾞｼｯｸUB"/>
            </a:endParaRPr>
          </a:p>
          <a:p>
            <a:r>
              <a:rPr lang="it-IT" altLang="ja-JP" sz="1600" dirty="0">
                <a:latin typeface="+mn-lt"/>
                <a:ea typeface="HGP創英角ｺﾞｼｯｸUB"/>
                <a:cs typeface="+mn-lt"/>
              </a:rPr>
              <a:t>Agenda Item:	</a:t>
            </a:r>
            <a:r>
              <a:rPr lang="en-US" altLang="ja-JP" sz="1600" dirty="0">
                <a:latin typeface="+mn-lt"/>
                <a:ea typeface="HGP創英角ｺﾞｼｯｸUB"/>
                <a:cs typeface="+mn-lt"/>
              </a:rPr>
              <a:t>8A.4</a:t>
            </a:r>
            <a:endParaRPr lang="en-US" altLang="ja-JP" sz="1600" dirty="0">
              <a:latin typeface="+mn-lt"/>
              <a:ea typeface="HGP創英角ｺﾞｼｯｸUB"/>
              <a:cs typeface="+mn-lt"/>
            </a:endParaRPr>
          </a:p>
          <a:p>
            <a:r>
              <a:rPr lang="en-US" altLang="ja-JP" sz="1600" dirty="0">
                <a:latin typeface="+mn-lt"/>
                <a:ea typeface="HGP創英角ｺﾞｼｯｸUB"/>
                <a:cs typeface="+mn-lt"/>
              </a:rPr>
              <a:t>Document for:	Discussion</a:t>
            </a:r>
            <a:endParaRPr lang="ja-JP" altLang="ja-JP" sz="1600" dirty="0">
              <a:latin typeface="+mn-lt"/>
              <a:ea typeface="HGP創英角ｺﾞｼｯｸUB"/>
              <a:cs typeface="+mn-lt"/>
            </a:endParaRPr>
          </a:p>
        </p:txBody>
      </p:sp>
      <p:sp>
        <p:nvSpPr>
          <p:cNvPr id="9" name="正方形/長方形 8"/>
          <p:cNvSpPr/>
          <p:nvPr/>
        </p:nvSpPr>
        <p:spPr>
          <a:xfrm>
            <a:off x="6408932" y="248965"/>
            <a:ext cx="1084580" cy="337185"/>
          </a:xfrm>
          <a:prstGeom prst="rect">
            <a:avLst/>
          </a:prstGeom>
        </p:spPr>
        <p:txBody>
          <a:bodyPr wrap="none">
            <a:spAutoFit/>
          </a:bodyPr>
          <a:p>
            <a:pPr algn="r" defTabSz="914400">
              <a:defRPr/>
            </a:pPr>
            <a:r>
              <a:rPr lang="en-US" altLang="ja-JP" sz="1600" b="1" dirty="0"/>
              <a:t>RP-213412</a:t>
            </a:r>
            <a:endParaRPr lang="en-US" altLang="ja-JP" sz="1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 For Rel-17 NTN study in RAN4, the simulation scenarios of coexistence study was approved in R4-2120671 in RAN4#101e with both NR and standalone NB-IoT terrestrial network included to ensure that NR NTN system could well coexist with the existing terrestrial network by appropriate RF requirement definition.</a:t>
            </a:r>
            <a:endParaRPr lang="en-US" altLang="en-US" sz="1400" dirty="0"/>
          </a:p>
          <a:p>
            <a:pPr marL="285750" indent="-285750">
              <a:buFont typeface="Arial" panose="020B0604020202020204" pitchFamily="34" charset="0"/>
              <a:buChar char="•"/>
            </a:pPr>
            <a:r>
              <a:rPr lang="en-US" altLang="en-US" sz="1400" dirty="0"/>
              <a:t> However due to the limited time for Rel-17 NTN WID and massive simulation cases for NTN coexistence study, only evaluation results for NR NTN coexisting with TN NR case have been provided by interested companies and coexistence study for NR NTN coexisting with TN standalone NB-IoT case has not been started yet. </a:t>
            </a:r>
            <a:endParaRPr lang="en-US" altLang="en-US" sz="1400" dirty="0"/>
          </a:p>
          <a:p>
            <a:pPr marL="285750" indent="-285750">
              <a:buFont typeface="Arial" panose="020B0604020202020204" pitchFamily="34" charset="0"/>
              <a:buChar char="•"/>
            </a:pPr>
            <a:r>
              <a:rPr lang="en-US" altLang="en-US" sz="1400" dirty="0"/>
              <a:t>Given the limited meetings left in RAN4 for Rel-17, it might be impossible to complete this study in time in Rel-17, therefore it’s better to complete this study in Rel-18 to ensure that NR NTN could also well coexist with the standalone NB-IoT terrestrial network.</a:t>
            </a:r>
            <a:endParaRPr lang="en-US" altLang="en-US" sz="1400" dirty="0"/>
          </a:p>
        </p:txBody>
      </p:sp>
      <p:sp>
        <p:nvSpPr>
          <p:cNvPr id="3" name="Title 2"/>
          <p:cNvSpPr>
            <a:spLocks noGrp="1"/>
          </p:cNvSpPr>
          <p:nvPr>
            <p:ph type="title"/>
          </p:nvPr>
        </p:nvSpPr>
        <p:spPr>
          <a:xfrm>
            <a:off x="66081" y="49267"/>
            <a:ext cx="3956331" cy="329275"/>
          </a:xfrm>
        </p:spPr>
        <p:txBody>
          <a:bodyPr/>
          <a:lstStyle/>
          <a:p>
            <a:r>
              <a:rPr lang="en-US" sz="2000" dirty="0"/>
              <a:t>Backgroud</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Identify operating bands for coexistence evaluation on NR NTN coexistence with standalone NB-IoT terrestrial network, around 2GHz (B1 for standalone NB-IoT and n256 for NR NTN, etc)</a:t>
            </a:r>
            <a:endParaRPr lang="en-US" altLang="en-US" sz="1400" dirty="0"/>
          </a:p>
          <a:p>
            <a:pPr marL="285750" indent="-285750">
              <a:buFont typeface="Arial" panose="020B0604020202020204" pitchFamily="34" charset="0"/>
              <a:buChar char="•"/>
            </a:pPr>
            <a:r>
              <a:rPr lang="en-US" altLang="en-US" sz="1400" dirty="0"/>
              <a:t>For NR NTN, evaluate coexistence requirement between  NR NTN and standalone NB-IoT terrestrial network, and further evaluate whether R17 NR NTN RF requirements could be reused or not.</a:t>
            </a:r>
            <a:endParaRPr lang="en-US" altLang="en-US" sz="1400" dirty="0"/>
          </a:p>
          <a:p>
            <a:pPr marL="285750" indent="-285750">
              <a:buFont typeface="Arial" panose="020B0604020202020204" pitchFamily="34" charset="0"/>
              <a:buChar char="•"/>
            </a:pPr>
            <a:r>
              <a:rPr lang="en-US" altLang="en-US" sz="1400" dirty="0"/>
              <a:t>Identify necessary additional RF requirements to ensure NR NTN for co-existence with standalone NB-IoT terrestrial network. </a:t>
            </a:r>
            <a:r>
              <a:rPr lang="en-US" altLang="en-US" sz="1200" dirty="0"/>
              <a:t> </a:t>
            </a:r>
            <a:endParaRPr lang="en-US" altLang="en-US" sz="1200" dirty="0"/>
          </a:p>
        </p:txBody>
      </p:sp>
      <p:sp>
        <p:nvSpPr>
          <p:cNvPr id="3" name="Title 2"/>
          <p:cNvSpPr>
            <a:spLocks noGrp="1"/>
          </p:cNvSpPr>
          <p:nvPr>
            <p:ph type="title"/>
          </p:nvPr>
        </p:nvSpPr>
        <p:spPr>
          <a:xfrm>
            <a:off x="66081" y="49267"/>
            <a:ext cx="3956331" cy="329275"/>
          </a:xfrm>
        </p:spPr>
        <p:txBody>
          <a:bodyPr/>
          <a:lstStyle/>
          <a:p>
            <a:r>
              <a:rPr lang="en-US" sz="2000" dirty="0"/>
              <a:t>Proposal</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1606</Words>
  <Application>WPS 演示</Application>
  <PresentationFormat>On-screen Show (16:9)</PresentationFormat>
  <Paragraphs>24</Paragraphs>
  <Slides>4</Slides>
  <Notes>2</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4</vt:i4>
      </vt:variant>
    </vt:vector>
  </HeadingPairs>
  <TitlesOfParts>
    <vt:vector size="17" baseType="lpstr">
      <vt:lpstr>Arial</vt:lpstr>
      <vt:lpstr>宋体</vt:lpstr>
      <vt:lpstr>Wingdings</vt:lpstr>
      <vt:lpstr>Calibri</vt:lpstr>
      <vt:lpstr>微软雅黑</vt:lpstr>
      <vt:lpstr>Arial</vt:lpstr>
      <vt:lpstr>Heiti SC Light</vt:lpstr>
      <vt:lpstr>MS PGothic</vt:lpstr>
      <vt:lpstr>HGP創英角ｺﾞｼｯｸUB</vt:lpstr>
      <vt:lpstr>Arial Unicode MS</vt:lpstr>
      <vt:lpstr>ZTE-Internal use only-16X9</vt:lpstr>
      <vt:lpstr>1_ZTE-Internal use only-16X9</vt:lpstr>
      <vt:lpstr>正文</vt:lpstr>
      <vt:lpstr>Motivation on study on NR NTN RF requirement for coexistence with TN standalone NB-IoT</vt:lpstr>
      <vt:lpstr>Backgroud</vt:lpstr>
      <vt:lpstr>Proposal</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ZTE,Fei Xue</cp:lastModifiedBy>
  <cp:revision>1324</cp:revision>
  <dcterms:created xsi:type="dcterms:W3CDTF">2015-07-28T09:06:00Z</dcterms:created>
  <dcterms:modified xsi:type="dcterms:W3CDTF">2021-11-29T09:10:52Z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ies>
</file>