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349" r:id="rId5"/>
    <p:sldId id="350" r:id="rId6"/>
    <p:sldId id="354" r:id="rId7"/>
    <p:sldId id="355" r:id="rId8"/>
    <p:sldId id="353" r:id="rId9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61" d="100"/>
          <a:sy n="161" d="100"/>
        </p:scale>
        <p:origin x="144" y="174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29/11/2021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Targets for Low-Power WUS Study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94E	</a:t>
            </a:r>
            <a:r>
              <a:rPr lang="en-US" b="1" dirty="0">
                <a:latin typeface="+mj-lt"/>
              </a:rPr>
              <a:t>RP-213356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6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8A.5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Unclear targets for low-power WUR &amp; WUS study: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67375"/>
              </p:ext>
            </p:extLst>
          </p:nvPr>
        </p:nvGraphicFramePr>
        <p:xfrm>
          <a:off x="759125" y="2163522"/>
          <a:ext cx="11102196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2203"/>
                <a:gridCol w="6171262"/>
                <a:gridCol w="3688731"/>
              </a:tblGrid>
              <a:tr h="402476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Draft SID Section</a:t>
                      </a:r>
                      <a:endParaRPr lang="en-US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Ambiguous</a:t>
                      </a:r>
                      <a:r>
                        <a:rPr lang="en-US" b="1" baseline="0" dirty="0" smtClean="0"/>
                        <a:t> targets</a:t>
                      </a:r>
                      <a:endParaRPr lang="en-US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Observations</a:t>
                      </a:r>
                      <a:endParaRPr lang="en-US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4728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Objective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600" dirty="0" smtClean="0"/>
                        <a:t>“… </a:t>
                      </a:r>
                      <a:r>
                        <a:rPr lang="en-US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Solutions should give 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justifiable</a:t>
                      </a:r>
                      <a:r>
                        <a:rPr lang="en-US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gains compared to the existing </a:t>
                      </a:r>
                      <a:r>
                        <a:rPr lang="en-US" sz="16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</a:t>
                      </a:r>
                      <a:r>
                        <a:rPr lang="en-US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aa-ET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15/</a:t>
                      </a:r>
                      <a:r>
                        <a:rPr lang="en-US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16/17 UE power saving </a:t>
                      </a:r>
                      <a:r>
                        <a:rPr lang="aa-ET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mechanisms</a:t>
                      </a:r>
                      <a:r>
                        <a:rPr lang="en-US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Aspects such as UE power consumption, detection performance, coverage, UE complexity, should be covered by the evaluation.”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“Justifiable gains” is ambiguous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More significant difference is needed to </a:t>
                      </a:r>
                      <a:r>
                        <a:rPr lang="en-US" sz="1600" b="1" dirty="0" smtClean="0"/>
                        <a:t>avoid</a:t>
                      </a:r>
                      <a:r>
                        <a:rPr lang="en-US" sz="1600" b="1" baseline="0" dirty="0" smtClean="0"/>
                        <a:t> “similar functionality ” as Rel-17 </a:t>
                      </a:r>
                      <a:r>
                        <a:rPr lang="en-US" sz="1600" b="1" baseline="0" dirty="0" err="1" smtClean="0"/>
                        <a:t>enh</a:t>
                      </a:r>
                      <a:r>
                        <a:rPr lang="en-US" sz="1600" baseline="0" dirty="0" smtClean="0"/>
                        <a:t>.</a:t>
                      </a:r>
                    </a:p>
                    <a:p>
                      <a:pPr marL="457200" lvl="1" indent="0">
                        <a:buFont typeface="Arial" panose="020B0604020202020204" pitchFamily="34" charset="0"/>
                        <a:buNone/>
                      </a:pPr>
                      <a:endParaRPr lang="en-US" sz="160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/>
                        <a:t>Unknown “use case” in SID will make the study </a:t>
                      </a:r>
                      <a:r>
                        <a:rPr lang="en-US" sz="1600" b="1" baseline="0" dirty="0" smtClean="0"/>
                        <a:t>open-ended</a:t>
                      </a:r>
                    </a:p>
                  </a:txBody>
                  <a:tcPr anchor="ctr"/>
                </a:tc>
              </a:tr>
              <a:tr h="52472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study item includes the following objectives: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aa-ET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evaluation methodology &amp; KPIs [RAN1] ”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24728"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Justification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“… </a:t>
                      </a:r>
                      <a:r>
                        <a:rPr lang="en-GB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example, in fire detection and extinguishment use case, fire shutters shall be closed and fire sprinklers shall be turned on by the actuators </a:t>
                      </a:r>
                      <a:r>
                        <a:rPr lang="en-GB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within 1 to 2 seconds </a:t>
                      </a:r>
                      <a:r>
                        <a:rPr lang="en-GB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 the time the fire is detected by sensors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long 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cycle cannot meet the delay requirements. 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apparently not suitable for </a:t>
                      </a:r>
                      <a:r>
                        <a:rPr lang="aa-ET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latency-critical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cases. </a:t>
                      </a:r>
                      <a:r>
                        <a:rPr lang="en-GB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Thus, the intention is to study ultra-low power mechanism with </a:t>
                      </a:r>
                      <a:r>
                        <a:rPr lang="en-GB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latency </a:t>
                      </a:r>
                      <a:r>
                        <a:rPr lang="en-GB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Rel-18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.”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“within 1 to 2</a:t>
                      </a:r>
                      <a:r>
                        <a:rPr lang="en-US" sz="1600" baseline="0" dirty="0" smtClean="0"/>
                        <a:t> seconds</a:t>
                      </a:r>
                      <a:r>
                        <a:rPr lang="en-US" sz="1600" dirty="0" smtClean="0"/>
                        <a:t>” is </a:t>
                      </a:r>
                      <a:r>
                        <a:rPr lang="en-US" sz="1600" b="1" dirty="0" smtClean="0"/>
                        <a:t>NOT</a:t>
                      </a:r>
                      <a:r>
                        <a:rPr lang="en-US" sz="1600" baseline="0" dirty="0" smtClean="0"/>
                        <a:t> “low latency” for NR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6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/>
                        <a:t>Target true “low latency” (e.g. 1 </a:t>
                      </a:r>
                      <a:r>
                        <a:rPr lang="en-US" sz="1600" baseline="0" dirty="0" err="1" smtClean="0"/>
                        <a:t>ms</a:t>
                      </a:r>
                      <a:r>
                        <a:rPr lang="en-US" sz="1600" baseline="0" dirty="0" smtClean="0"/>
                        <a:t>) for ultra-low-power WUS </a:t>
                      </a:r>
                      <a:r>
                        <a:rPr lang="en-US" sz="1600" b="1" baseline="0" dirty="0" smtClean="0"/>
                        <a:t>conflicts</a:t>
                      </a:r>
                      <a:r>
                        <a:rPr lang="en-US" sz="1600" baseline="0" dirty="0" smtClean="0"/>
                        <a:t> with WUR concept requiring reasonable latency (e.g. 100 </a:t>
                      </a:r>
                      <a:r>
                        <a:rPr lang="en-US" sz="1600" baseline="0" dirty="0" err="1" smtClean="0"/>
                        <a:t>ms</a:t>
                      </a:r>
                      <a:r>
                        <a:rPr lang="en-US" sz="1600" baseline="0" dirty="0" smtClean="0"/>
                        <a:t>) for main receiver wake-up</a:t>
                      </a:r>
                      <a:endParaRPr 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and Proposal (1/2)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Targets of IEEE 11ba (WIFI WUR &amp; WUS):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Proposal 1:</a:t>
            </a:r>
          </a:p>
          <a:p>
            <a:pPr lvl="1"/>
            <a:r>
              <a:rPr lang="en-US" dirty="0" smtClean="0">
                <a:latin typeface="+mj-lt"/>
              </a:rPr>
              <a:t>Rel-18 study on ultra-low-power WUR &amp; WUS targets </a:t>
            </a:r>
            <a:r>
              <a:rPr lang="en-US" dirty="0" smtClean="0">
                <a:solidFill>
                  <a:srgbClr val="0000FF"/>
                </a:solidFill>
                <a:latin typeface="+mj-lt"/>
              </a:rPr>
              <a:t>1/10</a:t>
            </a:r>
            <a:r>
              <a:rPr lang="en-US" baseline="30000" dirty="0" smtClean="0">
                <a:solidFill>
                  <a:srgbClr val="0000FF"/>
                </a:solidFill>
                <a:latin typeface="+mj-lt"/>
              </a:rPr>
              <a:t>TH</a:t>
            </a:r>
            <a:r>
              <a:rPr lang="en-US" dirty="0" smtClean="0">
                <a:solidFill>
                  <a:srgbClr val="0000FF"/>
                </a:solidFill>
                <a:latin typeface="+mj-lt"/>
              </a:rPr>
              <a:t> or </a:t>
            </a:r>
            <a:r>
              <a:rPr lang="en-US" dirty="0" smtClean="0">
                <a:solidFill>
                  <a:srgbClr val="0000FF"/>
                </a:solidFill>
                <a:latin typeface="+mj-lt"/>
              </a:rPr>
              <a:t>lower </a:t>
            </a:r>
            <a:r>
              <a:rPr lang="en-US" dirty="0" smtClean="0">
                <a:latin typeface="+mj-lt"/>
              </a:rPr>
              <a:t>power consumption than NR Rel-15/16/17 power saving mechanisms  </a:t>
            </a:r>
            <a:endParaRPr lang="en-US" dirty="0" smtClean="0">
              <a:solidFill>
                <a:srgbClr val="FF0000"/>
              </a:solidFill>
              <a:latin typeface="+mj-lt"/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501030" y="6205438"/>
            <a:ext cx="6290721" cy="6161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en-US" sz="1200" dirty="0"/>
              <a:t>D. K. McCormick, "IEEE Technology Report on Wake-Up Radio: An Application, Market, and Technology Impact Analysis of Low-Power/Low-Latency 802.11 Wireless LAN Interfaces," in </a:t>
            </a:r>
            <a:r>
              <a:rPr lang="en-US" sz="1200" i="1" dirty="0"/>
              <a:t>802.11ba Battery Life Improvement: IEEE Technology Report on Wake-Up Radio</a:t>
            </a:r>
            <a:r>
              <a:rPr lang="en-US" sz="1200" dirty="0"/>
              <a:t> , </a:t>
            </a:r>
            <a:r>
              <a:rPr lang="en-US" sz="1200" dirty="0" smtClean="0"/>
              <a:t>pp.1-56</a:t>
            </a:r>
            <a:r>
              <a:rPr lang="en-US" sz="1200" dirty="0"/>
              <a:t>, 1 Nov. </a:t>
            </a:r>
            <a:r>
              <a:rPr lang="en-US" sz="1200" dirty="0" smtClean="0"/>
              <a:t>2017</a:t>
            </a:r>
          </a:p>
        </p:txBody>
      </p:sp>
      <p:pic>
        <p:nvPicPr>
          <p:cNvPr id="8" name="圖片 8"/>
          <p:cNvPicPr>
            <a:picLocks noChangeAspect="1"/>
          </p:cNvPicPr>
          <p:nvPr/>
        </p:nvPicPr>
        <p:blipFill rotWithShape="1">
          <a:blip r:embed="rId2"/>
          <a:srcRect b="9244"/>
          <a:stretch/>
        </p:blipFill>
        <p:spPr>
          <a:xfrm>
            <a:off x="308484" y="2147979"/>
            <a:ext cx="6080344" cy="393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557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and Proposal (2/2)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Use cases and requirements for Rel-17 REDCAP SI:</a:t>
            </a:r>
          </a:p>
          <a:p>
            <a:pPr lvl="1"/>
            <a:r>
              <a:rPr lang="en-US" dirty="0" smtClean="0"/>
              <a:t>Wearable and industrial wireless sensors have most challenging Battery requirements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847300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Proposal 2:</a:t>
            </a:r>
          </a:p>
          <a:p>
            <a:pPr lvl="1"/>
            <a:r>
              <a:rPr lang="en-US" dirty="0" smtClean="0">
                <a:latin typeface="+mj-lt"/>
              </a:rPr>
              <a:t>Rel-18 study on ultra-low-power WUR &amp; WUS targets specific use cases </a:t>
            </a:r>
            <a:r>
              <a:rPr lang="en-US" dirty="0">
                <a:latin typeface="+mj-lt"/>
              </a:rPr>
              <a:t>of </a:t>
            </a:r>
            <a:r>
              <a:rPr lang="en-US" dirty="0" smtClean="0">
                <a:solidFill>
                  <a:srgbClr val="0000FF"/>
                </a:solidFill>
                <a:latin typeface="+mj-lt"/>
              </a:rPr>
              <a:t>wearable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and </a:t>
            </a:r>
            <a:r>
              <a:rPr lang="en-US" dirty="0">
                <a:solidFill>
                  <a:srgbClr val="0000FF"/>
                </a:solidFill>
                <a:latin typeface="+mj-lt"/>
              </a:rPr>
              <a:t>industrial wireless </a:t>
            </a:r>
            <a:r>
              <a:rPr lang="en-US" dirty="0" smtClean="0">
                <a:solidFill>
                  <a:srgbClr val="0000FF"/>
                </a:solidFill>
                <a:latin typeface="+mj-lt"/>
              </a:rPr>
              <a:t>sensors</a:t>
            </a:r>
            <a:r>
              <a:rPr lang="en-US" dirty="0" smtClean="0">
                <a:latin typeface="+mj-lt"/>
              </a:rPr>
              <a:t>, as defined in TR38.875</a:t>
            </a:r>
            <a:br>
              <a:rPr lang="en-US" dirty="0" smtClean="0">
                <a:latin typeface="+mj-lt"/>
              </a:rPr>
            </a:br>
            <a:endParaRPr lang="en-US" dirty="0">
              <a:latin typeface="+mj-lt"/>
            </a:endParaRPr>
          </a:p>
          <a:p>
            <a:r>
              <a:rPr lang="en-US" dirty="0" smtClean="0">
                <a:latin typeface="+mj-lt"/>
              </a:rPr>
              <a:t>Proposal 3:</a:t>
            </a:r>
          </a:p>
          <a:p>
            <a:pPr lvl="1"/>
            <a:r>
              <a:rPr lang="en-US" dirty="0">
                <a:latin typeface="+mj-lt"/>
              </a:rPr>
              <a:t>Rel-18 study on ultra-low-power </a:t>
            </a:r>
            <a:r>
              <a:rPr lang="en-US" dirty="0" smtClean="0">
                <a:latin typeface="+mj-lt"/>
              </a:rPr>
              <a:t>WUR &amp; WUS </a:t>
            </a:r>
            <a:r>
              <a:rPr lang="en-US" dirty="0">
                <a:latin typeface="+mj-lt"/>
              </a:rPr>
              <a:t>targets </a:t>
            </a:r>
            <a:r>
              <a:rPr lang="en-US" dirty="0" smtClean="0">
                <a:solidFill>
                  <a:srgbClr val="0000FF"/>
                </a:solidFill>
                <a:latin typeface="+mj-lt"/>
              </a:rPr>
              <a:t>end-to-end </a:t>
            </a:r>
            <a:r>
              <a:rPr lang="en-US" dirty="0">
                <a:solidFill>
                  <a:srgbClr val="0000FF"/>
                </a:solidFill>
                <a:latin typeface="+mj-lt"/>
              </a:rPr>
              <a:t>latency less than 100 </a:t>
            </a:r>
            <a:r>
              <a:rPr lang="en-US" dirty="0" err="1" smtClean="0">
                <a:solidFill>
                  <a:srgbClr val="0000FF"/>
                </a:solidFill>
                <a:latin typeface="+mj-lt"/>
              </a:rPr>
              <a:t>ms</a:t>
            </a:r>
            <a:r>
              <a:rPr lang="en-US" dirty="0">
                <a:solidFill>
                  <a:srgbClr val="0000FF"/>
                </a:solidFill>
              </a:rPr>
              <a:t/>
            </a:r>
            <a:br>
              <a:rPr lang="en-US" dirty="0">
                <a:solidFill>
                  <a:srgbClr val="0000FF"/>
                </a:solidFill>
              </a:rPr>
            </a:br>
            <a:endParaRPr lang="en-US" dirty="0">
              <a:latin typeface="+mj-lt"/>
            </a:endParaRPr>
          </a:p>
          <a:p>
            <a:r>
              <a:rPr lang="en-US" dirty="0" smtClean="0">
                <a:latin typeface="+mj-lt"/>
              </a:rPr>
              <a:t>Proposal 4:</a:t>
            </a:r>
          </a:p>
          <a:p>
            <a:pPr lvl="1"/>
            <a:r>
              <a:rPr lang="en-US" dirty="0" smtClean="0">
                <a:latin typeface="+mj-lt"/>
              </a:rPr>
              <a:t>Incorporate Proposals 1, 2 and 3 in draft SID </a:t>
            </a:r>
            <a:r>
              <a:rPr lang="en-US" dirty="0">
                <a:latin typeface="+mj-lt"/>
              </a:rPr>
              <a:t>of </a:t>
            </a:r>
            <a:r>
              <a:rPr lang="en-US" dirty="0" smtClean="0">
                <a:latin typeface="+mj-lt"/>
              </a:rPr>
              <a:t>Rel-18 ultra-low-power </a:t>
            </a:r>
            <a:r>
              <a:rPr lang="en-US" dirty="0">
                <a:latin typeface="+mj-lt"/>
              </a:rPr>
              <a:t>WUR &amp; </a:t>
            </a:r>
            <a:r>
              <a:rPr lang="en-US" dirty="0" smtClean="0">
                <a:latin typeface="+mj-lt"/>
              </a:rPr>
              <a:t>WUS for meaningful </a:t>
            </a:r>
            <a:r>
              <a:rPr lang="en-US" dirty="0" smtClean="0">
                <a:latin typeface="+mj-lt"/>
              </a:rPr>
              <a:t>work</a:t>
            </a:r>
            <a:endParaRPr lang="en-US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759046"/>
              </p:ext>
            </p:extLst>
          </p:nvPr>
        </p:nvGraphicFramePr>
        <p:xfrm>
          <a:off x="481013" y="3111672"/>
          <a:ext cx="5522193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9744"/>
                <a:gridCol w="1777041"/>
                <a:gridCol w="1211446"/>
                <a:gridCol w="129396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Use cases</a:t>
                      </a:r>
                      <a:endParaRPr lang="en-US" sz="16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Data rate</a:t>
                      </a:r>
                      <a:endParaRPr lang="en-US" sz="16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Latency</a:t>
                      </a:r>
                      <a:r>
                        <a:rPr lang="en-US" sz="1600" b="1" baseline="0" dirty="0" smtClean="0"/>
                        <a:t> requirement</a:t>
                      </a:r>
                      <a:endParaRPr lang="en-US" sz="16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Battery requirement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Wearable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bit rate: </a:t>
                      </a:r>
                      <a:b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5-50 Mbps in DL</a:t>
                      </a:r>
                      <a:b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2-5 Mbps in UL 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(Relaxed)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Multiple days (up to 1-2 weeks)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Industrial wireless</a:t>
                      </a:r>
                      <a:r>
                        <a:rPr lang="en-US" sz="1600" baseline="0" dirty="0" smtClean="0"/>
                        <a:t> sensors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bit rate: less than 2 Mbps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End-to-end latency less than 100 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Few years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Video surveillance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video bitrate: 2-4 Mbps (dominated by UL transmissions)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500 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(Plugged)</a:t>
                      </a:r>
                      <a:endParaRPr 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5301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AE3721-68DA-44FB-9053-28AE77C22796}">
  <ds:schemaRefs>
    <ds:schemaRef ds:uri="http://schemas.microsoft.com/office/2006/metadata/properties"/>
    <ds:schemaRef ds:uri="http://purl.org/dc/terms/"/>
    <ds:schemaRef ds:uri="9238aee7-caa6-41e3-83d0-457e088803cc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54bdb6f-217d-4cda-85cc-0ca32126c36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020074B-8044-4ACB-8192-E1F9D470D5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6D0D48-2A0E-4A6F-9268-56F61816368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9061</TotalTime>
  <Words>438</Words>
  <Application>Microsoft Office PowerPoint</Application>
  <PresentationFormat>Custom</PresentationFormat>
  <Paragraphs>58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MediaTek_PPT_Template_16x9_Internal Use</vt:lpstr>
      <vt:lpstr>Targets for Low-Power WUS Study</vt:lpstr>
      <vt:lpstr>Background</vt:lpstr>
      <vt:lpstr>Discussion and Proposal (1/2)</vt:lpstr>
      <vt:lpstr>Discussion and Proposal (2/2)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223</cp:revision>
  <dcterms:created xsi:type="dcterms:W3CDTF">2019-11-21T19:15:22Z</dcterms:created>
  <dcterms:modified xsi:type="dcterms:W3CDTF">2021-11-29T19:49:19Z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  <property fmtid="{D5CDD505-2E9C-101B-9397-08002B2CF9AE}" pid="4" name="Technical Type">
    <vt:lpwstr/>
  </property>
  <property fmtid="{D5CDD505-2E9C-101B-9397-08002B2CF9AE}" pid="5" name="Document Type">
    <vt:lpwstr/>
  </property>
</Properties>
</file>