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349" r:id="rId5"/>
    <p:sldId id="355" r:id="rId6"/>
    <p:sldId id="350" r:id="rId7"/>
    <p:sldId id="354" r:id="rId8"/>
    <p:sldId id="353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29/11/2021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System Energy Saving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RP-213355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8A.5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MediaTek supports the objectives laid out in RP-212709 that include</a:t>
            </a:r>
          </a:p>
          <a:p>
            <a:pPr lvl="1"/>
            <a:r>
              <a:rPr lang="en-US" sz="1600" dirty="0" smtClean="0"/>
              <a:t>Definition of network energy consumption model</a:t>
            </a:r>
          </a:p>
          <a:p>
            <a:pPr lvl="1"/>
            <a:r>
              <a:rPr lang="en-US" sz="1600" dirty="0" smtClean="0"/>
              <a:t>Definition of an evaluation methodology and KPIs</a:t>
            </a:r>
          </a:p>
          <a:p>
            <a:pPr lvl="1"/>
            <a:r>
              <a:rPr lang="en-US" sz="1600" dirty="0" smtClean="0"/>
              <a:t>Study and identify techniques on the </a:t>
            </a:r>
            <a:r>
              <a:rPr lang="en-US" sz="1600" dirty="0" err="1" smtClean="0"/>
              <a:t>gNB</a:t>
            </a:r>
            <a:r>
              <a:rPr lang="en-US" sz="1600" dirty="0" smtClean="0"/>
              <a:t> and UE side to improve network energy savings in terms of both BS transmission and reception </a:t>
            </a:r>
          </a:p>
          <a:p>
            <a:r>
              <a:rPr lang="en-US" sz="2000" dirty="0" smtClean="0"/>
              <a:t>It is important that the work delivers network energy savings in a balanced manner considering UEs i.e.</a:t>
            </a:r>
          </a:p>
          <a:p>
            <a:pPr lvl="1"/>
            <a:r>
              <a:rPr lang="en-US" sz="1600" dirty="0" smtClean="0"/>
              <a:t>Without negatively impacting UEs esp. legacy UEs and their operation</a:t>
            </a:r>
          </a:p>
          <a:p>
            <a:pPr lvl="1"/>
            <a:r>
              <a:rPr lang="en-US" sz="1600" dirty="0" smtClean="0"/>
              <a:t>A balanced collaborative </a:t>
            </a:r>
            <a:r>
              <a:rPr lang="en-US" sz="1600" dirty="0" err="1" smtClean="0"/>
              <a:t>network+UE</a:t>
            </a:r>
            <a:r>
              <a:rPr lang="en-US" sz="1600" dirty="0" smtClean="0"/>
              <a:t> framework is anticipated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r>
              <a:rPr lang="en-US" sz="1200" dirty="0" smtClean="0"/>
              <a:t>NOTE: “</a:t>
            </a:r>
            <a:r>
              <a:rPr lang="en-US" sz="1200" dirty="0"/>
              <a:t>network” may need to be clarified e.g. </a:t>
            </a:r>
            <a:r>
              <a:rPr lang="en-US" sz="1200" dirty="0" err="1" smtClean="0"/>
              <a:t>gNB</a:t>
            </a:r>
            <a:endParaRPr lang="en-US" sz="12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07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System Evaluation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Applying dynamic short-term sleep (2 </a:t>
            </a:r>
            <a:r>
              <a:rPr lang="en-US" dirty="0" err="1" smtClean="0"/>
              <a:t>ms</a:t>
            </a:r>
            <a:r>
              <a:rPr lang="en-US" dirty="0" smtClean="0"/>
              <a:t> duration) to </a:t>
            </a:r>
            <a:r>
              <a:rPr lang="en-US" dirty="0" err="1" smtClean="0"/>
              <a:t>gNB</a:t>
            </a:r>
            <a:r>
              <a:rPr lang="en-US" dirty="0" smtClean="0"/>
              <a:t> in FR1 Urban Micro: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3250899"/>
              </p:ext>
            </p:extLst>
          </p:nvPr>
        </p:nvGraphicFramePr>
        <p:xfrm>
          <a:off x="956236" y="2387462"/>
          <a:ext cx="9968752" cy="36839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843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843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9234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+mj-lt"/>
                        </a:rPr>
                        <a:t>Video</a:t>
                      </a:r>
                      <a:r>
                        <a:rPr lang="en-US" sz="1700" baseline="0" dirty="0">
                          <a:latin typeface="+mj-lt"/>
                        </a:rPr>
                        <a:t> (</a:t>
                      </a:r>
                      <a:r>
                        <a:rPr lang="en-US" sz="1700" baseline="0" dirty="0" err="1">
                          <a:latin typeface="+mj-lt"/>
                        </a:rPr>
                        <a:t>Bursty</a:t>
                      </a:r>
                      <a:r>
                        <a:rPr lang="en-US" sz="1700" baseline="0" dirty="0">
                          <a:latin typeface="+mj-lt"/>
                        </a:rPr>
                        <a:t> traffic)</a:t>
                      </a:r>
                      <a:endParaRPr lang="en-US" sz="17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+mj-lt"/>
                        </a:rPr>
                        <a:t>IM (Sparse &amp; light traffic)</a:t>
                      </a:r>
                      <a:endParaRPr lang="en-US" sz="17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9234">
                <a:tc>
                  <a:txBody>
                    <a:bodyPr/>
                    <a:lstStyle/>
                    <a:p>
                      <a:pPr algn="ctr"/>
                      <a:r>
                        <a:rPr lang="en-US" sz="1700" u="sng" dirty="0" smtClean="0"/>
                        <a:t>Ref</a:t>
                      </a:r>
                      <a:r>
                        <a:rPr lang="en-US" sz="1700" dirty="0" smtClean="0"/>
                        <a:t>: Power</a:t>
                      </a:r>
                      <a:r>
                        <a:rPr lang="en-US" sz="1700" dirty="0"/>
                        <a:t>: 82.7, latency: 10.5 </a:t>
                      </a:r>
                      <a:r>
                        <a:rPr lang="en-US" sz="1700" dirty="0" err="1"/>
                        <a:t>ms</a:t>
                      </a:r>
                      <a:r>
                        <a:rPr lang="en-US" sz="1700" dirty="0"/>
                        <a:t>, RU:</a:t>
                      </a:r>
                      <a:r>
                        <a:rPr lang="en-US" sz="1700" baseline="0" dirty="0"/>
                        <a:t> 31% </a:t>
                      </a:r>
                      <a:r>
                        <a:rPr lang="en-US" sz="1700" dirty="0"/>
                        <a:t> </a:t>
                      </a:r>
                      <a:r>
                        <a:rPr lang="en-US" sz="1700" baseline="0" dirty="0"/>
                        <a:t> 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u="sng" dirty="0" smtClean="0"/>
                        <a:t>Ref</a:t>
                      </a:r>
                      <a:r>
                        <a:rPr lang="en-US" sz="1700" dirty="0" smtClean="0"/>
                        <a:t>:</a:t>
                      </a:r>
                      <a:r>
                        <a:rPr lang="en-US" sz="1700" baseline="0" dirty="0" smtClean="0"/>
                        <a:t> </a:t>
                      </a:r>
                      <a:r>
                        <a:rPr lang="en-US" sz="1700" dirty="0" smtClean="0"/>
                        <a:t>Power</a:t>
                      </a:r>
                      <a:r>
                        <a:rPr lang="en-US" sz="1700" dirty="0"/>
                        <a:t>: 33.5, latency: 1.6 </a:t>
                      </a:r>
                      <a:r>
                        <a:rPr lang="en-US" sz="1700" dirty="0" err="1"/>
                        <a:t>ms</a:t>
                      </a:r>
                      <a:r>
                        <a:rPr lang="en-US" sz="1700" dirty="0"/>
                        <a:t>, RU:</a:t>
                      </a:r>
                      <a:r>
                        <a:rPr lang="en-US" sz="1700" baseline="0" dirty="0"/>
                        <a:t> 1.5% 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82871"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/>
                    </a:p>
                    <a:p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781262"/>
              </p:ext>
            </p:extLst>
          </p:nvPr>
        </p:nvGraphicFramePr>
        <p:xfrm>
          <a:off x="1291937" y="3309879"/>
          <a:ext cx="4344899" cy="1070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23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62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62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0821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+mj-lt"/>
                        </a:rPr>
                        <a:t>SSB</a:t>
                      </a:r>
                      <a:r>
                        <a:rPr lang="en-US" b="0" baseline="0" dirty="0">
                          <a:solidFill>
                            <a:schemeClr val="bg1"/>
                          </a:solidFill>
                          <a:latin typeface="+mj-lt"/>
                        </a:rPr>
                        <a:t>  Period</a:t>
                      </a:r>
                      <a:endParaRPr lang="en-US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+mj-lt"/>
                        </a:rPr>
                        <a:t>20 </a:t>
                      </a:r>
                      <a:r>
                        <a:rPr lang="en-US" b="0" dirty="0" err="1">
                          <a:solidFill>
                            <a:schemeClr val="bg1"/>
                          </a:solidFill>
                          <a:latin typeface="+mj-lt"/>
                        </a:rPr>
                        <a:t>ms</a:t>
                      </a:r>
                      <a:endParaRPr lang="en-US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+mj-lt"/>
                        </a:rPr>
                        <a:t>40 </a:t>
                      </a:r>
                      <a:r>
                        <a:rPr lang="en-US" b="0" dirty="0" err="1">
                          <a:solidFill>
                            <a:schemeClr val="bg1"/>
                          </a:solidFill>
                          <a:latin typeface="+mj-lt"/>
                        </a:rPr>
                        <a:t>ms</a:t>
                      </a:r>
                      <a:endParaRPr lang="en-US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9092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power</a:t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(saving w.r.t </a:t>
                      </a:r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Ref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70.9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14</a:t>
                      </a:r>
                      <a:r>
                        <a:rPr lang="en-US" b="1" baseline="0" dirty="0">
                          <a:solidFill>
                            <a:srgbClr val="0000FF"/>
                          </a:solidFill>
                        </a:rPr>
                        <a:t>%</a:t>
                      </a:r>
                      <a:r>
                        <a:rPr lang="en-US" b="1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68.3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0" baseline="0" dirty="0" smtClean="0">
                          <a:solidFill>
                            <a:srgbClr val="0000FF"/>
                          </a:solidFill>
                        </a:rPr>
                        <a:t>17</a:t>
                      </a:r>
                      <a:r>
                        <a:rPr lang="en-US" b="0" baseline="0" dirty="0">
                          <a:solidFill>
                            <a:srgbClr val="0000FF"/>
                          </a:solidFill>
                        </a:rPr>
                        <a:t>%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147853"/>
              </p:ext>
            </p:extLst>
          </p:nvPr>
        </p:nvGraphicFramePr>
        <p:xfrm>
          <a:off x="1291937" y="4637307"/>
          <a:ext cx="4344898" cy="11566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83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82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82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970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+mj-lt"/>
                        </a:rPr>
                        <a:t>SSB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  <a:latin typeface="+mj-lt"/>
                        </a:rPr>
                        <a:t>  Period</a:t>
                      </a:r>
                      <a:endParaRPr lang="en-US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+mj-lt"/>
                        </a:rPr>
                        <a:t>20 </a:t>
                      </a:r>
                      <a:r>
                        <a:rPr lang="en-US" dirty="0" err="1">
                          <a:solidFill>
                            <a:schemeClr val="bg1"/>
                          </a:solidFill>
                          <a:latin typeface="+mj-lt"/>
                        </a:rPr>
                        <a:t>ms</a:t>
                      </a:r>
                      <a:endParaRPr lang="en-US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+mj-lt"/>
                        </a:rPr>
                        <a:t>40 </a:t>
                      </a:r>
                      <a:r>
                        <a:rPr lang="en-US" dirty="0" err="1">
                          <a:solidFill>
                            <a:schemeClr val="bg1"/>
                          </a:solidFill>
                          <a:latin typeface="+mj-lt"/>
                        </a:rPr>
                        <a:t>ms</a:t>
                      </a:r>
                      <a:endParaRPr lang="en-US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690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Packet latency</a:t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(increment w.r.t </a:t>
                      </a:r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Ref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11.3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%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11.5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r>
                        <a:rPr lang="en-US" b="0" dirty="0">
                          <a:solidFill>
                            <a:srgbClr val="FF0000"/>
                          </a:solidFill>
                        </a:rPr>
                        <a:t>%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114588"/>
              </p:ext>
            </p:extLst>
          </p:nvPr>
        </p:nvGraphicFramePr>
        <p:xfrm>
          <a:off x="6302186" y="3299317"/>
          <a:ext cx="4344897" cy="1060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02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2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2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0458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+mj-lt"/>
                        </a:rPr>
                        <a:t>SSB</a:t>
                      </a:r>
                      <a:r>
                        <a:rPr lang="en-US" b="0" baseline="0" dirty="0">
                          <a:solidFill>
                            <a:schemeClr val="bg1"/>
                          </a:solidFill>
                          <a:latin typeface="+mj-lt"/>
                        </a:rPr>
                        <a:t>  Period</a:t>
                      </a:r>
                      <a:endParaRPr lang="en-US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+mj-lt"/>
                        </a:rPr>
                        <a:t>20 </a:t>
                      </a:r>
                      <a:r>
                        <a:rPr lang="en-US" b="0" dirty="0" err="1">
                          <a:solidFill>
                            <a:schemeClr val="bg1"/>
                          </a:solidFill>
                          <a:latin typeface="+mj-lt"/>
                        </a:rPr>
                        <a:t>ms</a:t>
                      </a:r>
                      <a:endParaRPr lang="en-US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+mj-lt"/>
                        </a:rPr>
                        <a:t>40 </a:t>
                      </a:r>
                      <a:r>
                        <a:rPr lang="en-US" b="0" dirty="0" err="1">
                          <a:solidFill>
                            <a:schemeClr val="bg1"/>
                          </a:solidFill>
                          <a:latin typeface="+mj-lt"/>
                        </a:rPr>
                        <a:t>ms</a:t>
                      </a:r>
                      <a:endParaRPr lang="en-US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73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power</a:t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(saving w.r.t </a:t>
                      </a:r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Ref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16.1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52</a:t>
                      </a:r>
                      <a:r>
                        <a:rPr lang="en-US" b="1" baseline="0" dirty="0">
                          <a:solidFill>
                            <a:srgbClr val="0000FF"/>
                          </a:solidFill>
                        </a:rPr>
                        <a:t>%</a:t>
                      </a:r>
                      <a:r>
                        <a:rPr lang="en-US" b="1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12.1 </a:t>
                      </a:r>
                      <a:br>
                        <a:rPr lang="en-US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0" baseline="0" dirty="0" smtClean="0">
                          <a:solidFill>
                            <a:srgbClr val="0000FF"/>
                          </a:solidFill>
                        </a:rPr>
                        <a:t>64</a:t>
                      </a:r>
                      <a:r>
                        <a:rPr lang="en-US" b="0" baseline="0" dirty="0">
                          <a:solidFill>
                            <a:srgbClr val="0000FF"/>
                          </a:solidFill>
                        </a:rPr>
                        <a:t>%</a:t>
                      </a:r>
                      <a:r>
                        <a:rPr lang="en-US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86721"/>
              </p:ext>
            </p:extLst>
          </p:nvPr>
        </p:nvGraphicFramePr>
        <p:xfrm>
          <a:off x="6302187" y="4637307"/>
          <a:ext cx="4344896" cy="11566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172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38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38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8431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SSB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  Period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20 </a:t>
                      </a:r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ms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40 </a:t>
                      </a:r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ms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23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Packet latency</a:t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(increment w.r.t </a:t>
                      </a:r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Ref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2.4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50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%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2.5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b="0" dirty="0" smtClean="0">
                          <a:solidFill>
                            <a:srgbClr val="FF0000"/>
                          </a:solidFill>
                        </a:rPr>
                        <a:t>56</a:t>
                      </a:r>
                      <a:r>
                        <a:rPr lang="en-US" b="0" dirty="0">
                          <a:solidFill>
                            <a:srgbClr val="FF0000"/>
                          </a:solidFill>
                        </a:rPr>
                        <a:t>%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634845"/>
          </a:xfrm>
        </p:spPr>
        <p:txBody>
          <a:bodyPr/>
          <a:lstStyle/>
          <a:p>
            <a:r>
              <a:rPr lang="en-US" dirty="0">
                <a:latin typeface="+mj-lt"/>
              </a:rPr>
              <a:t>Observation </a:t>
            </a:r>
            <a:r>
              <a:rPr lang="en-US" dirty="0" smtClean="0">
                <a:latin typeface="+mj-lt"/>
              </a:rPr>
              <a:t>1 </a:t>
            </a:r>
            <a:endParaRPr lang="en-US" dirty="0">
              <a:latin typeface="+mj-lt"/>
            </a:endParaRPr>
          </a:p>
          <a:p>
            <a:pPr lvl="1"/>
            <a:r>
              <a:rPr lang="en-US" sz="1800" dirty="0"/>
              <a:t>Dynamic short-term sleep </a:t>
            </a:r>
            <a:r>
              <a:rPr lang="en-US" sz="1800" dirty="0" smtClean="0"/>
              <a:t>(</a:t>
            </a:r>
            <a:r>
              <a:rPr lang="en-US" sz="1800" dirty="0"/>
              <a:t>2 </a:t>
            </a:r>
            <a:r>
              <a:rPr lang="en-US" sz="1800" dirty="0" err="1"/>
              <a:t>ms</a:t>
            </a:r>
            <a:r>
              <a:rPr lang="en-US" sz="1800" dirty="0"/>
              <a:t> duration) is effective for </a:t>
            </a:r>
            <a:r>
              <a:rPr lang="en-US" sz="1800" dirty="0" err="1"/>
              <a:t>gNB</a:t>
            </a:r>
            <a:r>
              <a:rPr lang="en-US" sz="1800" dirty="0"/>
              <a:t> energy saving</a:t>
            </a:r>
          </a:p>
          <a:p>
            <a:pPr lvl="1"/>
            <a:r>
              <a:rPr lang="en-US" sz="1800" dirty="0"/>
              <a:t>Having UEs jointly perform short-term sleep realizes “system-wise” energy saving </a:t>
            </a:r>
          </a:p>
          <a:p>
            <a:endParaRPr lang="en-US" dirty="0" smtClean="0"/>
          </a:p>
          <a:p>
            <a:r>
              <a:rPr lang="en-US" dirty="0" smtClean="0">
                <a:latin typeface="+mj-lt"/>
              </a:rPr>
              <a:t>Proposal </a:t>
            </a:r>
            <a:r>
              <a:rPr lang="en-US" dirty="0">
                <a:latin typeface="+mj-lt"/>
              </a:rPr>
              <a:t>1</a:t>
            </a:r>
            <a:endParaRPr lang="en-US" dirty="0">
              <a:solidFill>
                <a:srgbClr val="FF0000"/>
              </a:solidFill>
              <a:latin typeface="+mj-lt"/>
            </a:endParaRPr>
          </a:p>
          <a:p>
            <a:pPr lvl="1"/>
            <a:r>
              <a:rPr lang="en-US" sz="1800" dirty="0"/>
              <a:t>Network energy saving includes joint UE power saving for optimum system-wise energy efficiency</a:t>
            </a:r>
          </a:p>
          <a:p>
            <a:pPr marL="446088" lvl="1" indent="0">
              <a:buNone/>
            </a:pP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Observation </a:t>
            </a:r>
            <a:r>
              <a:rPr lang="en-US" dirty="0" smtClean="0">
                <a:latin typeface="+mj-lt"/>
              </a:rPr>
              <a:t>2</a:t>
            </a:r>
            <a:endParaRPr lang="en-US" dirty="0">
              <a:latin typeface="+mj-lt"/>
            </a:endParaRPr>
          </a:p>
          <a:p>
            <a:pPr lvl="1"/>
            <a:r>
              <a:rPr lang="en-US" sz="1800" dirty="0"/>
              <a:t>Having SSB period extended provides marginal </a:t>
            </a:r>
            <a:r>
              <a:rPr lang="en-US" sz="1800" dirty="0" err="1"/>
              <a:t>gNB</a:t>
            </a:r>
            <a:r>
              <a:rPr lang="en-US" sz="1800" dirty="0"/>
              <a:t> energy saving but large impact to legacy </a:t>
            </a:r>
            <a:r>
              <a:rPr lang="en-US" sz="1800" dirty="0" smtClean="0"/>
              <a:t>UEs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>
                <a:latin typeface="+mj-lt"/>
              </a:rPr>
              <a:t>Proposal 2</a:t>
            </a:r>
            <a:endParaRPr lang="en-US" dirty="0">
              <a:latin typeface="+mj-lt"/>
            </a:endParaRPr>
          </a:p>
          <a:p>
            <a:pPr lvl="1"/>
            <a:r>
              <a:rPr lang="en-US" sz="1800" dirty="0"/>
              <a:t>Network energy saving </a:t>
            </a:r>
            <a:r>
              <a:rPr lang="en-US" sz="1800" dirty="0" smtClean="0"/>
              <a:t>shall be backwards </a:t>
            </a:r>
            <a:r>
              <a:rPr lang="en-US" sz="1800" dirty="0" smtClean="0"/>
              <a:t>compatible with legacy UEs </a:t>
            </a:r>
            <a:r>
              <a:rPr lang="en-US" sz="1800" u="sng" dirty="0" smtClean="0"/>
              <a:t>and</a:t>
            </a:r>
            <a:r>
              <a:rPr lang="en-US" sz="1800" dirty="0" smtClean="0"/>
              <a:t> shall not negatively impact legacy </a:t>
            </a:r>
            <a:r>
              <a:rPr lang="en-US" sz="1800" dirty="0"/>
              <a:t>UE </a:t>
            </a:r>
            <a:r>
              <a:rPr lang="en-US" sz="1800" dirty="0" smtClean="0"/>
              <a:t>operation to achieve practical energy savings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557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AE3721-68DA-44FB-9053-28AE77C22796}">
  <ds:schemaRefs>
    <ds:schemaRef ds:uri="http://purl.org/dc/elements/1.1/"/>
    <ds:schemaRef ds:uri="9238aee7-caa6-41e3-83d0-457e088803cc"/>
    <ds:schemaRef ds:uri="http://purl.org/dc/terms/"/>
    <ds:schemaRef ds:uri="554bdb6f-217d-4cda-85cc-0ca32126c36c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56D0D48-2A0E-4A6F-9268-56F6181636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20074B-8044-4ACB-8192-E1F9D470D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9029</TotalTime>
  <Words>308</Words>
  <Application>Microsoft Office PowerPoint</Application>
  <PresentationFormat>Custom</PresentationFormat>
  <Paragraphs>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MediaTek_PPT_Template_16x9_Internal Use</vt:lpstr>
      <vt:lpstr>System Energy Saving</vt:lpstr>
      <vt:lpstr>Background</vt:lpstr>
      <vt:lpstr>Initial System Evaluation Results</vt:lpstr>
      <vt:lpstr>Discussion and Proposal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224</cp:revision>
  <dcterms:created xsi:type="dcterms:W3CDTF">2019-11-21T19:15:22Z</dcterms:created>
  <dcterms:modified xsi:type="dcterms:W3CDTF">2021-11-29T20:09:26Z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Technical Type">
    <vt:lpwstr/>
  </property>
  <property fmtid="{D5CDD505-2E9C-101B-9397-08002B2CF9AE}" pid="5" name="Document Type">
    <vt:lpwstr/>
  </property>
</Properties>
</file>