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2"/>
  </p:notesMasterIdLst>
  <p:handoutMasterIdLst>
    <p:handoutMasterId r:id="rId13"/>
  </p:handoutMasterIdLst>
  <p:sldIdLst>
    <p:sldId id="481" r:id="rId5"/>
    <p:sldId id="500" r:id="rId6"/>
    <p:sldId id="502" r:id="rId7"/>
    <p:sldId id="498" r:id="rId8"/>
    <p:sldId id="499" r:id="rId9"/>
    <p:sldId id="501" r:id="rId10"/>
    <p:sldId id="386" r:id="rId11"/>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B400"/>
    <a:srgbClr val="00B0CA"/>
    <a:srgbClr val="5E2750"/>
    <a:srgbClr val="EB9700"/>
    <a:srgbClr val="FECB00"/>
    <a:srgbClr val="007C92"/>
    <a:srgbClr val="9C2AA0"/>
    <a:srgbClr val="54575A"/>
    <a:srgbClr val="EA231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2DD1E-2134-4DBD-A5BA-3810617EE3C8}" v="18" dt="2021-11-29T19:10:43.9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8324" autoAdjust="0"/>
  </p:normalViewPr>
  <p:slideViewPr>
    <p:cSldViewPr snapToGrid="0" snapToObjects="1" showGuides="1">
      <p:cViewPr varScale="1">
        <p:scale>
          <a:sx n="114" d="100"/>
          <a:sy n="114" d="100"/>
        </p:scale>
        <p:origin x="1560"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0"/>
    </p:cViewPr>
  </p:sorterViewPr>
  <p:notesViewPr>
    <p:cSldViewPr snapToGrid="0" showGuides="1">
      <p:cViewPr varScale="1">
        <p:scale>
          <a:sx n="75" d="100"/>
          <a:sy n="75" d="100"/>
        </p:scale>
        <p:origin x="2448" y="72"/>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udney, Chris, Vodafone" userId="a9292186-02d3-4a1b-9f06-7a4f13759ed3" providerId="ADAL" clId="{02B2DD1E-2134-4DBD-A5BA-3810617EE3C8}"/>
    <pc:docChg chg="undo custSel addSld modSld sldOrd">
      <pc:chgData name="Pudney, Chris, Vodafone" userId="a9292186-02d3-4a1b-9f06-7a4f13759ed3" providerId="ADAL" clId="{02B2DD1E-2134-4DBD-A5BA-3810617EE3C8}" dt="2021-11-29T19:10:43.977" v="1926" actId="207"/>
      <pc:docMkLst>
        <pc:docMk/>
      </pc:docMkLst>
      <pc:sldChg chg="modSp mod">
        <pc:chgData name="Pudney, Chris, Vodafone" userId="a9292186-02d3-4a1b-9f06-7a4f13759ed3" providerId="ADAL" clId="{02B2DD1E-2134-4DBD-A5BA-3810617EE3C8}" dt="2021-11-29T19:09:38.381" v="1915" actId="6549"/>
        <pc:sldMkLst>
          <pc:docMk/>
          <pc:sldMk cId="3867551943" sldId="481"/>
        </pc:sldMkLst>
        <pc:spChg chg="mod">
          <ac:chgData name="Pudney, Chris, Vodafone" userId="a9292186-02d3-4a1b-9f06-7a4f13759ed3" providerId="ADAL" clId="{02B2DD1E-2134-4DBD-A5BA-3810617EE3C8}" dt="2021-11-29T18:26:06.268" v="19" actId="20577"/>
          <ac:spMkLst>
            <pc:docMk/>
            <pc:sldMk cId="3867551943" sldId="481"/>
            <ac:spMk id="2" creationId="{A1425DD4-2DDB-416A-BAC0-F7EB0BD0AD23}"/>
          </ac:spMkLst>
        </pc:spChg>
        <pc:spChg chg="mod">
          <ac:chgData name="Pudney, Chris, Vodafone" userId="a9292186-02d3-4a1b-9f06-7a4f13759ed3" providerId="ADAL" clId="{02B2DD1E-2134-4DBD-A5BA-3810617EE3C8}" dt="2021-11-29T19:09:38.381" v="1915" actId="6549"/>
          <ac:spMkLst>
            <pc:docMk/>
            <pc:sldMk cId="3867551943" sldId="481"/>
            <ac:spMk id="4" creationId="{24E099EF-BC69-48F0-822A-F56435569000}"/>
          </ac:spMkLst>
        </pc:spChg>
      </pc:sldChg>
      <pc:sldChg chg="modSp mod">
        <pc:chgData name="Pudney, Chris, Vodafone" userId="a9292186-02d3-4a1b-9f06-7a4f13759ed3" providerId="ADAL" clId="{02B2DD1E-2134-4DBD-A5BA-3810617EE3C8}" dt="2021-11-29T18:47:25.720" v="988" actId="207"/>
        <pc:sldMkLst>
          <pc:docMk/>
          <pc:sldMk cId="615917163" sldId="498"/>
        </pc:sldMkLst>
        <pc:spChg chg="mod">
          <ac:chgData name="Pudney, Chris, Vodafone" userId="a9292186-02d3-4a1b-9f06-7a4f13759ed3" providerId="ADAL" clId="{02B2DD1E-2134-4DBD-A5BA-3810617EE3C8}" dt="2021-11-29T18:30:20.101" v="118" actId="6549"/>
          <ac:spMkLst>
            <pc:docMk/>
            <pc:sldMk cId="615917163" sldId="498"/>
            <ac:spMk id="6" creationId="{9087E8EC-D16F-4FD4-8342-116041C85810}"/>
          </ac:spMkLst>
        </pc:spChg>
        <pc:spChg chg="mod">
          <ac:chgData name="Pudney, Chris, Vodafone" userId="a9292186-02d3-4a1b-9f06-7a4f13759ed3" providerId="ADAL" clId="{02B2DD1E-2134-4DBD-A5BA-3810617EE3C8}" dt="2021-11-29T18:47:25.720" v="988" actId="207"/>
          <ac:spMkLst>
            <pc:docMk/>
            <pc:sldMk cId="615917163" sldId="498"/>
            <ac:spMk id="7" creationId="{FB21E158-2226-4477-ACFD-134957820FD9}"/>
          </ac:spMkLst>
        </pc:spChg>
      </pc:sldChg>
      <pc:sldChg chg="modSp mod">
        <pc:chgData name="Pudney, Chris, Vodafone" userId="a9292186-02d3-4a1b-9f06-7a4f13759ed3" providerId="ADAL" clId="{02B2DD1E-2134-4DBD-A5BA-3810617EE3C8}" dt="2021-11-29T18:33:19.883" v="155" actId="20577"/>
        <pc:sldMkLst>
          <pc:docMk/>
          <pc:sldMk cId="1569284881" sldId="499"/>
        </pc:sldMkLst>
        <pc:spChg chg="mod">
          <ac:chgData name="Pudney, Chris, Vodafone" userId="a9292186-02d3-4a1b-9f06-7a4f13759ed3" providerId="ADAL" clId="{02B2DD1E-2134-4DBD-A5BA-3810617EE3C8}" dt="2021-11-29T18:31:09.574" v="119" actId="6549"/>
          <ac:spMkLst>
            <pc:docMk/>
            <pc:sldMk cId="1569284881" sldId="499"/>
            <ac:spMk id="6" creationId="{9087E8EC-D16F-4FD4-8342-116041C85810}"/>
          </ac:spMkLst>
        </pc:spChg>
        <pc:spChg chg="mod">
          <ac:chgData name="Pudney, Chris, Vodafone" userId="a9292186-02d3-4a1b-9f06-7a4f13759ed3" providerId="ADAL" clId="{02B2DD1E-2134-4DBD-A5BA-3810617EE3C8}" dt="2021-11-29T18:33:19.883" v="155" actId="20577"/>
          <ac:spMkLst>
            <pc:docMk/>
            <pc:sldMk cId="1569284881" sldId="499"/>
            <ac:spMk id="7" creationId="{FB21E158-2226-4477-ACFD-134957820FD9}"/>
          </ac:spMkLst>
        </pc:spChg>
      </pc:sldChg>
      <pc:sldChg chg="addSp delSp modSp mod ord">
        <pc:chgData name="Pudney, Chris, Vodafone" userId="a9292186-02d3-4a1b-9f06-7a4f13759ed3" providerId="ADAL" clId="{02B2DD1E-2134-4DBD-A5BA-3810617EE3C8}" dt="2021-11-29T19:10:43.977" v="1926" actId="207"/>
        <pc:sldMkLst>
          <pc:docMk/>
          <pc:sldMk cId="290542076" sldId="500"/>
        </pc:sldMkLst>
        <pc:spChg chg="mod">
          <ac:chgData name="Pudney, Chris, Vodafone" userId="a9292186-02d3-4a1b-9f06-7a4f13759ed3" providerId="ADAL" clId="{02B2DD1E-2134-4DBD-A5BA-3810617EE3C8}" dt="2021-11-29T18:50:32.639" v="1187" actId="6549"/>
          <ac:spMkLst>
            <pc:docMk/>
            <pc:sldMk cId="290542076" sldId="500"/>
            <ac:spMk id="6" creationId="{9087E8EC-D16F-4FD4-8342-116041C85810}"/>
          </ac:spMkLst>
        </pc:spChg>
        <pc:spChg chg="mod">
          <ac:chgData name="Pudney, Chris, Vodafone" userId="a9292186-02d3-4a1b-9f06-7a4f13759ed3" providerId="ADAL" clId="{02B2DD1E-2134-4DBD-A5BA-3810617EE3C8}" dt="2021-11-29T19:10:43.977" v="1926" actId="207"/>
          <ac:spMkLst>
            <pc:docMk/>
            <pc:sldMk cId="290542076" sldId="500"/>
            <ac:spMk id="7" creationId="{FB21E158-2226-4477-ACFD-134957820FD9}"/>
          </ac:spMkLst>
        </pc:spChg>
        <pc:graphicFrameChg chg="add del mod">
          <ac:chgData name="Pudney, Chris, Vodafone" userId="a9292186-02d3-4a1b-9f06-7a4f13759ed3" providerId="ADAL" clId="{02B2DD1E-2134-4DBD-A5BA-3810617EE3C8}" dt="2021-11-29T19:04:02.278" v="1881" actId="478"/>
          <ac:graphicFrameMkLst>
            <pc:docMk/>
            <pc:sldMk cId="290542076" sldId="500"/>
            <ac:graphicFrameMk id="2" creationId="{2FAC6C22-B6F2-4661-ACF9-89D3AFAD4D42}"/>
          </ac:graphicFrameMkLst>
        </pc:graphicFrameChg>
      </pc:sldChg>
      <pc:sldChg chg="modSp add mod">
        <pc:chgData name="Pudney, Chris, Vodafone" userId="a9292186-02d3-4a1b-9f06-7a4f13759ed3" providerId="ADAL" clId="{02B2DD1E-2134-4DBD-A5BA-3810617EE3C8}" dt="2021-11-29T18:50:14.337" v="1184" actId="20577"/>
        <pc:sldMkLst>
          <pc:docMk/>
          <pc:sldMk cId="153892727" sldId="501"/>
        </pc:sldMkLst>
        <pc:spChg chg="mod">
          <ac:chgData name="Pudney, Chris, Vodafone" userId="a9292186-02d3-4a1b-9f06-7a4f13759ed3" providerId="ADAL" clId="{02B2DD1E-2134-4DBD-A5BA-3810617EE3C8}" dt="2021-11-29T18:50:14.337" v="1184" actId="20577"/>
          <ac:spMkLst>
            <pc:docMk/>
            <pc:sldMk cId="153892727" sldId="501"/>
            <ac:spMk id="7" creationId="{FB21E158-2226-4477-ACFD-134957820FD9}"/>
          </ac:spMkLst>
        </pc:spChg>
      </pc:sldChg>
      <pc:sldChg chg="modSp new mod">
        <pc:chgData name="Pudney, Chris, Vodafone" userId="a9292186-02d3-4a1b-9f06-7a4f13759ed3" providerId="ADAL" clId="{02B2DD1E-2134-4DBD-A5BA-3810617EE3C8}" dt="2021-11-29T19:04:56.780" v="1911" actId="20577"/>
        <pc:sldMkLst>
          <pc:docMk/>
          <pc:sldMk cId="3591957382" sldId="502"/>
        </pc:sldMkLst>
        <pc:spChg chg="mod">
          <ac:chgData name="Pudney, Chris, Vodafone" userId="a9292186-02d3-4a1b-9f06-7a4f13759ed3" providerId="ADAL" clId="{02B2DD1E-2134-4DBD-A5BA-3810617EE3C8}" dt="2021-11-29T19:04:56.780" v="1911" actId="20577"/>
          <ac:spMkLst>
            <pc:docMk/>
            <pc:sldMk cId="3591957382" sldId="502"/>
            <ac:spMk id="2" creationId="{DE221622-C68D-4F71-927E-CDF54E32FDF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29/11/2021</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29/11/2021</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7</a:t>
            </a:fld>
            <a:endParaRPr lang="en-GB" dirty="0"/>
          </a:p>
        </p:txBody>
      </p:sp>
    </p:spTree>
    <p:extLst>
      <p:ext uri="{BB962C8B-B14F-4D97-AF65-F5344CB8AC3E}">
        <p14:creationId xmlns:p14="http://schemas.microsoft.com/office/powerpoint/2010/main" val="3566932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2566117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6939421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emf"/><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24" r:id="rId1"/>
    <p:sldLayoutId id="2147483650" r:id="rId2"/>
    <p:sldLayoutId id="2147483659" r:id="rId3"/>
  </p:sldLayoutIdLst>
  <p:hf hdr="0" ft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91E_Electronic/Docs/SP-21010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91E_Electronic/Docs/SP-210105.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28689" y="2830626"/>
            <a:ext cx="6229350" cy="955562"/>
          </a:xfrm>
        </p:spPr>
        <p:txBody>
          <a:bodyPr/>
          <a:lstStyle/>
          <a:p>
            <a:r>
              <a:rPr lang="en-US" dirty="0"/>
              <a:t>Motivation for </a:t>
            </a:r>
            <a:r>
              <a:rPr lang="en-GB" dirty="0"/>
              <a:t>New WID on User Plane Integrity Protection support for EPC connected architectures</a:t>
            </a:r>
            <a:endParaRPr lang="en-US" dirty="0"/>
          </a:p>
        </p:txBody>
      </p:sp>
      <p:sp>
        <p:nvSpPr>
          <p:cNvPr id="6" name="Subtitle 5"/>
          <p:cNvSpPr>
            <a:spLocks noGrp="1"/>
          </p:cNvSpPr>
          <p:nvPr>
            <p:ph type="subTitle" idx="1"/>
          </p:nvPr>
        </p:nvSpPr>
        <p:spPr/>
        <p:txBody>
          <a:bodyPr/>
          <a:lstStyle/>
          <a:p>
            <a:endParaRPr lang="en-GB" b="1" dirty="0"/>
          </a:p>
          <a:p>
            <a:r>
              <a:rPr lang="en-GB" b="1" dirty="0"/>
              <a:t>Source: Vodafone</a:t>
            </a:r>
          </a:p>
          <a:p>
            <a:r>
              <a:rPr lang="en-GB" b="1" dirty="0"/>
              <a:t>Agenda Item 9.1.3</a:t>
            </a:r>
            <a:endParaRPr lang="en-GB" dirty="0"/>
          </a:p>
        </p:txBody>
      </p:sp>
      <p:sp>
        <p:nvSpPr>
          <p:cNvPr id="2" name="Rectangle 1">
            <a:extLst>
              <a:ext uri="{FF2B5EF4-FFF2-40B4-BE49-F238E27FC236}">
                <a16:creationId xmlns:a16="http://schemas.microsoft.com/office/drawing/2014/main" id="{A1425DD4-2DDB-416A-BAC0-F7EB0BD0AD23}"/>
              </a:ext>
            </a:extLst>
          </p:cNvPr>
          <p:cNvSpPr/>
          <p:nvPr/>
        </p:nvSpPr>
        <p:spPr>
          <a:xfrm>
            <a:off x="136689" y="202745"/>
            <a:ext cx="4572000" cy="646331"/>
          </a:xfrm>
          <a:prstGeom prst="rect">
            <a:avLst/>
          </a:prstGeom>
        </p:spPr>
        <p:txBody>
          <a:bodyPr>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3GPP TSG RAN Meeting #94e</a:t>
            </a:r>
            <a:endParaRPr lang="en-GB" sz="1200" dirty="0">
              <a:latin typeface="Arial" panose="020B0604020202020204" pitchFamily="34" charset="0"/>
              <a:ea typeface="Yu Mincho" panose="02020400000000000000" pitchFamily="18" charset="-128"/>
              <a:cs typeface="Times New Roman" panose="02020603050405020304" pitchFamily="18" charset="0"/>
            </a:endParaRPr>
          </a:p>
          <a:p>
            <a:pPr hangingPunct="0">
              <a:spcAft>
                <a:spcPts val="900"/>
              </a:spcAft>
            </a:pPr>
            <a:r>
              <a:rPr lang="en-GB" b="1" dirty="0">
                <a:latin typeface="Times New Roman" panose="02020603050405020304" pitchFamily="18" charset="0"/>
                <a:ea typeface="Yu Mincho" panose="02020400000000000000" pitchFamily="18" charset="-128"/>
              </a:rPr>
              <a:t>Electronic Meeting, December</a:t>
            </a:r>
            <a:r>
              <a:rPr lang="en-GB" b="1" dirty="0">
                <a:latin typeface="Times New Roman" panose="02020603050405020304" pitchFamily="18" charset="0"/>
                <a:ea typeface="Yu Mincho" panose="02020400000000000000" pitchFamily="18" charset="-128"/>
                <a:cs typeface="Arial" panose="020B0604020202020204" pitchFamily="34" charset="0"/>
              </a:rPr>
              <a:t> 6 - 17</a:t>
            </a:r>
            <a:r>
              <a:rPr lang="en-GB" b="1" dirty="0">
                <a:latin typeface="Times New Roman" panose="02020603050405020304" pitchFamily="18" charset="0"/>
                <a:ea typeface="Yu Mincho" panose="02020400000000000000" pitchFamily="18" charset="-128"/>
              </a:rPr>
              <a:t>, 2021</a:t>
            </a:r>
            <a:endParaRPr lang="en-GB" sz="1200" dirty="0">
              <a:effectLst/>
              <a:latin typeface="Times New Roman" panose="02020603050405020304" pitchFamily="18" charset="0"/>
              <a:ea typeface="Yu Mincho" panose="02020400000000000000" pitchFamily="18" charset="-128"/>
            </a:endParaRPr>
          </a:p>
        </p:txBody>
      </p:sp>
      <p:sp>
        <p:nvSpPr>
          <p:cNvPr id="4" name="Rectangle 3">
            <a:extLst>
              <a:ext uri="{FF2B5EF4-FFF2-40B4-BE49-F238E27FC236}">
                <a16:creationId xmlns:a16="http://schemas.microsoft.com/office/drawing/2014/main" id="{24E099EF-BC69-48F0-822A-F56435569000}"/>
              </a:ext>
            </a:extLst>
          </p:cNvPr>
          <p:cNvSpPr/>
          <p:nvPr/>
        </p:nvSpPr>
        <p:spPr>
          <a:xfrm>
            <a:off x="7608815" y="220346"/>
            <a:ext cx="1601173" cy="530915"/>
          </a:xfrm>
          <a:prstGeom prst="rect">
            <a:avLst/>
          </a:prstGeom>
        </p:spPr>
        <p:txBody>
          <a:bodyPr wrap="square">
            <a:spAutoFit/>
          </a:bodyPr>
          <a:lstStyle/>
          <a:p>
            <a:pPr>
              <a:spcAft>
                <a:spcPts val="0"/>
              </a:spcAft>
            </a:pPr>
            <a:r>
              <a:rPr lang="en-GB" b="1" dirty="0">
                <a:latin typeface="Arial" panose="020B0604020202020204" pitchFamily="34" charset="0"/>
                <a:ea typeface="Yu Mincho" panose="02020400000000000000" pitchFamily="18" charset="-128"/>
                <a:cs typeface="Times New Roman" panose="02020603050405020304" pitchFamily="18" charset="0"/>
              </a:rPr>
              <a:t>RP-213332</a:t>
            </a:r>
          </a:p>
          <a:p>
            <a:pPr>
              <a:spcAft>
                <a:spcPts val="0"/>
              </a:spcAft>
            </a:pPr>
            <a:r>
              <a:rPr lang="en-GB" sz="1050" b="1" dirty="0">
                <a:latin typeface="Arial" panose="020B0604020202020204" pitchFamily="34" charset="0"/>
                <a:ea typeface="Yu Mincho" panose="02020400000000000000" pitchFamily="18" charset="-128"/>
                <a:cs typeface="Times New Roman" panose="02020603050405020304" pitchFamily="18" charset="0"/>
              </a:rPr>
              <a:t>Update of RP-212298</a:t>
            </a:r>
            <a:r>
              <a:rPr lang="en-GB" sz="1050" dirty="0">
                <a:latin typeface="Times New Roman" panose="02020603050405020304" pitchFamily="18" charset="0"/>
                <a:ea typeface="Yu Mincho" panose="02020400000000000000" pitchFamily="18" charset="-128"/>
                <a:cs typeface="Times New Roman" panose="02020603050405020304" pitchFamily="18" charset="0"/>
              </a:rPr>
              <a:t> </a:t>
            </a:r>
            <a:endParaRPr lang="en-GB" sz="1200" dirty="0">
              <a:latin typeface="Arial" panose="020B0604020202020204" pitchFamily="34" charset="0"/>
              <a:ea typeface="Yu Mincho"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386755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2</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642350" cy="667479"/>
          </a:xfrm>
        </p:spPr>
        <p:txBody>
          <a:bodyPr/>
          <a:lstStyle/>
          <a:p>
            <a:r>
              <a:rPr lang="en-GB" dirty="0"/>
              <a:t>UPIP support for EPC connected architectures</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pPr marL="200025" lvl="1" indent="0">
              <a:buNone/>
            </a:pPr>
            <a:endParaRPr lang="en-GB" dirty="0"/>
          </a:p>
          <a:p>
            <a:r>
              <a:rPr lang="en-GB" b="1" dirty="0">
                <a:solidFill>
                  <a:srgbClr val="FF0000"/>
                </a:solidFill>
              </a:rPr>
              <a:t>3GPP-SA agreed feature level WID in March 2021</a:t>
            </a:r>
            <a:r>
              <a:rPr lang="en-GB" dirty="0">
                <a:solidFill>
                  <a:srgbClr val="E60000"/>
                </a:solidFill>
                <a:hlinkClick r:id="rId2">
                  <a:extLst>
                    <a:ext uri="{A12FA001-AC4F-418D-AE19-62706E023703}">
                      <ahyp:hlinkClr xmlns:ahyp="http://schemas.microsoft.com/office/drawing/2018/hyperlinkcolor" val="tx"/>
                    </a:ext>
                  </a:extLst>
                </a:hlinkClick>
              </a:rPr>
              <a:t> </a:t>
            </a:r>
            <a:r>
              <a:rPr lang="en-GB" dirty="0">
                <a:solidFill>
                  <a:schemeClr val="accent1">
                    <a:lumMod val="60000"/>
                    <a:lumOff val="40000"/>
                  </a:schemeClr>
                </a:solidFill>
                <a:hlinkClick r:id="rId2">
                  <a:extLst>
                    <a:ext uri="{A12FA001-AC4F-418D-AE19-62706E023703}">
                      <ahyp:hlinkClr xmlns:ahyp="http://schemas.microsoft.com/office/drawing/2018/hyperlinkcolor" val="tx"/>
                    </a:ext>
                  </a:extLst>
                </a:hlinkClick>
              </a:rPr>
              <a:t>(SP-210105</a:t>
            </a:r>
            <a:r>
              <a:rPr lang="en-GB" dirty="0">
                <a:solidFill>
                  <a:schemeClr val="accent1">
                    <a:lumMod val="60000"/>
                    <a:lumOff val="40000"/>
                  </a:schemeClr>
                </a:solidFill>
              </a:rPr>
              <a:t>)</a:t>
            </a:r>
            <a:endParaRPr lang="en-GB" b="1" dirty="0">
              <a:solidFill>
                <a:schemeClr val="accent1">
                  <a:lumMod val="60000"/>
                  <a:lumOff val="40000"/>
                </a:schemeClr>
              </a:solidFill>
            </a:endParaRPr>
          </a:p>
          <a:p>
            <a:pPr lvl="1"/>
            <a:r>
              <a:rPr lang="en-GB" dirty="0"/>
              <a:t>Relates to security threat that has been fixed in R16 NR-5GC, but which NR capable devices will be vulnerable to in LTE. </a:t>
            </a:r>
          </a:p>
          <a:p>
            <a:r>
              <a:rPr lang="en-GB" b="1" dirty="0">
                <a:solidFill>
                  <a:srgbClr val="FF0000"/>
                </a:solidFill>
              </a:rPr>
              <a:t>Technical work completed in TSG SA (SA2 and SA3)</a:t>
            </a:r>
          </a:p>
          <a:p>
            <a:r>
              <a:rPr lang="en-GB" b="1" dirty="0">
                <a:solidFill>
                  <a:srgbClr val="FF0000"/>
                </a:solidFill>
              </a:rPr>
              <a:t>Technical work completed in TSG CT (CT1 and CT4)</a:t>
            </a:r>
          </a:p>
          <a:p>
            <a:endParaRPr lang="en-GB" b="1" dirty="0">
              <a:solidFill>
                <a:srgbClr val="FF0000"/>
              </a:solidFill>
            </a:endParaRPr>
          </a:p>
          <a:p>
            <a:r>
              <a:rPr lang="en-GB" b="1" dirty="0">
                <a:solidFill>
                  <a:srgbClr val="FF0000"/>
                </a:solidFill>
              </a:rPr>
              <a:t>Proposal</a:t>
            </a:r>
          </a:p>
          <a:p>
            <a:pPr lvl="1"/>
            <a:r>
              <a:rPr lang="en-GB" b="1" dirty="0"/>
              <a:t>Agree RP-213328 – a New Release 17 building block WID for RAN 2 and RAN 3 </a:t>
            </a:r>
            <a:r>
              <a:rPr lang="en-GB" dirty="0"/>
              <a:t>to specify the RAN enhancements to enable UPIP (at the full data rate supported by the UE) ONLY for UEs that are capable of EN-DC operation.</a:t>
            </a:r>
          </a:p>
          <a:p>
            <a:pPr lvl="1"/>
            <a:r>
              <a:rPr lang="en-GB" dirty="0"/>
              <a:t>Supporting companies are Vodafone, Telecom Italia, Huawei, BT, Orange, Samsung, CATT, vivo, Telia Company, Deutsche Telekom, Intel.</a:t>
            </a:r>
          </a:p>
          <a:p>
            <a:pPr marL="200025" lvl="1" indent="0">
              <a:buNone/>
            </a:pPr>
            <a:endParaRPr lang="en-GB" dirty="0"/>
          </a:p>
          <a:p>
            <a:pPr marL="200025" lvl="1" indent="0">
              <a:buNone/>
            </a:pPr>
            <a:endParaRPr lang="en-GB" dirty="0"/>
          </a:p>
          <a:p>
            <a:pPr marL="200025" lvl="1" indent="0">
              <a:buNone/>
            </a:pPr>
            <a:r>
              <a:rPr lang="en-GB" dirty="0"/>
              <a:t>-   An alternative could be (as in CT) to do the RAN work as TEI17.  </a:t>
            </a:r>
          </a:p>
          <a:p>
            <a:pPr marL="200025" lvl="1" indent="0">
              <a:buNone/>
            </a:pPr>
            <a:endParaRPr lang="en-GB" dirty="0"/>
          </a:p>
        </p:txBody>
      </p:sp>
    </p:spTree>
    <p:extLst>
      <p:ext uri="{BB962C8B-B14F-4D97-AF65-F5344CB8AC3E}">
        <p14:creationId xmlns:p14="http://schemas.microsoft.com/office/powerpoint/2010/main" val="290542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21622-C68D-4F71-927E-CDF54E32FDF7}"/>
              </a:ext>
            </a:extLst>
          </p:cNvPr>
          <p:cNvSpPr>
            <a:spLocks noGrp="1"/>
          </p:cNvSpPr>
          <p:nvPr>
            <p:ph type="title"/>
          </p:nvPr>
        </p:nvSpPr>
        <p:spPr/>
        <p:txBody>
          <a:bodyPr/>
          <a:lstStyle/>
          <a:p>
            <a:r>
              <a:rPr lang="en-GB"/>
              <a:t>Work and meeting history</a:t>
            </a:r>
            <a:endParaRPr lang="en-GB" dirty="0"/>
          </a:p>
        </p:txBody>
      </p:sp>
      <p:sp>
        <p:nvSpPr>
          <p:cNvPr id="3" name="Slide Number Placeholder 2">
            <a:extLst>
              <a:ext uri="{FF2B5EF4-FFF2-40B4-BE49-F238E27FC236}">
                <a16:creationId xmlns:a16="http://schemas.microsoft.com/office/drawing/2014/main" id="{DDA830DF-ED57-4F30-A428-F68721C6BAB5}"/>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4" name="Content Placeholder 3">
            <a:extLst>
              <a:ext uri="{FF2B5EF4-FFF2-40B4-BE49-F238E27FC236}">
                <a16:creationId xmlns:a16="http://schemas.microsoft.com/office/drawing/2014/main" id="{A25444E7-56D1-4191-AEBE-B178FBF2285C}"/>
              </a:ext>
            </a:extLst>
          </p:cNvPr>
          <p:cNvSpPr>
            <a:spLocks noGrp="1"/>
          </p:cNvSpPr>
          <p:nvPr>
            <p:ph sz="quarter" idx="13"/>
          </p:nvPr>
        </p:nvSpPr>
        <p:spPr/>
        <p:txBody>
          <a:bodyPr/>
          <a:lstStyle/>
          <a:p>
            <a:endParaRPr lang="en-GB"/>
          </a:p>
        </p:txBody>
      </p:sp>
    </p:spTree>
    <p:extLst>
      <p:ext uri="{BB962C8B-B14F-4D97-AF65-F5344CB8AC3E}">
        <p14:creationId xmlns:p14="http://schemas.microsoft.com/office/powerpoint/2010/main" val="3591957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4</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4" y="205978"/>
            <a:ext cx="8642351" cy="667479"/>
          </a:xfrm>
        </p:spPr>
        <p:txBody>
          <a:bodyPr/>
          <a:lstStyle/>
          <a:p>
            <a:r>
              <a:rPr lang="en-GB" dirty="0"/>
              <a:t>UPIP support for EPC connected architectures</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1006678"/>
            <a:ext cx="8778875" cy="3930843"/>
          </a:xfrm>
        </p:spPr>
        <p:txBody>
          <a:bodyPr/>
          <a:lstStyle/>
          <a:p>
            <a:r>
              <a:rPr lang="en-GB" b="1" dirty="0"/>
              <a:t>Background and SA 3 Status (December 2021)</a:t>
            </a:r>
          </a:p>
          <a:p>
            <a:pPr lvl="1"/>
            <a:r>
              <a:rPr lang="en-GB" dirty="0"/>
              <a:t>In order to provide user plane data security, SA3 have agreed to support UPIP for EPC connected architectures. The conclusions are captured in the version of TR 33.853 that is sent for approval in the June TSG SA #92e plenary.</a:t>
            </a:r>
          </a:p>
          <a:p>
            <a:pPr lvl="1"/>
            <a:r>
              <a:rPr lang="en-GB" dirty="0"/>
              <a:t>March TSG SA #91e plenary agreed the “WID for normative changes for User Plane Integrity Protection for LTE options”  in </a:t>
            </a:r>
            <a:r>
              <a:rPr lang="en-GB" dirty="0">
                <a:hlinkClick r:id="rId2"/>
              </a:rPr>
              <a:t>SP-210105</a:t>
            </a:r>
            <a:r>
              <a:rPr lang="en-GB" dirty="0"/>
              <a:t>.</a:t>
            </a:r>
          </a:p>
          <a:p>
            <a:pPr lvl="1"/>
            <a:r>
              <a:rPr lang="en-GB" dirty="0"/>
              <a:t>SA3 has been discussing normative CRs and have now sent them to TSG-SA for approval in S3-214454 for TS 33.401 and </a:t>
            </a:r>
            <a:r>
              <a:rPr lang="en-US" dirty="0"/>
              <a:t>S3-214455 for TS 33.501.</a:t>
            </a:r>
          </a:p>
          <a:p>
            <a:r>
              <a:rPr lang="en-GB" b="1" dirty="0"/>
              <a:t>RAN 2 and RAN 3 status</a:t>
            </a:r>
          </a:p>
          <a:p>
            <a:pPr lvl="1" hangingPunct="0"/>
            <a:r>
              <a:rPr lang="en-GB" dirty="0"/>
              <a:t>SA3 questions have been answered in response LSs in R2-2104349 (from April RAN 2 #113bis-e) and R3-212812 (from May RAN 3 #112-e). RAN 2 have indicated that NR PDCP will be used to provide UPIP.</a:t>
            </a:r>
          </a:p>
          <a:p>
            <a:pPr lvl="1" hangingPunct="0"/>
            <a:r>
              <a:rPr lang="en-GB" dirty="0"/>
              <a:t>Clause 4.2.2 of TS 37.340 (Release 15 and onwards) already permits the use of NR PDCP on LTE-only radio connections.</a:t>
            </a:r>
          </a:p>
          <a:p>
            <a:r>
              <a:rPr lang="en-GB" b="1" dirty="0"/>
              <a:t>RAN 92-e (June 2021)</a:t>
            </a:r>
          </a:p>
          <a:p>
            <a:pPr lvl="1"/>
            <a:r>
              <a:rPr lang="en-GB" dirty="0"/>
              <a:t>A draft WID in RP-211431 was discussed under discussion thread [92-e-27-UserPlane-Integrity] and summarised in RP-211564.</a:t>
            </a:r>
          </a:p>
          <a:p>
            <a:pPr lvl="1"/>
            <a:r>
              <a:rPr lang="en-GB" dirty="0"/>
              <a:t>There was a preference for a WID rather than use of TEI-17, and a preference for RAN 3 to lead.</a:t>
            </a:r>
          </a:p>
          <a:p>
            <a:pPr marL="200025" lvl="1" indent="0">
              <a:buNone/>
            </a:pPr>
            <a:endParaRPr lang="en-GB" dirty="0"/>
          </a:p>
        </p:txBody>
      </p:sp>
    </p:spTree>
    <p:extLst>
      <p:ext uri="{BB962C8B-B14F-4D97-AF65-F5344CB8AC3E}">
        <p14:creationId xmlns:p14="http://schemas.microsoft.com/office/powerpoint/2010/main" val="615917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5</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642350" cy="667479"/>
          </a:xfrm>
        </p:spPr>
        <p:txBody>
          <a:bodyPr/>
          <a:lstStyle/>
          <a:p>
            <a:r>
              <a:rPr lang="en-GB" dirty="0"/>
              <a:t>UPIP support for EPC connected architectures</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r>
              <a:rPr lang="en-GB" b="1" dirty="0"/>
              <a:t>SA 2 Status (September 2021)</a:t>
            </a:r>
          </a:p>
          <a:p>
            <a:pPr marL="200025" lvl="1" indent="0">
              <a:buNone/>
            </a:pPr>
            <a:r>
              <a:rPr lang="en-GB" dirty="0"/>
              <a:t>SA2 have agreed the following stage 2 CRs and they are attached to an LS in RP-212494 (S2-2106974)</a:t>
            </a:r>
          </a:p>
          <a:p>
            <a:pPr marL="728663" lvl="2" indent="-342900">
              <a:buFont typeface="+mj-lt"/>
              <a:buAutoNum type="alphaLcParenR"/>
            </a:pPr>
            <a:r>
              <a:rPr lang="en-GB" dirty="0"/>
              <a:t>TS 23.401 CR3645r1</a:t>
            </a:r>
          </a:p>
          <a:p>
            <a:pPr marL="728663" lvl="2" indent="-342900">
              <a:buFont typeface="+mj-lt"/>
              <a:buAutoNum type="alphaLcParenR"/>
            </a:pPr>
            <a:r>
              <a:rPr lang="en-GB" dirty="0"/>
              <a:t>TS 23.501 CR 3009r1</a:t>
            </a:r>
          </a:p>
          <a:p>
            <a:pPr marL="728663" lvl="2" indent="-342900">
              <a:buFont typeface="+mj-lt"/>
              <a:buAutoNum type="alphaLcParenR"/>
            </a:pPr>
            <a:r>
              <a:rPr lang="en-GB" dirty="0"/>
              <a:t>TS 23.502 CR 2957r1</a:t>
            </a:r>
          </a:p>
          <a:p>
            <a:r>
              <a:rPr lang="en-GB" b="1" dirty="0"/>
              <a:t>Input to RAN #93-e </a:t>
            </a:r>
          </a:p>
          <a:p>
            <a:pPr marL="542925" lvl="1" indent="-342900">
              <a:buFont typeface="+mj-lt"/>
              <a:buAutoNum type="alphaLcParenR"/>
            </a:pPr>
            <a:r>
              <a:rPr lang="en-GB" dirty="0"/>
              <a:t>Draft WID updated in RP-212297</a:t>
            </a:r>
          </a:p>
          <a:p>
            <a:pPr marL="542925" lvl="1" indent="-342900">
              <a:buFont typeface="+mj-lt"/>
              <a:buAutoNum type="alphaLcParenR"/>
            </a:pPr>
            <a:r>
              <a:rPr lang="en-GB" dirty="0"/>
              <a:t>covered:</a:t>
            </a:r>
          </a:p>
          <a:p>
            <a:pPr marL="785813" lvl="2" indent="-400050">
              <a:buFont typeface="+mj-lt"/>
              <a:buAutoNum type="romanLcPeriod"/>
            </a:pPr>
            <a:r>
              <a:rPr lang="en-GB" dirty="0"/>
              <a:t>EPC &lt;-&gt; LTE-only, and</a:t>
            </a:r>
          </a:p>
          <a:p>
            <a:pPr marL="785813" lvl="2" indent="-400050">
              <a:buFont typeface="+mj-lt"/>
              <a:buAutoNum type="romanLcPeriod"/>
            </a:pPr>
            <a:r>
              <a:rPr lang="en-GB" dirty="0"/>
              <a:t>EPC &lt;-&gt; EN-DC for both S1-U terminated in </a:t>
            </a:r>
            <a:r>
              <a:rPr lang="en-GB" dirty="0" err="1"/>
              <a:t>eNB</a:t>
            </a:r>
            <a:r>
              <a:rPr lang="en-GB" dirty="0"/>
              <a:t> and </a:t>
            </a:r>
            <a:r>
              <a:rPr lang="en-GB" dirty="0" err="1"/>
              <a:t>en-gNB</a:t>
            </a:r>
            <a:endParaRPr lang="en-GB" dirty="0"/>
          </a:p>
          <a:p>
            <a:pPr marL="542925" lvl="1" indent="-342900">
              <a:buFont typeface="+mj-lt"/>
              <a:buAutoNum type="alphaLcParenR"/>
            </a:pPr>
            <a:r>
              <a:rPr lang="en-GB" dirty="0"/>
              <a:t>But now excludes NB-IoT (as Control Plane data supports full rate integrity protection)</a:t>
            </a:r>
          </a:p>
          <a:p>
            <a:pPr marL="542925" lvl="1" indent="-342900">
              <a:buFont typeface="+mj-lt"/>
              <a:buAutoNum type="alphaLcParenR"/>
            </a:pPr>
            <a:r>
              <a:rPr lang="en-GB" dirty="0" err="1"/>
              <a:t>eMTC</a:t>
            </a:r>
            <a:r>
              <a:rPr lang="en-GB" dirty="0"/>
              <a:t> remains “in scope” as it shares a common RRC protocol with “LTE”. </a:t>
            </a:r>
          </a:p>
          <a:p>
            <a:pPr marL="542925" lvl="1" indent="-342900">
              <a:buFont typeface="+mj-lt"/>
              <a:buAutoNum type="alphaLcParenR"/>
            </a:pPr>
            <a:r>
              <a:rPr lang="en-GB" dirty="0"/>
              <a:t>Clearly indicates that UPIP in LTE is intended to be optional (for security related reasons, the support/non-support of UPIP will, at least, be signalled in NAS signalling).</a:t>
            </a:r>
          </a:p>
          <a:p>
            <a:pPr marL="542925" lvl="1" indent="-342900">
              <a:buFont typeface="+mj-lt"/>
              <a:buAutoNum type="alphaLcParenR"/>
            </a:pPr>
            <a:r>
              <a:rPr lang="en-GB" dirty="0"/>
              <a:t>Indicates that this is “full data rate UPIP or nothing” without any Release 15-style 64 kbit/s option.</a:t>
            </a:r>
          </a:p>
          <a:p>
            <a:pPr lvl="1"/>
            <a:endParaRPr lang="en-GB" dirty="0"/>
          </a:p>
          <a:p>
            <a:pPr marL="200025" lvl="1" indent="0">
              <a:buNone/>
            </a:pPr>
            <a:endParaRPr lang="en-GB" dirty="0"/>
          </a:p>
        </p:txBody>
      </p:sp>
    </p:spTree>
    <p:extLst>
      <p:ext uri="{BB962C8B-B14F-4D97-AF65-F5344CB8AC3E}">
        <p14:creationId xmlns:p14="http://schemas.microsoft.com/office/powerpoint/2010/main" val="1569284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C40C1C-C195-40F5-AF38-CBA8AA8F8EB5}"/>
              </a:ext>
            </a:extLst>
          </p:cNvPr>
          <p:cNvSpPr>
            <a:spLocks noGrp="1"/>
          </p:cNvSpPr>
          <p:nvPr>
            <p:ph type="sldNum" sz="quarter" idx="12"/>
          </p:nvPr>
        </p:nvSpPr>
        <p:spPr/>
        <p:txBody>
          <a:bodyPr/>
          <a:lstStyle/>
          <a:p>
            <a:fld id="{72A83A2B-3358-44F8-83A0-4598795D8FB5}" type="slidenum">
              <a:rPr lang="en-GB" smtClean="0"/>
              <a:pPr/>
              <a:t>6</a:t>
            </a:fld>
            <a:endParaRPr lang="en-GB" dirty="0"/>
          </a:p>
        </p:txBody>
      </p:sp>
      <p:sp>
        <p:nvSpPr>
          <p:cNvPr id="6" name="Title 1">
            <a:extLst>
              <a:ext uri="{FF2B5EF4-FFF2-40B4-BE49-F238E27FC236}">
                <a16:creationId xmlns:a16="http://schemas.microsoft.com/office/drawing/2014/main" id="{9087E8EC-D16F-4FD4-8342-116041C85810}"/>
              </a:ext>
            </a:extLst>
          </p:cNvPr>
          <p:cNvSpPr>
            <a:spLocks noGrp="1"/>
          </p:cNvSpPr>
          <p:nvPr>
            <p:ph type="title"/>
          </p:nvPr>
        </p:nvSpPr>
        <p:spPr>
          <a:xfrm>
            <a:off x="250825" y="205978"/>
            <a:ext cx="8642350" cy="667479"/>
          </a:xfrm>
        </p:spPr>
        <p:txBody>
          <a:bodyPr/>
          <a:lstStyle/>
          <a:p>
            <a:r>
              <a:rPr lang="en-GB" dirty="0"/>
              <a:t>UPIP support for EPC connected architectures</a:t>
            </a:r>
          </a:p>
        </p:txBody>
      </p:sp>
      <p:sp>
        <p:nvSpPr>
          <p:cNvPr id="7" name="Content Placeholder 6">
            <a:extLst>
              <a:ext uri="{FF2B5EF4-FFF2-40B4-BE49-F238E27FC236}">
                <a16:creationId xmlns:a16="http://schemas.microsoft.com/office/drawing/2014/main" id="{FB21E158-2226-4477-ACFD-134957820FD9}"/>
              </a:ext>
            </a:extLst>
          </p:cNvPr>
          <p:cNvSpPr>
            <a:spLocks noGrp="1"/>
          </p:cNvSpPr>
          <p:nvPr>
            <p:ph sz="quarter" idx="13"/>
          </p:nvPr>
        </p:nvSpPr>
        <p:spPr>
          <a:xfrm>
            <a:off x="114300" y="731138"/>
            <a:ext cx="8778875" cy="4206384"/>
          </a:xfrm>
        </p:spPr>
        <p:txBody>
          <a:bodyPr/>
          <a:lstStyle/>
          <a:p>
            <a:r>
              <a:rPr lang="en-GB" b="1" dirty="0"/>
              <a:t>RAN #93-e</a:t>
            </a:r>
          </a:p>
          <a:p>
            <a:pPr marL="728663" lvl="2" indent="-342900">
              <a:buFont typeface="+mj-lt"/>
              <a:buAutoNum type="alphaLcParenR"/>
            </a:pPr>
            <a:r>
              <a:rPr lang="en-GB" dirty="0"/>
              <a:t>Discussions on scope and Time Units</a:t>
            </a:r>
          </a:p>
          <a:p>
            <a:pPr marL="728663" lvl="2" indent="-342900">
              <a:buFont typeface="+mj-lt"/>
              <a:buAutoNum type="alphaLcParenR"/>
            </a:pPr>
            <a:r>
              <a:rPr lang="en-GB" dirty="0"/>
              <a:t>No issue with Time Units (RAN 3 chair proposal was for work to start and finish in Q1 2022)</a:t>
            </a:r>
          </a:p>
          <a:p>
            <a:pPr marL="728663" lvl="2" indent="-342900">
              <a:buFont typeface="+mj-lt"/>
              <a:buAutoNum type="alphaLcParenR"/>
            </a:pPr>
            <a:r>
              <a:rPr lang="en-GB" dirty="0"/>
              <a:t>No agreement on a compromise proposal of a WID with scope reduced to only cover UEs capable of EN-DC after objection by one company </a:t>
            </a:r>
            <a:br>
              <a:rPr lang="en-GB" dirty="0"/>
            </a:br>
            <a:endParaRPr lang="en-GB" dirty="0"/>
          </a:p>
          <a:p>
            <a:r>
              <a:rPr lang="en-GB" b="1" dirty="0"/>
              <a:t>SA2 #147-e  (October)</a:t>
            </a:r>
          </a:p>
          <a:p>
            <a:pPr marL="542925" lvl="1" indent="-342900">
              <a:buFont typeface="+mj-lt"/>
              <a:buAutoNum type="alphaLcParenR"/>
            </a:pPr>
            <a:r>
              <a:rPr lang="en-GB" dirty="0"/>
              <a:t>Small correction CRs agreed in S2-2107650 and S2-2107651</a:t>
            </a:r>
          </a:p>
          <a:p>
            <a:pPr marL="542925" lvl="1" indent="-342900">
              <a:buFont typeface="+mj-lt"/>
              <a:buAutoNum type="alphaLcParenR"/>
            </a:pPr>
            <a:r>
              <a:rPr lang="en-GB" dirty="0"/>
              <a:t>No further corrections made at SA2#148-e (November)</a:t>
            </a:r>
            <a:br>
              <a:rPr lang="en-GB" dirty="0"/>
            </a:br>
            <a:endParaRPr lang="en-GB" dirty="0"/>
          </a:p>
          <a:p>
            <a:r>
              <a:rPr lang="en-GB" b="1" dirty="0"/>
              <a:t>CT 1 #133-e  (November)</a:t>
            </a:r>
          </a:p>
          <a:p>
            <a:pPr marL="542925" lvl="1" indent="-342900">
              <a:buFont typeface="+mj-lt"/>
              <a:buAutoNum type="alphaLcParenR"/>
            </a:pPr>
            <a:r>
              <a:rPr lang="en-GB" dirty="0"/>
              <a:t>CRs agreed in C1-217134 and C1-217135.</a:t>
            </a:r>
          </a:p>
          <a:p>
            <a:pPr marL="542925" lvl="1" indent="-342900">
              <a:buFont typeface="+mj-lt"/>
              <a:buAutoNum type="alphaLcParenR"/>
            </a:pPr>
            <a:r>
              <a:rPr lang="en-GB" dirty="0"/>
              <a:t>Work believed to be complete.</a:t>
            </a:r>
          </a:p>
          <a:p>
            <a:r>
              <a:rPr lang="en-GB" b="1" dirty="0"/>
              <a:t>CT 4 #107-e  (November)</a:t>
            </a:r>
          </a:p>
          <a:p>
            <a:pPr marL="542925" lvl="1" indent="-342900">
              <a:buFont typeface="+mj-lt"/>
              <a:buAutoNum type="alphaLcParenR"/>
            </a:pPr>
            <a:r>
              <a:rPr lang="en-GB" dirty="0"/>
              <a:t>CRs agreed in C4-216558 and C1-216559.</a:t>
            </a:r>
          </a:p>
          <a:p>
            <a:pPr marL="542925" lvl="1" indent="-342900">
              <a:buFont typeface="+mj-lt"/>
              <a:buAutoNum type="alphaLcParenR"/>
            </a:pPr>
            <a:r>
              <a:rPr lang="en-GB" dirty="0"/>
              <a:t>Work believed to be complete.</a:t>
            </a:r>
          </a:p>
          <a:p>
            <a:pPr lvl="1"/>
            <a:endParaRPr lang="en-GB" dirty="0"/>
          </a:p>
          <a:p>
            <a:pPr marL="200025" lvl="1" indent="0">
              <a:buNone/>
            </a:pPr>
            <a:endParaRPr lang="en-GB" dirty="0"/>
          </a:p>
        </p:txBody>
      </p:sp>
    </p:spTree>
    <p:extLst>
      <p:ext uri="{BB962C8B-B14F-4D97-AF65-F5344CB8AC3E}">
        <p14:creationId xmlns:p14="http://schemas.microsoft.com/office/powerpoint/2010/main" val="1538927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7</a:t>
            </a:fld>
            <a:endParaRPr lang="en-GB" dirty="0"/>
          </a:p>
        </p:txBody>
      </p:sp>
    </p:spTree>
    <p:extLst>
      <p:ext uri="{BB962C8B-B14F-4D97-AF65-F5344CB8AC3E}">
        <p14:creationId xmlns:p14="http://schemas.microsoft.com/office/powerpoint/2010/main" val="413868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3291C30C465443A43FFAF0D869B11A" ma:contentTypeVersion="16" ma:contentTypeDescription="Create a new document." ma:contentTypeScope="" ma:versionID="7aa1b3738a020d7b320c8dcd2149493a">
  <xsd:schema xmlns:xsd="http://www.w3.org/2001/XMLSchema" xmlns:xs="http://www.w3.org/2001/XMLSchema" xmlns:p="http://schemas.microsoft.com/office/2006/metadata/properties" xmlns:ns1="http://schemas.microsoft.com/sharepoint/v3" xmlns:ns3="b78ce9eb-5c7b-4813-a240-715ccd771d3b" xmlns:ns4="e0e1a830-3b82-4cc4-a11a-753d0d76b11c" targetNamespace="http://schemas.microsoft.com/office/2006/metadata/properties" ma:root="true" ma:fieldsID="b9931577aef3e49fed0fe9eff6e8e35b" ns1:_="" ns3:_="" ns4:_="">
    <xsd:import namespace="http://schemas.microsoft.com/sharepoint/v3"/>
    <xsd:import namespace="b78ce9eb-5c7b-4813-a240-715ccd771d3b"/>
    <xsd:import namespace="e0e1a830-3b82-4cc4-a11a-753d0d76b11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2" nillable="true" ma:displayName="Unified Compliance Policy Properties" ma:hidden="true" ma:internalName="_ip_UnifiedCompliancePolicyProperties">
      <xsd:simpleType>
        <xsd:restriction base="dms:Note"/>
      </xsd:simpleType>
    </xsd:element>
    <xsd:element name="_ip_UnifiedCompliancePolicyUIAction" ma:index="1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78ce9eb-5c7b-4813-a240-715ccd771d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0e1a830-3b82-4cc4-a11a-753d0d76b11c"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6295F6-C90E-48B1-8773-83D33EC1D73D}">
  <ds:schemaRefs>
    <ds:schemaRef ds:uri="http://purl.org/dc/elements/1.1/"/>
    <ds:schemaRef ds:uri="http://purl.org/dc/dcmitype/"/>
    <ds:schemaRef ds:uri="b78ce9eb-5c7b-4813-a240-715ccd771d3b"/>
    <ds:schemaRef ds:uri="http://schemas.microsoft.com/office/2006/metadata/properties"/>
    <ds:schemaRef ds:uri="e0e1a830-3b82-4cc4-a11a-753d0d76b11c"/>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 ds:uri="http://schemas.microsoft.com/sharepoint/v3"/>
    <ds:schemaRef ds:uri="http://purl.org/dc/terms/"/>
  </ds:schemaRefs>
</ds:datastoreItem>
</file>

<file path=customXml/itemProps2.xml><?xml version="1.0" encoding="utf-8"?>
<ds:datastoreItem xmlns:ds="http://schemas.openxmlformats.org/officeDocument/2006/customXml" ds:itemID="{544975D8-4AD8-41F2-B439-EBD08D2807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78ce9eb-5c7b-4813-a240-715ccd771d3b"/>
    <ds:schemaRef ds:uri="e0e1a830-3b82-4cc4-a11a-753d0d76b1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8D8296-BD81-4103-BEFD-08C726770E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Vodafone_Template_16x9</Template>
  <TotalTime>0</TotalTime>
  <Words>719</Words>
  <Application>Microsoft Office PowerPoint</Application>
  <PresentationFormat>On-screen Show (16:9)</PresentationFormat>
  <Paragraphs>70</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Times New Roman</vt:lpstr>
      <vt:lpstr>Vodafone Rg</vt:lpstr>
      <vt:lpstr>Vodafone</vt:lpstr>
      <vt:lpstr>Motivation for New WID on User Plane Integrity Protection support for EPC connected architectures</vt:lpstr>
      <vt:lpstr>UPIP support for EPC connected architectures</vt:lpstr>
      <vt:lpstr>Work and meeting history</vt:lpstr>
      <vt:lpstr>UPIP support for EPC connected architectures</vt:lpstr>
      <vt:lpstr>UPIP support for EPC connected architectures</vt:lpstr>
      <vt:lpstr>UPIP support for EPC connected architectures</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on one line</dc:title>
  <dc:creator>Pudney, Chris, Vodafone Group 42</dc:creator>
  <cp:lastModifiedBy>Pudney, Chris, Vodafone</cp:lastModifiedBy>
  <cp:revision>61</cp:revision>
  <cp:lastPrinted>2011-08-30T12:20:26Z</cp:lastPrinted>
  <dcterms:created xsi:type="dcterms:W3CDTF">2021-03-11T12:21:06Z</dcterms:created>
  <dcterms:modified xsi:type="dcterms:W3CDTF">2021-11-29T19:10:50Z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0x010100563291C30C465443A43FFAF0D869B11A</vt:lpwstr>
  </property>
  <property fmtid="{D5CDD505-2E9C-101B-9397-08002B2CF9AE}" pid="4" name="MSIP_Label_17da11e7-ad83-4459-98c6-12a88e2eac78_Enabled">
    <vt:lpwstr>true</vt:lpwstr>
  </property>
  <property fmtid="{D5CDD505-2E9C-101B-9397-08002B2CF9AE}" pid="5" name="MSIP_Label_17da11e7-ad83-4459-98c6-12a88e2eac78_SetDate">
    <vt:lpwstr>2021-09-06T17:30:11Z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07911acc-f7be-4af3-a6b6-958a5e547131</vt:lpwstr>
  </property>
  <property fmtid="{D5CDD505-2E9C-101B-9397-08002B2CF9AE}" pid="10" name="MSIP_Label_17da11e7-ad83-4459-98c6-12a88e2eac78_ContentBits">
    <vt:lpwstr>0</vt:lpwstr>
  </property>
</Properties>
</file>