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Override1.xml" ContentType="application/vnd.openxmlformats-officedocument.themeOverr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bookmarkIdSeed="4">
  <p:sldMasterIdLst>
    <p:sldMasterId id="2147483660" r:id="rId1"/>
    <p:sldMasterId id="2147483672" r:id="rId2"/>
  </p:sldMasterIdLst>
  <p:notesMasterIdLst>
    <p:notesMasterId r:id="rId9"/>
  </p:notesMasterIdLst>
  <p:handoutMasterIdLst>
    <p:handoutMasterId r:id="rId10"/>
  </p:handoutMasterIdLst>
  <p:sldIdLst>
    <p:sldId id="373" r:id="rId3"/>
    <p:sldId id="759" r:id="rId4"/>
    <p:sldId id="407" r:id="rId5"/>
    <p:sldId id="763" r:id="rId6"/>
    <p:sldId id="764" r:id="rId7"/>
    <p:sldId id="352" r:id="rId8"/>
  </p:sldIdLst>
  <p:sldSz cx="9144000" cy="5143500" type="screen16x9"/>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1236"/>
    <a:srgbClr val="2409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293" autoAdjust="0"/>
    <p:restoredTop sz="96625" autoAdjust="0"/>
  </p:normalViewPr>
  <p:slideViewPr>
    <p:cSldViewPr>
      <p:cViewPr varScale="1">
        <p:scale>
          <a:sx n="90" d="100"/>
          <a:sy n="90" d="100"/>
        </p:scale>
        <p:origin x="980" y="60"/>
      </p:cViewPr>
      <p:guideLst>
        <p:guide orient="horz" pos="2160"/>
        <p:guide pos="2880"/>
        <p:guide orient="horz" pos="1620"/>
      </p:guideLst>
    </p:cSldViewPr>
  </p:slideViewPr>
  <p:outlineViewPr>
    <p:cViewPr>
      <p:scale>
        <a:sx n="33" d="100"/>
        <a:sy n="33" d="100"/>
      </p:scale>
      <p:origin x="0" y="3102"/>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11/27/2021</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dirty="0"/>
          </a:p>
        </p:txBody>
      </p:sp>
    </p:spTree>
    <p:extLst>
      <p:ext uri="{BB962C8B-B14F-4D97-AF65-F5344CB8AC3E}">
        <p14:creationId xmlns:p14="http://schemas.microsoft.com/office/powerpoint/2010/main" val="3135561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2021/11/23</a:t>
            </a:fld>
            <a:endParaRPr lang="zh-CN" altLang="en-US"/>
          </a:p>
        </p:txBody>
      </p:sp>
      <p:sp>
        <p:nvSpPr>
          <p:cNvPr id="4" name="幻灯片图像占位符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extLst>
      <p:ext uri="{BB962C8B-B14F-4D97-AF65-F5344CB8AC3E}">
        <p14:creationId xmlns:p14="http://schemas.microsoft.com/office/powerpoint/2010/main" val="3734003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TextEdit="1"/>
          </p:cNvSpPr>
          <p:nvPr>
            <p:ph type="sldImg"/>
          </p:nvPr>
        </p:nvSpPr>
        <p:spPr bwMode="auto">
          <a:xfrm>
            <a:off x="406400" y="696913"/>
            <a:ext cx="6197600" cy="3486150"/>
          </a:xfrm>
          <a:noFill/>
          <a:ln>
            <a:solidFill>
              <a:srgbClr val="000000"/>
            </a:solidFill>
            <a:miter lim="800000"/>
            <a:headEnd/>
            <a:tailEnd/>
          </a:ln>
        </p:spPr>
      </p:sp>
      <p:sp>
        <p:nvSpPr>
          <p:cNvPr id="20483"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C3696B-CE47-47B8-9542-E3B74555FAC8}" type="slidenum">
              <a:rPr lang="zh-CN" altLang="en-US" smtClean="0"/>
              <a:pPr fontAlgn="base">
                <a:spcBef>
                  <a:spcPct val="0"/>
                </a:spcBef>
                <a:spcAft>
                  <a:spcPct val="0"/>
                </a:spcAft>
                <a:defRPr/>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06400" y="696913"/>
            <a:ext cx="6197600" cy="34861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ED260-4EAD-4D2D-81E2-B6A0E2F09DE8}" type="slidenum">
              <a:rPr lang="zh-CN" altLang="en-US" smtClean="0">
                <a:solidFill>
                  <a:prstClr val="black"/>
                </a:solidFill>
              </a:rPr>
              <a:pPr/>
              <a:t>6</a:t>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2733768"/>
            <a:ext cx="7772400" cy="832489"/>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a:t>单击此处编辑母版标题样式</a:t>
            </a:r>
          </a:p>
        </p:txBody>
      </p:sp>
      <p:sp>
        <p:nvSpPr>
          <p:cNvPr id="3" name="副标题 2"/>
          <p:cNvSpPr>
            <a:spLocks noGrp="1"/>
          </p:cNvSpPr>
          <p:nvPr>
            <p:ph type="subTitle" idx="1"/>
          </p:nvPr>
        </p:nvSpPr>
        <p:spPr>
          <a:xfrm>
            <a:off x="107504" y="3705876"/>
            <a:ext cx="8928992" cy="648072"/>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897565"/>
            <a:ext cx="2057400" cy="369705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897565"/>
            <a:ext cx="6019800" cy="369705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2733768"/>
            <a:ext cx="7772400" cy="832489"/>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a:t>单击此处编辑母版标题样式</a:t>
            </a:r>
          </a:p>
        </p:txBody>
      </p:sp>
      <p:sp>
        <p:nvSpPr>
          <p:cNvPr id="3" name="副标题 2"/>
          <p:cNvSpPr>
            <a:spLocks noGrp="1"/>
          </p:cNvSpPr>
          <p:nvPr>
            <p:ph type="subTitle" idx="1"/>
          </p:nvPr>
        </p:nvSpPr>
        <p:spPr>
          <a:xfrm>
            <a:off x="107504" y="3705876"/>
            <a:ext cx="8928992" cy="648072"/>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51571"/>
            <a:ext cx="4038600" cy="3643052"/>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48200" y="951571"/>
            <a:ext cx="4038600" cy="3643052"/>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897564"/>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491631"/>
            <a:ext cx="4040188" cy="31029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897564"/>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491631"/>
            <a:ext cx="4041775" cy="31029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5" y="951570"/>
            <a:ext cx="3008313" cy="547502"/>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951571"/>
            <a:ext cx="5111750" cy="3643052"/>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457201" y="1545637"/>
            <a:ext cx="3008313" cy="304898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951570"/>
            <a:ext cx="5486400" cy="259411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mj-lt"/>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solidFill>
                  <a:srgbClr val="001236"/>
                </a:solidFill>
                <a:latin typeface="+mn-lt"/>
              </a:defRPr>
            </a:lvl1pPr>
            <a:lvl2pPr>
              <a:defRPr sz="1800">
                <a:solidFill>
                  <a:srgbClr val="240967"/>
                </a:solidFill>
                <a:latin typeface="+mn-lt"/>
              </a:defRPr>
            </a:lvl2pPr>
            <a:lvl3pPr>
              <a:defRPr sz="1800">
                <a:solidFill>
                  <a:srgbClr val="7030A0"/>
                </a:solidFill>
                <a:latin typeface="+mn-lt"/>
              </a:defRPr>
            </a:lvl3pPr>
            <a:lvl4pPr>
              <a:defRPr sz="1800">
                <a:latin typeface="+mn-lt"/>
              </a:defRPr>
            </a:lvl4pPr>
            <a:lvl5pPr>
              <a:defRPr sz="1800">
                <a:latin typeface="+mn-lt"/>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897565"/>
            <a:ext cx="2057400" cy="369705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897565"/>
            <a:ext cx="6019800" cy="369705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51571"/>
            <a:ext cx="4038600" cy="3643052"/>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48200" y="951571"/>
            <a:ext cx="4038600" cy="3643052"/>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897564"/>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491631"/>
            <a:ext cx="4040188" cy="31029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897564"/>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491631"/>
            <a:ext cx="4041775" cy="31029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5" y="951570"/>
            <a:ext cx="3008313" cy="547502"/>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951571"/>
            <a:ext cx="5111750" cy="3643052"/>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457201" y="1545637"/>
            <a:ext cx="3008313" cy="304898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951570"/>
            <a:ext cx="5486400" cy="259411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41480"/>
            <a:ext cx="8229600" cy="583574"/>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951571"/>
            <a:ext cx="8229600" cy="364305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灯片编号占位符 5"/>
          <p:cNvSpPr>
            <a:spLocks noGrp="1"/>
          </p:cNvSpPr>
          <p:nvPr>
            <p:ph type="sldNum" sz="quarter" idx="4"/>
          </p:nvPr>
        </p:nvSpPr>
        <p:spPr>
          <a:xfrm>
            <a:off x="8532440" y="4767263"/>
            <a:ext cx="370384" cy="273844"/>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41480"/>
            <a:ext cx="8229600" cy="583574"/>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951571"/>
            <a:ext cx="8229600" cy="364305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灯片编号占位符 5"/>
          <p:cNvSpPr>
            <a:spLocks noGrp="1"/>
          </p:cNvSpPr>
          <p:nvPr>
            <p:ph type="sldNum" sz="quarter" idx="4"/>
          </p:nvPr>
        </p:nvSpPr>
        <p:spPr>
          <a:xfrm>
            <a:off x="8532440" y="4767263"/>
            <a:ext cx="370384" cy="273844"/>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4.png"/><Relationship Id="rId7" Type="http://schemas.openxmlformats.org/officeDocument/2006/relationships/hyperlink" Target="http://www.amazon.com/exec/obidos/ASIN/B00005QEY4/handheldcomputer"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oleObject" Target="../embeddings/oleObject1.bin"/><Relationship Id="rId10" Type="http://schemas.openxmlformats.org/officeDocument/2006/relationships/image" Target="../media/image8.png"/><Relationship Id="rId4" Type="http://schemas.openxmlformats.org/officeDocument/2006/relationships/image" Target="../media/image5.jpeg"/><Relationship Id="rId9"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359532" y="2139702"/>
            <a:ext cx="8424936" cy="1080120"/>
          </a:xfrm>
        </p:spPr>
        <p:txBody>
          <a:bodyPr rtlCol="0">
            <a:noAutofit/>
          </a:bodyPr>
          <a:lstStyle/>
          <a:p>
            <a:pPr algn="ctr">
              <a:defRPr/>
            </a:pPr>
            <a:r>
              <a:rPr lang="en-US" altLang="zh-CN" sz="2800" dirty="0">
                <a:latin typeface="Arial" pitchFamily="34" charset="0"/>
                <a:cs typeface="Arial" pitchFamily="34" charset="0"/>
              </a:rPr>
              <a:t>Views on Rel-18 Network Energy Saving</a:t>
            </a:r>
            <a:endParaRPr lang="zh-CN" altLang="en-US" sz="2800" dirty="0">
              <a:latin typeface="Arial" pitchFamily="34" charset="0"/>
              <a:cs typeface="Arial" pitchFamily="34" charset="0"/>
            </a:endParaRPr>
          </a:p>
        </p:txBody>
      </p:sp>
      <p:sp>
        <p:nvSpPr>
          <p:cNvPr id="7" name="TextBox 2"/>
          <p:cNvSpPr txBox="1">
            <a:spLocks noChangeArrowheads="1"/>
          </p:cNvSpPr>
          <p:nvPr/>
        </p:nvSpPr>
        <p:spPr bwMode="auto">
          <a:xfrm>
            <a:off x="142875" y="3700213"/>
            <a:ext cx="8858250" cy="923330"/>
          </a:xfrm>
          <a:prstGeom prst="rect">
            <a:avLst/>
          </a:prstGeom>
          <a:noFill/>
          <a:ln w="9525">
            <a:noFill/>
            <a:miter lim="800000"/>
            <a:headEnd/>
            <a:tailEnd/>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b="1" dirty="0">
                <a:solidFill>
                  <a:srgbClr val="0070C0"/>
                </a:solidFill>
                <a:latin typeface="Arial" pitchFamily="34" charset="0"/>
                <a:cs typeface="Arial" pitchFamily="34" charset="0"/>
              </a:rPr>
              <a:t>China Academy of Telecommunications Technology (CATT)</a:t>
            </a:r>
          </a:p>
          <a:p>
            <a:r>
              <a:rPr lang="en-US" altLang="zh-CN" b="1" dirty="0">
                <a:solidFill>
                  <a:srgbClr val="0070C0"/>
                </a:solidFill>
                <a:latin typeface="Calibri" pitchFamily="34" charset="0"/>
              </a:rPr>
              <a:t>							</a:t>
            </a:r>
          </a:p>
          <a:p>
            <a:endParaRPr lang="en-US" altLang="zh-CN" b="1" dirty="0">
              <a:solidFill>
                <a:srgbClr val="0070C0"/>
              </a:solidFill>
              <a:latin typeface="Calibri" pitchFamily="34" charset="0"/>
            </a:endParaRPr>
          </a:p>
        </p:txBody>
      </p:sp>
      <p:sp>
        <p:nvSpPr>
          <p:cNvPr id="5" name="TextBox 4">
            <a:extLst>
              <a:ext uri="{FF2B5EF4-FFF2-40B4-BE49-F238E27FC236}">
                <a16:creationId xmlns:a16="http://schemas.microsoft.com/office/drawing/2014/main" id="{97604E51-4496-4CD8-91BE-D8D2A0417A85}"/>
              </a:ext>
            </a:extLst>
          </p:cNvPr>
          <p:cNvSpPr txBox="1"/>
          <p:nvPr/>
        </p:nvSpPr>
        <p:spPr>
          <a:xfrm>
            <a:off x="170796" y="517474"/>
            <a:ext cx="4257188" cy="800219"/>
          </a:xfrm>
          <a:prstGeom prst="rect">
            <a:avLst/>
          </a:prstGeom>
          <a:noFill/>
          <a:ln w="9525" cap="flat" cmpd="sng" algn="ctr">
            <a:noFill/>
            <a:prstDash val="solid"/>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a:spAutoFit/>
          </a:bodyPr>
          <a:lstStyle/>
          <a:p>
            <a:pPr marL="0" marR="0" fontAlgn="auto" hangingPunct="1">
              <a:spcBef>
                <a:spcPts val="0"/>
              </a:spcBef>
              <a:spcAft>
                <a:spcPts val="0"/>
              </a:spcAft>
              <a:tabLst>
                <a:tab pos="360045" algn="l"/>
              </a:tabLst>
            </a:pPr>
            <a:r>
              <a:rPr lang="en-GB" sz="14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3GPP TSG RAN Meeting </a:t>
            </a:r>
            <a:r>
              <a:rPr lang="en-GB" sz="1400" b="1">
                <a:solidFill>
                  <a:schemeClr val="bg1"/>
                </a:solidFill>
                <a:effectLst/>
                <a:latin typeface="Arial" panose="020B0604020202020204" pitchFamily="34" charset="0"/>
                <a:ea typeface="Times New Roman" panose="02020603050405020304" pitchFamily="18" charset="0"/>
                <a:cs typeface="Arial" panose="020B0604020202020204" pitchFamily="34" charset="0"/>
              </a:rPr>
              <a:t>#94-e</a:t>
            </a:r>
            <a:r>
              <a:rPr lang="en-GB" sz="14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endParaRPr lang="en-US" sz="14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0" marR="0" hangingPunct="0">
              <a:spcBef>
                <a:spcPts val="0"/>
              </a:spcBef>
              <a:spcAft>
                <a:spcPts val="900"/>
              </a:spcAft>
              <a:tabLst>
                <a:tab pos="360045" algn="l"/>
              </a:tabLst>
            </a:pPr>
            <a:r>
              <a:rPr lang="en-GB" sz="14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Electronic Meeting, </a:t>
            </a:r>
            <a:r>
              <a:rPr lang="en-GB" sz="1400" b="1" dirty="0">
                <a:solidFill>
                  <a:schemeClr val="bg1"/>
                </a:solidFill>
                <a:latin typeface="Arial" panose="020B0604020202020204" pitchFamily="34" charset="0"/>
                <a:ea typeface="Times New Roman" panose="02020603050405020304" pitchFamily="18" charset="0"/>
                <a:cs typeface="Arial" panose="020B0604020202020204" pitchFamily="34" charset="0"/>
              </a:rPr>
              <a:t>December</a:t>
            </a:r>
            <a:r>
              <a:rPr lang="en-GB" sz="14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a:t>
            </a:r>
            <a:r>
              <a:rPr lang="en-GB" sz="1400" b="1" dirty="0">
                <a:solidFill>
                  <a:schemeClr val="bg1"/>
                </a:solidFill>
                <a:latin typeface="Arial" panose="020B0604020202020204" pitchFamily="34" charset="0"/>
                <a:ea typeface="Times New Roman" panose="02020603050405020304" pitchFamily="18" charset="0"/>
                <a:cs typeface="Arial" panose="020B0604020202020204" pitchFamily="34" charset="0"/>
              </a:rPr>
              <a:t>6</a:t>
            </a:r>
            <a:r>
              <a:rPr lang="en-GB" sz="1400" b="1" baseline="30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th</a:t>
            </a:r>
            <a:r>
              <a:rPr lang="en-GB" sz="14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- 17</a:t>
            </a:r>
            <a:r>
              <a:rPr lang="en-GB" sz="1400" b="1" baseline="300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th</a:t>
            </a:r>
            <a:r>
              <a:rPr lang="en-GB" sz="14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 2021</a:t>
            </a:r>
            <a:endParaRPr lang="en-US" sz="14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0" marR="0" hangingPunct="0">
              <a:spcBef>
                <a:spcPts val="0"/>
              </a:spcBef>
              <a:spcAft>
                <a:spcPts val="900"/>
              </a:spcAft>
              <a:tabLst>
                <a:tab pos="360045" algn="l"/>
              </a:tabLst>
            </a:pPr>
            <a:r>
              <a:rPr lang="en-GB" sz="1050" dirty="0">
                <a:effectLst/>
                <a:latin typeface="Arial" panose="020B0604020202020204" pitchFamily="34" charset="0"/>
                <a:ea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endParaRPr>
          </a:p>
        </p:txBody>
      </p:sp>
      <p:sp>
        <p:nvSpPr>
          <p:cNvPr id="6" name="TextBox 5">
            <a:extLst>
              <a:ext uri="{FF2B5EF4-FFF2-40B4-BE49-F238E27FC236}">
                <a16:creationId xmlns:a16="http://schemas.microsoft.com/office/drawing/2014/main" id="{A4E31812-7109-46D1-A881-5C42FBEAB8D4}"/>
              </a:ext>
            </a:extLst>
          </p:cNvPr>
          <p:cNvSpPr txBox="1"/>
          <p:nvPr/>
        </p:nvSpPr>
        <p:spPr>
          <a:xfrm>
            <a:off x="7524328" y="517474"/>
            <a:ext cx="1260140" cy="469359"/>
          </a:xfrm>
          <a:prstGeom prst="rect">
            <a:avLst/>
          </a:prstGeom>
          <a:noFill/>
          <a:ln w="9525" cap="flat" cmpd="sng" algn="ctr">
            <a:noFill/>
            <a:prstDash val="solid"/>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a:spAutoFit/>
          </a:bodyPr>
          <a:lstStyle/>
          <a:p>
            <a:pPr marL="0" marR="0" fontAlgn="auto" hangingPunct="1">
              <a:spcBef>
                <a:spcPts val="0"/>
              </a:spcBef>
              <a:spcAft>
                <a:spcPts val="0"/>
              </a:spcAft>
              <a:tabLst>
                <a:tab pos="360045" algn="l"/>
              </a:tabLst>
            </a:pPr>
            <a:r>
              <a:rPr lang="en-GB" sz="1400" b="1">
                <a:solidFill>
                  <a:schemeClr val="bg1"/>
                </a:solidFill>
                <a:latin typeface="Arial" panose="020B0604020202020204" pitchFamily="34" charset="0"/>
                <a:ea typeface="Times New Roman" panose="02020603050405020304" pitchFamily="18" charset="0"/>
                <a:cs typeface="Arial" panose="020B0604020202020204" pitchFamily="34" charset="0"/>
              </a:rPr>
              <a:t>RP-213309</a:t>
            </a:r>
            <a:endParaRPr lang="en-US" sz="14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0" marR="0" hangingPunct="0">
              <a:spcBef>
                <a:spcPts val="0"/>
              </a:spcBef>
              <a:spcAft>
                <a:spcPts val="900"/>
              </a:spcAft>
              <a:tabLst>
                <a:tab pos="360045" algn="l"/>
              </a:tabLst>
            </a:pPr>
            <a:r>
              <a:rPr lang="en-GB" sz="1050" dirty="0">
                <a:effectLst/>
                <a:latin typeface="Arial" panose="020B0604020202020204" pitchFamily="34" charset="0"/>
                <a:ea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88269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74111F9-C7A1-4CAC-A0A1-F1463F81148C}"/>
              </a:ext>
            </a:extLst>
          </p:cNvPr>
          <p:cNvSpPr>
            <a:spLocks noGrp="1"/>
          </p:cNvSpPr>
          <p:nvPr>
            <p:ph type="title"/>
          </p:nvPr>
        </p:nvSpPr>
        <p:spPr/>
        <p:txBody>
          <a:bodyPr>
            <a:normAutofit/>
          </a:bodyPr>
          <a:lstStyle/>
          <a:p>
            <a:r>
              <a:rPr lang="en-US" dirty="0">
                <a:latin typeface="+mj-lt"/>
              </a:rPr>
              <a:t>Network Energy Saving</a:t>
            </a:r>
          </a:p>
        </p:txBody>
      </p:sp>
      <p:sp>
        <p:nvSpPr>
          <p:cNvPr id="4" name="矩形 3">
            <a:extLst>
              <a:ext uri="{FF2B5EF4-FFF2-40B4-BE49-F238E27FC236}">
                <a16:creationId xmlns:a16="http://schemas.microsoft.com/office/drawing/2014/main" id="{1A9955EA-01EE-43E7-ACE1-494FE4990C65}"/>
              </a:ext>
            </a:extLst>
          </p:cNvPr>
          <p:cNvSpPr/>
          <p:nvPr/>
        </p:nvSpPr>
        <p:spPr>
          <a:xfrm>
            <a:off x="611560" y="1231737"/>
            <a:ext cx="3370772" cy="312661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en-US" sz="1350" b="1" dirty="0">
                <a:solidFill>
                  <a:schemeClr val="tx1"/>
                </a:solidFill>
                <a:latin typeface="Calibri" panose="020F0502020204030204" pitchFamily="34" charset="0"/>
                <a:cs typeface="Calibri" panose="020F0502020204030204" pitchFamily="34" charset="0"/>
              </a:rPr>
              <a:t>Study of Network Energy Saving</a:t>
            </a:r>
          </a:p>
          <a:p>
            <a:pPr marL="257175" indent="-257175">
              <a:buFont typeface="Arial" panose="020B0604020202020204" pitchFamily="34" charset="0"/>
              <a:buChar char="•"/>
            </a:pPr>
            <a:r>
              <a:rPr lang="en-US" sz="1350" dirty="0">
                <a:solidFill>
                  <a:schemeClr val="tx1"/>
                </a:solidFill>
                <a:latin typeface="Calibri" panose="020F0502020204030204" pitchFamily="34" charset="0"/>
                <a:cs typeface="Calibri" panose="020F0502020204030204" pitchFamily="34" charset="0"/>
              </a:rPr>
              <a:t>Network energy saving is critical in migration to the green network</a:t>
            </a:r>
          </a:p>
          <a:p>
            <a:pPr marL="257175" indent="-257175">
              <a:buFont typeface="Arial" panose="020B0604020202020204" pitchFamily="34" charset="0"/>
              <a:buChar char="•"/>
            </a:pPr>
            <a:r>
              <a:rPr lang="en-US" sz="1350" dirty="0">
                <a:solidFill>
                  <a:schemeClr val="tx1"/>
                </a:solidFill>
                <a:latin typeface="Calibri" panose="020F0502020204030204" pitchFamily="34" charset="0"/>
                <a:cs typeface="Calibri" panose="020F0502020204030204" pitchFamily="34" charset="0"/>
              </a:rPr>
              <a:t>Network operation is persistent for UE in CONNECTED and IDLE/Inactive states</a:t>
            </a:r>
          </a:p>
          <a:p>
            <a:pPr marL="257175" indent="-257175">
              <a:buFont typeface="Arial" panose="020B0604020202020204" pitchFamily="34" charset="0"/>
              <a:buChar char="•"/>
            </a:pPr>
            <a:r>
              <a:rPr lang="en-US" sz="1350" dirty="0">
                <a:solidFill>
                  <a:schemeClr val="tx1"/>
                </a:solidFill>
                <a:latin typeface="Calibri" panose="020F0502020204030204" pitchFamily="34" charset="0"/>
                <a:cs typeface="Calibri" panose="020F0502020204030204" pitchFamily="34" charset="0"/>
              </a:rPr>
              <a:t>Study of network energy saving is to extend the implementation solution for the network ON/OFF in different levels</a:t>
            </a:r>
          </a:p>
          <a:p>
            <a:pPr marL="557213" lvl="1" indent="-214313">
              <a:buFont typeface="Arial" panose="020B0604020202020204" pitchFamily="34" charset="0"/>
              <a:buChar char="•"/>
            </a:pPr>
            <a:r>
              <a:rPr lang="en-US" sz="1350" dirty="0">
                <a:solidFill>
                  <a:schemeClr val="tx1"/>
                </a:solidFill>
                <a:latin typeface="Calibri" panose="020F0502020204030204" pitchFamily="34" charset="0"/>
                <a:cs typeface="Calibri" panose="020F0502020204030204" pitchFamily="34" charset="0"/>
              </a:rPr>
              <a:t>Cell ON/OFF </a:t>
            </a:r>
          </a:p>
          <a:p>
            <a:pPr marL="557213" lvl="1" indent="-214313">
              <a:buFont typeface="Arial" panose="020B0604020202020204" pitchFamily="34" charset="0"/>
              <a:buChar char="•"/>
            </a:pPr>
            <a:r>
              <a:rPr lang="en-US" sz="1350" dirty="0">
                <a:solidFill>
                  <a:schemeClr val="tx1"/>
                </a:solidFill>
                <a:latin typeface="Calibri" panose="020F0502020204030204" pitchFamily="34" charset="0"/>
                <a:cs typeface="Calibri" panose="020F0502020204030204" pitchFamily="34" charset="0"/>
              </a:rPr>
              <a:t>Semi-static and dynamic Antenna ON/OFF</a:t>
            </a:r>
          </a:p>
          <a:p>
            <a:pPr marL="557213" lvl="1" indent="-214313">
              <a:buFont typeface="Arial" panose="020B0604020202020204" pitchFamily="34" charset="0"/>
              <a:buChar char="•"/>
            </a:pPr>
            <a:r>
              <a:rPr lang="en-US" sz="1350" dirty="0">
                <a:solidFill>
                  <a:schemeClr val="tx1"/>
                </a:solidFill>
                <a:latin typeface="Calibri" panose="020F0502020204030204" pitchFamily="34" charset="0"/>
                <a:cs typeface="Calibri" panose="020F0502020204030204" pitchFamily="34" charset="0"/>
              </a:rPr>
              <a:t>Semi-static and dynamic Channel ON/OFF</a:t>
            </a:r>
          </a:p>
        </p:txBody>
      </p:sp>
      <p:sp>
        <p:nvSpPr>
          <p:cNvPr id="5" name="内容占位符 3">
            <a:extLst>
              <a:ext uri="{FF2B5EF4-FFF2-40B4-BE49-F238E27FC236}">
                <a16:creationId xmlns:a16="http://schemas.microsoft.com/office/drawing/2014/main" id="{453F2F9F-D9FD-4F47-B816-0FF5D31C9D6B}"/>
              </a:ext>
            </a:extLst>
          </p:cNvPr>
          <p:cNvSpPr txBox="1">
            <a:spLocks/>
          </p:cNvSpPr>
          <p:nvPr/>
        </p:nvSpPr>
        <p:spPr>
          <a:xfrm>
            <a:off x="733420" y="645432"/>
            <a:ext cx="3295972" cy="576063"/>
          </a:xfrm>
          <a:prstGeom prst="rect">
            <a:avLst/>
          </a:prstGeom>
          <a:no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lt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buNone/>
            </a:pPr>
            <a:r>
              <a:rPr lang="en-US" altLang="zh-CN" sz="2100" b="1" dirty="0">
                <a:solidFill>
                  <a:srgbClr val="C00000"/>
                </a:solidFill>
                <a:latin typeface="Calibri" pitchFamily="34" charset="0"/>
              </a:rPr>
              <a:t>Motivations</a:t>
            </a:r>
          </a:p>
        </p:txBody>
      </p:sp>
      <p:sp>
        <p:nvSpPr>
          <p:cNvPr id="6" name="内容占位符 3">
            <a:extLst>
              <a:ext uri="{FF2B5EF4-FFF2-40B4-BE49-F238E27FC236}">
                <a16:creationId xmlns:a16="http://schemas.microsoft.com/office/drawing/2014/main" id="{0A04BC20-C828-4EAC-B876-DF0848A60F14}"/>
              </a:ext>
            </a:extLst>
          </p:cNvPr>
          <p:cNvSpPr txBox="1">
            <a:spLocks/>
          </p:cNvSpPr>
          <p:nvPr/>
        </p:nvSpPr>
        <p:spPr>
          <a:xfrm>
            <a:off x="4931510" y="620689"/>
            <a:ext cx="3295972" cy="576063"/>
          </a:xfrm>
          <a:prstGeom prst="rect">
            <a:avLst/>
          </a:prstGeom>
          <a:no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lvl1pPr marL="228600" indent="-228600" algn="l" defTabSz="914400" rtl="0" eaLnBrk="1" latinLnBrk="0" hangingPunct="1">
              <a:lnSpc>
                <a:spcPct val="120000"/>
              </a:lnSpc>
              <a:spcBef>
                <a:spcPts val="600"/>
              </a:spcBef>
              <a:buFont typeface="Arial" panose="020B0604020202020204" pitchFamily="34" charset="0"/>
              <a:buChar char="•"/>
              <a:defRPr lang="zh-CN" altLang="en-US" sz="2200" kern="1200" dirty="0" smtClean="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2000" kern="1200" dirty="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1800" kern="1200" dirty="0" smtClean="0">
                <a:solidFill>
                  <a:schemeClr val="tx1"/>
                </a:solidFill>
                <a:latin typeface="微软雅黑" panose="020B0503020204020204" pitchFamily="34" charset="-122"/>
                <a:ea typeface="微软雅黑" panose="020B0503020204020204"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lt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buNone/>
            </a:pPr>
            <a:r>
              <a:rPr lang="en-US" altLang="zh-CN" sz="2100" b="1" dirty="0">
                <a:solidFill>
                  <a:srgbClr val="C00000"/>
                </a:solidFill>
                <a:latin typeface="Calibri" pitchFamily="34" charset="0"/>
              </a:rPr>
              <a:t>Main topics</a:t>
            </a:r>
          </a:p>
        </p:txBody>
      </p:sp>
      <p:sp>
        <p:nvSpPr>
          <p:cNvPr id="7" name="圆角矩形 5">
            <a:extLst>
              <a:ext uri="{FF2B5EF4-FFF2-40B4-BE49-F238E27FC236}">
                <a16:creationId xmlns:a16="http://schemas.microsoft.com/office/drawing/2014/main" id="{144AF106-A70C-4194-9426-5ED2899A383D}"/>
              </a:ext>
            </a:extLst>
          </p:cNvPr>
          <p:cNvSpPr/>
          <p:nvPr/>
        </p:nvSpPr>
        <p:spPr>
          <a:xfrm>
            <a:off x="4701490" y="1101223"/>
            <a:ext cx="3651026" cy="932051"/>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lvl="1"/>
            <a:r>
              <a:rPr lang="en-US" sz="1350" b="1" dirty="0">
                <a:solidFill>
                  <a:schemeClr val="tx1"/>
                </a:solidFill>
                <a:latin typeface="Calibri" panose="020F0502020204030204" pitchFamily="34" charset="0"/>
                <a:cs typeface="Calibri" panose="020F0502020204030204" pitchFamily="34" charset="0"/>
              </a:rPr>
              <a:t>Evaluation methodology </a:t>
            </a:r>
            <a:r>
              <a:rPr lang="en-US" sz="1350" dirty="0">
                <a:solidFill>
                  <a:schemeClr val="tx1"/>
                </a:solidFill>
                <a:latin typeface="Calibri" panose="020F0502020204030204" pitchFamily="34" charset="0"/>
                <a:cs typeface="Calibri" panose="020F0502020204030204" pitchFamily="34" charset="0"/>
              </a:rPr>
              <a:t>– </a:t>
            </a:r>
          </a:p>
          <a:p>
            <a:pPr marL="600075" lvl="1" indent="-257175">
              <a:buFont typeface="Arial" panose="020B0604020202020204" pitchFamily="34" charset="0"/>
              <a:buChar char="•"/>
            </a:pPr>
            <a:r>
              <a:rPr lang="en-US" sz="1350" dirty="0">
                <a:solidFill>
                  <a:schemeClr val="tx1"/>
                </a:solidFill>
                <a:latin typeface="Calibri" panose="020F0502020204030204" pitchFamily="34" charset="0"/>
                <a:cs typeface="Calibri" panose="020F0502020204030204" pitchFamily="34" charset="0"/>
              </a:rPr>
              <a:t>Deployment scenarios, </a:t>
            </a:r>
          </a:p>
          <a:p>
            <a:pPr marL="600075" lvl="1" indent="-257175">
              <a:buFont typeface="Arial" panose="020B0604020202020204" pitchFamily="34" charset="0"/>
              <a:buChar char="•"/>
            </a:pPr>
            <a:r>
              <a:rPr lang="en-US" sz="1350" dirty="0">
                <a:solidFill>
                  <a:schemeClr val="tx1"/>
                </a:solidFill>
                <a:latin typeface="Calibri" panose="020F0502020204030204" pitchFamily="34" charset="0"/>
                <a:cs typeface="Calibri" panose="020F0502020204030204" pitchFamily="34" charset="0"/>
              </a:rPr>
              <a:t>System load </a:t>
            </a:r>
          </a:p>
          <a:p>
            <a:pPr marL="600075" lvl="1" indent="-257175">
              <a:buFont typeface="Arial" panose="020B0604020202020204" pitchFamily="34" charset="0"/>
              <a:buChar char="•"/>
            </a:pPr>
            <a:r>
              <a:rPr lang="en-US" sz="1350" dirty="0">
                <a:solidFill>
                  <a:schemeClr val="tx1"/>
                </a:solidFill>
                <a:latin typeface="Calibri" panose="020F0502020204030204" pitchFamily="34" charset="0"/>
                <a:cs typeface="Calibri" panose="020F0502020204030204" pitchFamily="34" charset="0"/>
              </a:rPr>
              <a:t>Network power model</a:t>
            </a:r>
          </a:p>
        </p:txBody>
      </p:sp>
      <p:sp>
        <p:nvSpPr>
          <p:cNvPr id="8" name="圆角矩形 7">
            <a:extLst>
              <a:ext uri="{FF2B5EF4-FFF2-40B4-BE49-F238E27FC236}">
                <a16:creationId xmlns:a16="http://schemas.microsoft.com/office/drawing/2014/main" id="{7FD54392-58B4-4A25-8C29-69EC8C19CCE4}"/>
              </a:ext>
            </a:extLst>
          </p:cNvPr>
          <p:cNvSpPr/>
          <p:nvPr/>
        </p:nvSpPr>
        <p:spPr>
          <a:xfrm>
            <a:off x="4753982" y="2138051"/>
            <a:ext cx="3651026" cy="1163693"/>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en-US" sz="1350" b="1" dirty="0">
                <a:solidFill>
                  <a:schemeClr val="tx1"/>
                </a:solidFill>
                <a:latin typeface="Calibri" pitchFamily="34" charset="0"/>
              </a:rPr>
              <a:t>Systematic network energy saving techniques in the specification</a:t>
            </a:r>
          </a:p>
          <a:p>
            <a:pPr marL="214313" indent="-214313">
              <a:buFont typeface="Arial" panose="020B0604020202020204" pitchFamily="34" charset="0"/>
              <a:buChar char="•"/>
            </a:pPr>
            <a:r>
              <a:rPr lang="en-US" sz="1350" dirty="0">
                <a:solidFill>
                  <a:schemeClr val="tx1"/>
                </a:solidFill>
                <a:latin typeface="Calibri" pitchFamily="34" charset="0"/>
              </a:rPr>
              <a:t>Network indication of energy saving state</a:t>
            </a:r>
          </a:p>
          <a:p>
            <a:pPr marL="214313" indent="-214313">
              <a:buFont typeface="Arial" panose="020B0604020202020204" pitchFamily="34" charset="0"/>
              <a:buChar char="•"/>
            </a:pPr>
            <a:r>
              <a:rPr lang="en-US" sz="1350" dirty="0">
                <a:solidFill>
                  <a:schemeClr val="tx1"/>
                </a:solidFill>
                <a:latin typeface="Calibri" pitchFamily="34" charset="0"/>
              </a:rPr>
              <a:t>Coordination among network functions</a:t>
            </a:r>
          </a:p>
          <a:p>
            <a:pPr marL="214313" indent="-214313">
              <a:buFont typeface="Arial" panose="020B0604020202020204" pitchFamily="34" charset="0"/>
              <a:buChar char="•"/>
            </a:pPr>
            <a:r>
              <a:rPr lang="en-US" sz="1350" dirty="0">
                <a:solidFill>
                  <a:schemeClr val="tx1"/>
                </a:solidFill>
                <a:latin typeface="Calibri" pitchFamily="34" charset="0"/>
              </a:rPr>
              <a:t>UE assistance information</a:t>
            </a:r>
          </a:p>
        </p:txBody>
      </p:sp>
      <p:sp>
        <p:nvSpPr>
          <p:cNvPr id="9" name="圆角矩形 5">
            <a:extLst>
              <a:ext uri="{FF2B5EF4-FFF2-40B4-BE49-F238E27FC236}">
                <a16:creationId xmlns:a16="http://schemas.microsoft.com/office/drawing/2014/main" id="{99578743-F021-4CFD-8C7D-D4025FCA6EF9}"/>
              </a:ext>
            </a:extLst>
          </p:cNvPr>
          <p:cNvSpPr/>
          <p:nvPr/>
        </p:nvSpPr>
        <p:spPr>
          <a:xfrm>
            <a:off x="4753982" y="3406522"/>
            <a:ext cx="3651026" cy="677854"/>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lvl="1"/>
            <a:r>
              <a:rPr lang="en-US" sz="1350" b="1" dirty="0">
                <a:solidFill>
                  <a:schemeClr val="tx1"/>
                </a:solidFill>
                <a:latin typeface="Calibri" panose="020F0502020204030204" pitchFamily="34" charset="0"/>
                <a:cs typeface="Calibri" panose="020F0502020204030204" pitchFamily="34" charset="0"/>
              </a:rPr>
              <a:t>Backward compatibility with the support of legacy UEs</a:t>
            </a:r>
          </a:p>
        </p:txBody>
      </p:sp>
      <p:sp>
        <p:nvSpPr>
          <p:cNvPr id="12" name="等腰三角形 4">
            <a:extLst>
              <a:ext uri="{FF2B5EF4-FFF2-40B4-BE49-F238E27FC236}">
                <a16:creationId xmlns:a16="http://schemas.microsoft.com/office/drawing/2014/main" id="{8D5BC72A-947E-43F6-AFFE-9A45995A3A92}"/>
              </a:ext>
            </a:extLst>
          </p:cNvPr>
          <p:cNvSpPr/>
          <p:nvPr/>
        </p:nvSpPr>
        <p:spPr>
          <a:xfrm rot="5400000">
            <a:off x="2685769" y="2600928"/>
            <a:ext cx="2970616" cy="283372"/>
          </a:xfrm>
          <a:prstGeom prst="triangle">
            <a:avLst>
              <a:gd name="adj" fmla="val 49479"/>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en-US" sz="1350">
              <a:latin typeface="Calibri" pitchFamily="34" charset="0"/>
            </a:endParaRPr>
          </a:p>
        </p:txBody>
      </p:sp>
    </p:spTree>
    <p:extLst>
      <p:ext uri="{BB962C8B-B14F-4D97-AF65-F5344CB8AC3E}">
        <p14:creationId xmlns:p14="http://schemas.microsoft.com/office/powerpoint/2010/main" val="30806938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82792-80F6-4502-AEC4-FF7218B2B4AC}"/>
              </a:ext>
            </a:extLst>
          </p:cNvPr>
          <p:cNvSpPr>
            <a:spLocks noGrp="1"/>
          </p:cNvSpPr>
          <p:nvPr>
            <p:ph type="title"/>
          </p:nvPr>
        </p:nvSpPr>
        <p:spPr/>
        <p:txBody>
          <a:bodyPr>
            <a:normAutofit fontScale="90000"/>
          </a:bodyPr>
          <a:lstStyle/>
          <a:p>
            <a:r>
              <a:rPr lang="en-US" dirty="0"/>
              <a:t>Objectives of Network Energy Saving Draft SID in RP-212709</a:t>
            </a:r>
          </a:p>
        </p:txBody>
      </p:sp>
      <p:sp>
        <p:nvSpPr>
          <p:cNvPr id="3" name="Content Placeholder 2">
            <a:extLst>
              <a:ext uri="{FF2B5EF4-FFF2-40B4-BE49-F238E27FC236}">
                <a16:creationId xmlns:a16="http://schemas.microsoft.com/office/drawing/2014/main" id="{5F242997-32A4-4DB4-88EF-29CE6FA11C63}"/>
              </a:ext>
            </a:extLst>
          </p:cNvPr>
          <p:cNvSpPr>
            <a:spLocks noGrp="1"/>
          </p:cNvSpPr>
          <p:nvPr>
            <p:ph idx="1"/>
          </p:nvPr>
        </p:nvSpPr>
        <p:spPr>
          <a:xfrm>
            <a:off x="179512" y="843558"/>
            <a:ext cx="8640960" cy="4515966"/>
          </a:xfrm>
        </p:spPr>
        <p:txBody>
          <a:bodyPr>
            <a:normAutofit fontScale="62500" lnSpcReduction="20000"/>
          </a:bodyPr>
          <a:lstStyle/>
          <a:p>
            <a:pPr hangingPunct="0">
              <a:spcBef>
                <a:spcPts val="0"/>
              </a:spcBef>
              <a:buFont typeface="+mj-lt"/>
              <a:buAutoNum type="arabicPeriod"/>
            </a:pPr>
            <a:r>
              <a:rPr lang="en-GB" sz="2300" dirty="0">
                <a:effectLst/>
                <a:latin typeface="+mn-lt"/>
                <a:ea typeface="SimSun" panose="02010600030101010101" pitchFamily="2" charset="-122"/>
              </a:rPr>
              <a:t>Definition of a network energy consumption model [RAN1]</a:t>
            </a:r>
            <a:endParaRPr lang="en-US" sz="2300" dirty="0">
              <a:effectLst/>
              <a:latin typeface="+mn-lt"/>
              <a:ea typeface="SimSun" panose="02010600030101010101" pitchFamily="2" charset="-122"/>
            </a:endParaRPr>
          </a:p>
          <a:p>
            <a:pPr lvl="1" algn="just" hangingPunct="0">
              <a:spcBef>
                <a:spcPts val="0"/>
              </a:spcBef>
            </a:pPr>
            <a:r>
              <a:rPr lang="en-US" sz="2300" dirty="0">
                <a:effectLst/>
                <a:latin typeface="+mn-lt"/>
                <a:ea typeface="SimSun" panose="02010600030101010101" pitchFamily="2" charset="-122"/>
              </a:rPr>
              <a:t>Adapt the framework of the power consumption modelling and evaluation methodology of TR38.840 to the network side, including relative energy consumption for DL and UL (considering factors like PA efficiency, number of </a:t>
            </a:r>
            <a:r>
              <a:rPr lang="en-US" sz="2300" dirty="0" err="1">
                <a:effectLst/>
                <a:latin typeface="+mn-lt"/>
                <a:ea typeface="SimSun" panose="02010600030101010101" pitchFamily="2" charset="-122"/>
              </a:rPr>
              <a:t>TxRU</a:t>
            </a:r>
            <a:r>
              <a:rPr lang="en-US" sz="2300" dirty="0">
                <a:effectLst/>
                <a:latin typeface="+mn-lt"/>
                <a:ea typeface="SimSun" panose="02010600030101010101" pitchFamily="2" charset="-122"/>
              </a:rPr>
              <a:t>, network load, </a:t>
            </a:r>
            <a:r>
              <a:rPr lang="en-US" sz="2300" dirty="0" err="1">
                <a:effectLst/>
                <a:latin typeface="+mn-lt"/>
                <a:ea typeface="SimSun" panose="02010600030101010101" pitchFamily="2" charset="-122"/>
              </a:rPr>
              <a:t>etc</a:t>
            </a:r>
            <a:r>
              <a:rPr lang="en-US" sz="2300" dirty="0">
                <a:effectLst/>
                <a:latin typeface="+mn-lt"/>
                <a:ea typeface="SimSun" panose="02010600030101010101" pitchFamily="2" charset="-122"/>
              </a:rPr>
              <a:t>), sleep states and the associated transition times, and one or more reference parameters/configurations.</a:t>
            </a:r>
          </a:p>
          <a:p>
            <a:pPr hangingPunct="0">
              <a:spcBef>
                <a:spcPts val="0"/>
              </a:spcBef>
              <a:buFont typeface="+mj-lt"/>
              <a:buAutoNum type="arabicPeriod"/>
            </a:pPr>
            <a:r>
              <a:rPr lang="en-GB" sz="2300" dirty="0">
                <a:effectLst/>
                <a:latin typeface="+mn-lt"/>
                <a:ea typeface="SimSun" panose="02010600030101010101" pitchFamily="2" charset="-122"/>
              </a:rPr>
              <a:t>Definition of an evaluation methodology and KPIs [RAN1]</a:t>
            </a:r>
            <a:endParaRPr lang="en-US" sz="2300" dirty="0">
              <a:effectLst/>
              <a:latin typeface="+mn-lt"/>
              <a:ea typeface="SimSun" panose="02010600030101010101" pitchFamily="2" charset="-122"/>
            </a:endParaRPr>
          </a:p>
          <a:p>
            <a:pPr lvl="1" algn="just" hangingPunct="0">
              <a:spcBef>
                <a:spcPts val="0"/>
              </a:spcBef>
            </a:pPr>
            <a:r>
              <a:rPr lang="en-US" sz="2300" dirty="0">
                <a:effectLst/>
                <a:latin typeface="+mn-lt"/>
                <a:ea typeface="SimSun" panose="02010600030101010101" pitchFamily="2" charset="-122"/>
              </a:rPr>
              <a:t>The evaluation methodology should target for evaluating system-level network energy consumption and energy savings gains, as well as assessing/balancing impact to network and user performance (e.g. spectral efficiency, capacity, UPT, latency), energy efficiency, and UE power consumption/complexity. The evaluation methodology should not focus on a single KPI, and should reuse existing KPIs whenever applicable; where existing KPIs are found to be insufficient new KPIs may be developed as needed. </a:t>
            </a:r>
          </a:p>
          <a:p>
            <a:pPr hangingPunct="0">
              <a:spcBef>
                <a:spcPts val="0"/>
              </a:spcBef>
              <a:buFont typeface="+mj-lt"/>
              <a:buAutoNum type="arabicPeriod"/>
            </a:pPr>
            <a:r>
              <a:rPr lang="en-GB" sz="2300" dirty="0">
                <a:effectLst/>
                <a:latin typeface="+mn-lt"/>
                <a:ea typeface="SimSun" panose="02010600030101010101" pitchFamily="2" charset="-122"/>
              </a:rPr>
              <a:t>Study and identify techniques on the </a:t>
            </a:r>
            <a:r>
              <a:rPr lang="en-GB" sz="2300" dirty="0" err="1">
                <a:effectLst/>
                <a:latin typeface="+mn-lt"/>
                <a:ea typeface="SimSun" panose="02010600030101010101" pitchFamily="2" charset="-122"/>
              </a:rPr>
              <a:t>gNB</a:t>
            </a:r>
            <a:r>
              <a:rPr lang="en-GB" sz="2300" dirty="0">
                <a:effectLst/>
                <a:latin typeface="+mn-lt"/>
                <a:ea typeface="SimSun" panose="02010600030101010101" pitchFamily="2" charset="-122"/>
              </a:rPr>
              <a:t> and UE side to improve network energy savings in terms of both BS transmission and reception [RAN1, RAN2, RAN3, [RAN4]]</a:t>
            </a:r>
            <a:endParaRPr lang="en-US" sz="2300" dirty="0">
              <a:effectLst/>
              <a:latin typeface="+mn-lt"/>
              <a:ea typeface="SimSun" panose="02010600030101010101" pitchFamily="2" charset="-122"/>
            </a:endParaRPr>
          </a:p>
          <a:p>
            <a:pPr marL="0" indent="0" hangingPunct="0">
              <a:spcBef>
                <a:spcPts val="0"/>
              </a:spcBef>
              <a:buNone/>
            </a:pPr>
            <a:r>
              <a:rPr lang="en-US" sz="2300" dirty="0">
                <a:effectLst/>
                <a:latin typeface="+mn-lt"/>
                <a:ea typeface="SimSun" panose="02010600030101010101" pitchFamily="2" charset="-122"/>
              </a:rPr>
              <a:t> The study should prioritize idle/empty and low/medium load scenarios (the exact definition of such loads is left to the study), and different loads among carriers and neighbor cells are </a:t>
            </a:r>
            <a:r>
              <a:rPr lang="en-US" sz="2300" dirty="0" err="1">
                <a:effectLst/>
                <a:latin typeface="+mn-lt"/>
                <a:ea typeface="SimSun" panose="02010600030101010101" pitchFamily="2" charset="-122"/>
              </a:rPr>
              <a:t>allowed.The</a:t>
            </a:r>
            <a:r>
              <a:rPr lang="en-US" sz="2300" dirty="0">
                <a:effectLst/>
                <a:latin typeface="+mn-lt"/>
                <a:ea typeface="SimSun" panose="02010600030101010101" pitchFamily="2" charset="-122"/>
              </a:rPr>
              <a:t> following example scenarios (mapping between scenarios and network loads is left to the study) including single-carrier and multi-carrier deployments are used as the starting point for discussion on prioritized scenarios for the study. </a:t>
            </a:r>
          </a:p>
          <a:p>
            <a:pPr marL="342900" marR="0" lvl="0" indent="-342900" hangingPunct="0">
              <a:spcBef>
                <a:spcPts val="0"/>
              </a:spcBef>
              <a:spcAft>
                <a:spcPts val="0"/>
              </a:spcAft>
              <a:buFont typeface="Symbol" panose="05050102010706020507" pitchFamily="18" charset="2"/>
              <a:buChar char=""/>
            </a:pPr>
            <a:r>
              <a:rPr lang="en-US" sz="2300" dirty="0">
                <a:effectLst/>
                <a:latin typeface="+mn-lt"/>
                <a:ea typeface="SimSun" panose="02010600030101010101" pitchFamily="2" charset="-122"/>
              </a:rPr>
              <a:t>Urban micro in FR1, including TDD massive MIMO (note: this scenario can also model small cells)</a:t>
            </a:r>
          </a:p>
          <a:p>
            <a:pPr marL="342900" marR="0" lvl="0" indent="-342900" hangingPunct="0">
              <a:spcBef>
                <a:spcPts val="0"/>
              </a:spcBef>
              <a:spcAft>
                <a:spcPts val="0"/>
              </a:spcAft>
              <a:buFont typeface="Symbol" panose="05050102010706020507" pitchFamily="18" charset="2"/>
              <a:buChar char=""/>
            </a:pPr>
            <a:r>
              <a:rPr lang="en-US" sz="2300" dirty="0">
                <a:effectLst/>
                <a:latin typeface="+mn-lt"/>
                <a:ea typeface="SimSun" panose="02010600030101010101" pitchFamily="2" charset="-122"/>
              </a:rPr>
              <a:t>FR2 beam-based scenarios (note: this scenario can also model small cells)</a:t>
            </a:r>
          </a:p>
          <a:p>
            <a:pPr marL="342900" marR="0" lvl="0" indent="-342900" hangingPunct="0">
              <a:spcBef>
                <a:spcPts val="0"/>
              </a:spcBef>
              <a:spcAft>
                <a:spcPts val="0"/>
              </a:spcAft>
              <a:buFont typeface="Symbol" panose="05050102010706020507" pitchFamily="18" charset="2"/>
              <a:buChar char=""/>
            </a:pPr>
            <a:r>
              <a:rPr lang="en-US" sz="2300" dirty="0">
                <a:effectLst/>
                <a:latin typeface="+mn-lt"/>
                <a:ea typeface="SimSun" panose="02010600030101010101" pitchFamily="2" charset="-122"/>
              </a:rPr>
              <a:t>Urban/Rural macro in FR1 with/without DSS (no impact to LTE expected in case of DSS)</a:t>
            </a:r>
          </a:p>
          <a:p>
            <a:pPr marL="342900" marR="0" lvl="0" indent="-342900" hangingPunct="0">
              <a:spcBef>
                <a:spcPts val="0"/>
              </a:spcBef>
              <a:spcAft>
                <a:spcPts val="0"/>
              </a:spcAft>
              <a:buFont typeface="Symbol" panose="05050102010706020507" pitchFamily="18" charset="2"/>
              <a:buChar char=""/>
            </a:pPr>
            <a:r>
              <a:rPr lang="en-US" sz="2300" dirty="0">
                <a:effectLst/>
                <a:latin typeface="+mn-lt"/>
                <a:ea typeface="SimSun" panose="02010600030101010101" pitchFamily="2" charset="-122"/>
              </a:rPr>
              <a:t>EN-DC/NR-DC macro with FDD PCell and TDD/Massive MIMO on higher FR1/[FR2] frequency</a:t>
            </a:r>
          </a:p>
          <a:p>
            <a:pPr marL="0" marR="0" hangingPunct="0">
              <a:spcBef>
                <a:spcPts val="0"/>
              </a:spcBef>
              <a:spcAft>
                <a:spcPts val="0"/>
              </a:spcAft>
            </a:pPr>
            <a:r>
              <a:rPr lang="en-US" sz="2300" dirty="0">
                <a:effectLst/>
                <a:latin typeface="+mn-lt"/>
                <a:ea typeface="SimSun" panose="02010600030101010101" pitchFamily="2" charset="-122"/>
              </a:rPr>
              <a:t>Note 1: legacy UEs should be able to continue accessing a network implementing Rel-18 network energy savings techniques, with the possible exception of techniques developed specifically for greenfield deployments.</a:t>
            </a:r>
          </a:p>
          <a:p>
            <a:endParaRPr lang="en-US" dirty="0"/>
          </a:p>
        </p:txBody>
      </p:sp>
    </p:spTree>
    <p:extLst>
      <p:ext uri="{BB962C8B-B14F-4D97-AF65-F5344CB8AC3E}">
        <p14:creationId xmlns:p14="http://schemas.microsoft.com/office/powerpoint/2010/main" val="33722171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4AC090-C123-4E9E-9358-FCD936B0E3D8}"/>
              </a:ext>
            </a:extLst>
          </p:cNvPr>
          <p:cNvSpPr>
            <a:spLocks noGrp="1"/>
          </p:cNvSpPr>
          <p:nvPr>
            <p:ph type="title"/>
          </p:nvPr>
        </p:nvSpPr>
        <p:spPr/>
        <p:txBody>
          <a:bodyPr/>
          <a:lstStyle/>
          <a:p>
            <a:r>
              <a:rPr lang="en-US" dirty="0"/>
              <a:t>Power Model for Network Energy Consumption</a:t>
            </a:r>
          </a:p>
        </p:txBody>
      </p:sp>
      <p:sp>
        <p:nvSpPr>
          <p:cNvPr id="3" name="Content Placeholder 2">
            <a:extLst>
              <a:ext uri="{FF2B5EF4-FFF2-40B4-BE49-F238E27FC236}">
                <a16:creationId xmlns:a16="http://schemas.microsoft.com/office/drawing/2014/main" id="{2E958C4D-7242-4A65-890B-2B8DDD4D21CF}"/>
              </a:ext>
            </a:extLst>
          </p:cNvPr>
          <p:cNvSpPr>
            <a:spLocks noGrp="1"/>
          </p:cNvSpPr>
          <p:nvPr>
            <p:ph idx="1"/>
          </p:nvPr>
        </p:nvSpPr>
        <p:spPr>
          <a:xfrm>
            <a:off x="457200" y="951571"/>
            <a:ext cx="5338936" cy="3643052"/>
          </a:xfrm>
        </p:spPr>
        <p:txBody>
          <a:bodyPr>
            <a:normAutofit fontScale="70000" lnSpcReduction="20000"/>
          </a:bodyPr>
          <a:lstStyle/>
          <a:p>
            <a:pPr hangingPunct="0">
              <a:spcBef>
                <a:spcPts val="0"/>
              </a:spcBef>
            </a:pPr>
            <a:r>
              <a:rPr lang="en-GB" sz="2200" dirty="0">
                <a:effectLst/>
                <a:latin typeface="+mn-lt"/>
                <a:ea typeface="SimSun" panose="02010600030101010101" pitchFamily="2" charset="-122"/>
              </a:rPr>
              <a:t>The power model of network energy consumption model</a:t>
            </a:r>
            <a:endParaRPr lang="en-US" sz="2200" dirty="0">
              <a:effectLst/>
              <a:latin typeface="+mn-lt"/>
              <a:ea typeface="SimSun" panose="02010600030101010101" pitchFamily="2" charset="-122"/>
            </a:endParaRPr>
          </a:p>
          <a:p>
            <a:pPr lvl="1" hangingPunct="0">
              <a:spcBef>
                <a:spcPts val="0"/>
              </a:spcBef>
            </a:pPr>
            <a:r>
              <a:rPr lang="en-US" sz="2200" dirty="0">
                <a:effectLst/>
                <a:latin typeface="+mn-lt"/>
                <a:ea typeface="SimSun" panose="02010600030101010101" pitchFamily="2" charset="-122"/>
              </a:rPr>
              <a:t>Adapt the framework of the power consumption modelling and evaluation methodology of TR38.840 </a:t>
            </a:r>
          </a:p>
          <a:p>
            <a:pPr lvl="2" hangingPunct="0">
              <a:spcBef>
                <a:spcPts val="0"/>
              </a:spcBef>
            </a:pPr>
            <a:r>
              <a:rPr lang="en-US" sz="2200" dirty="0">
                <a:ea typeface="SimSun" panose="02010600030101010101" pitchFamily="2" charset="-122"/>
              </a:rPr>
              <a:t>R</a:t>
            </a:r>
            <a:r>
              <a:rPr lang="en-US" sz="2200" dirty="0">
                <a:effectLst/>
                <a:latin typeface="+mn-lt"/>
                <a:ea typeface="SimSun" panose="02010600030101010101" pitchFamily="2" charset="-122"/>
              </a:rPr>
              <a:t>elative energy consumption for DL and UL </a:t>
            </a:r>
            <a:r>
              <a:rPr lang="en-US" sz="2200" dirty="0">
                <a:ea typeface="SimSun" panose="02010600030101010101" pitchFamily="2" charset="-122"/>
              </a:rPr>
              <a:t>transmission in Uu</a:t>
            </a:r>
          </a:p>
          <a:p>
            <a:pPr lvl="2" hangingPunct="0">
              <a:spcBef>
                <a:spcPts val="0"/>
              </a:spcBef>
            </a:pPr>
            <a:r>
              <a:rPr lang="en-US" sz="2200" dirty="0">
                <a:ea typeface="SimSun" panose="02010600030101010101" pitchFamily="2" charset="-122"/>
              </a:rPr>
              <a:t>S</a:t>
            </a:r>
            <a:r>
              <a:rPr lang="en-US" sz="2200" dirty="0">
                <a:effectLst/>
                <a:latin typeface="+mn-lt"/>
                <a:ea typeface="SimSun" panose="02010600030101010101" pitchFamily="2" charset="-122"/>
              </a:rPr>
              <a:t>leep states and the associated transition times</a:t>
            </a:r>
          </a:p>
          <a:p>
            <a:pPr hangingPunct="0">
              <a:spcBef>
                <a:spcPts val="0"/>
              </a:spcBef>
            </a:pPr>
            <a:r>
              <a:rPr lang="en-US" sz="2200" dirty="0">
                <a:ea typeface="SimSun" panose="02010600030101010101" pitchFamily="2" charset="-122"/>
              </a:rPr>
              <a:t>Power Consumption Components of </a:t>
            </a:r>
            <a:r>
              <a:rPr lang="en-US" sz="2200" dirty="0" err="1">
                <a:ea typeface="SimSun" panose="02010600030101010101" pitchFamily="2" charset="-122"/>
              </a:rPr>
              <a:t>gNB</a:t>
            </a:r>
            <a:r>
              <a:rPr lang="en-US" sz="2200" dirty="0">
                <a:ea typeface="SimSun" panose="02010600030101010101" pitchFamily="2" charset="-122"/>
              </a:rPr>
              <a:t> processing</a:t>
            </a:r>
          </a:p>
          <a:p>
            <a:pPr lvl="1" hangingPunct="0">
              <a:spcBef>
                <a:spcPts val="0"/>
              </a:spcBef>
            </a:pPr>
            <a:r>
              <a:rPr lang="en-US" sz="2200" dirty="0">
                <a:effectLst/>
                <a:latin typeface="+mn-lt"/>
                <a:ea typeface="SimSun" panose="02010600030101010101" pitchFamily="2" charset="-122"/>
              </a:rPr>
              <a:t>RF </a:t>
            </a:r>
          </a:p>
          <a:p>
            <a:pPr lvl="1" hangingPunct="0">
              <a:spcBef>
                <a:spcPts val="0"/>
              </a:spcBef>
            </a:pPr>
            <a:r>
              <a:rPr lang="en-US" sz="2200" dirty="0">
                <a:ea typeface="SimSun" panose="02010600030101010101" pitchFamily="2" charset="-122"/>
              </a:rPr>
              <a:t>Baseband </a:t>
            </a:r>
          </a:p>
          <a:p>
            <a:pPr lvl="1" hangingPunct="0">
              <a:spcBef>
                <a:spcPts val="0"/>
              </a:spcBef>
            </a:pPr>
            <a:r>
              <a:rPr lang="en-US" sz="2200" dirty="0">
                <a:effectLst/>
                <a:latin typeface="+mn-lt"/>
                <a:ea typeface="SimSun" panose="02010600030101010101" pitchFamily="2" charset="-122"/>
              </a:rPr>
              <a:t>Network </a:t>
            </a:r>
          </a:p>
          <a:p>
            <a:pPr lvl="1" hangingPunct="0">
              <a:spcBef>
                <a:spcPts val="0"/>
              </a:spcBef>
            </a:pPr>
            <a:r>
              <a:rPr lang="en-US" sz="2200" dirty="0">
                <a:ea typeface="SimSun" panose="02010600030101010101" pitchFamily="2" charset="-122"/>
              </a:rPr>
              <a:t>Controller</a:t>
            </a:r>
          </a:p>
          <a:p>
            <a:pPr hangingPunct="0">
              <a:spcBef>
                <a:spcPts val="0"/>
              </a:spcBef>
            </a:pPr>
            <a:r>
              <a:rPr lang="en-US" sz="2200" dirty="0">
                <a:effectLst/>
                <a:latin typeface="+mn-lt"/>
                <a:ea typeface="SimSun" panose="02010600030101010101" pitchFamily="2" charset="-122"/>
              </a:rPr>
              <a:t>Power model for </a:t>
            </a:r>
            <a:r>
              <a:rPr lang="en-US" sz="2200" dirty="0" err="1">
                <a:ea typeface="SimSun" panose="02010600030101010101" pitchFamily="2" charset="-122"/>
              </a:rPr>
              <a:t>gNB</a:t>
            </a:r>
            <a:endParaRPr lang="en-US" sz="2200" dirty="0">
              <a:ea typeface="SimSun" panose="02010600030101010101" pitchFamily="2" charset="-122"/>
            </a:endParaRPr>
          </a:p>
          <a:p>
            <a:pPr lvl="1" hangingPunct="0">
              <a:spcBef>
                <a:spcPts val="0"/>
              </a:spcBef>
            </a:pPr>
            <a:r>
              <a:rPr lang="en-US" sz="2200" dirty="0">
                <a:ea typeface="SimSun" panose="02010600030101010101" pitchFamily="2" charset="-122"/>
              </a:rPr>
              <a:t>Control function for timing, state machine, DL Tx /UL Rx, and backhaul reception</a:t>
            </a:r>
          </a:p>
          <a:p>
            <a:pPr lvl="1" hangingPunct="0">
              <a:spcBef>
                <a:spcPts val="0"/>
              </a:spcBef>
            </a:pPr>
            <a:r>
              <a:rPr lang="en-US" sz="2200" dirty="0">
                <a:effectLst/>
                <a:latin typeface="+mn-lt"/>
                <a:ea typeface="SimSun" panose="02010600030101010101" pitchFamily="2" charset="-122"/>
              </a:rPr>
              <a:t>DL/UL transmission in Uu </a:t>
            </a:r>
          </a:p>
          <a:p>
            <a:pPr lvl="1" hangingPunct="0">
              <a:spcBef>
                <a:spcPts val="0"/>
              </a:spcBef>
            </a:pPr>
            <a:r>
              <a:rPr lang="en-US" sz="2200" dirty="0">
                <a:ea typeface="SimSun" panose="02010600030101010101" pitchFamily="2" charset="-122"/>
              </a:rPr>
              <a:t>Backhaul connection </a:t>
            </a:r>
          </a:p>
          <a:p>
            <a:pPr hangingPunct="0">
              <a:spcBef>
                <a:spcPts val="0"/>
              </a:spcBef>
            </a:pPr>
            <a:r>
              <a:rPr lang="en-US" sz="2200" dirty="0">
                <a:effectLst/>
                <a:highlight>
                  <a:srgbClr val="00FFFF"/>
                </a:highlight>
                <a:latin typeface="+mn-lt"/>
                <a:ea typeface="SimSun" panose="02010600030101010101" pitchFamily="2" charset="-122"/>
              </a:rPr>
              <a:t>Proposal:   the power model for </a:t>
            </a:r>
            <a:r>
              <a:rPr lang="en-US" sz="2200" dirty="0" err="1">
                <a:effectLst/>
                <a:highlight>
                  <a:srgbClr val="00FFFF"/>
                </a:highlight>
                <a:latin typeface="+mn-lt"/>
                <a:ea typeface="SimSun" panose="02010600030101010101" pitchFamily="2" charset="-122"/>
              </a:rPr>
              <a:t>gNB</a:t>
            </a:r>
            <a:r>
              <a:rPr lang="en-US" sz="2200" dirty="0">
                <a:effectLst/>
                <a:highlight>
                  <a:srgbClr val="00FFFF"/>
                </a:highlight>
                <a:latin typeface="+mn-lt"/>
                <a:ea typeface="SimSun" panose="02010600030101010101" pitchFamily="2" charset="-122"/>
              </a:rPr>
              <a:t> power consum</a:t>
            </a:r>
            <a:r>
              <a:rPr lang="en-US" sz="2200" dirty="0">
                <a:highlight>
                  <a:srgbClr val="00FFFF"/>
                </a:highlight>
                <a:ea typeface="SimSun" panose="02010600030101010101" pitchFamily="2" charset="-122"/>
              </a:rPr>
              <a:t>ption should include the power model for backhaul link</a:t>
            </a:r>
            <a:endParaRPr lang="en-US" sz="2200" dirty="0">
              <a:effectLst/>
              <a:highlight>
                <a:srgbClr val="00FFFF"/>
              </a:highlight>
              <a:latin typeface="+mn-lt"/>
              <a:ea typeface="SimSun" panose="02010600030101010101" pitchFamily="2" charset="-122"/>
            </a:endParaRPr>
          </a:p>
          <a:p>
            <a:pPr algn="just" hangingPunct="0">
              <a:spcBef>
                <a:spcPts val="0"/>
              </a:spcBef>
            </a:pPr>
            <a:endParaRPr lang="en-US" sz="2500" dirty="0">
              <a:effectLst/>
              <a:latin typeface="+mn-lt"/>
              <a:ea typeface="SimSun" panose="02010600030101010101" pitchFamily="2" charset="-122"/>
            </a:endParaRPr>
          </a:p>
          <a:p>
            <a:endParaRPr lang="en-US" dirty="0"/>
          </a:p>
        </p:txBody>
      </p:sp>
      <p:sp>
        <p:nvSpPr>
          <p:cNvPr id="4" name="Slide Number Placeholder 3">
            <a:extLst>
              <a:ext uri="{FF2B5EF4-FFF2-40B4-BE49-F238E27FC236}">
                <a16:creationId xmlns:a16="http://schemas.microsoft.com/office/drawing/2014/main" id="{B1AF956C-6573-4361-97C2-9AEB4A2CF49D}"/>
              </a:ext>
            </a:extLst>
          </p:cNvPr>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pic>
        <p:nvPicPr>
          <p:cNvPr id="6" name="Picture 5">
            <a:extLst>
              <a:ext uri="{FF2B5EF4-FFF2-40B4-BE49-F238E27FC236}">
                <a16:creationId xmlns:a16="http://schemas.microsoft.com/office/drawing/2014/main" id="{3BEDDB8A-7863-4A00-B030-CD8E880891A5}"/>
              </a:ext>
            </a:extLst>
          </p:cNvPr>
          <p:cNvPicPr>
            <a:picLocks noChangeAspect="1" noChangeArrowheads="1"/>
          </p:cNvPicPr>
          <p:nvPr/>
        </p:nvPicPr>
        <p:blipFill>
          <a:blip r:embed="rId3" cstate="print"/>
          <a:srcRect/>
          <a:stretch>
            <a:fillRect/>
          </a:stretch>
        </p:blipFill>
        <p:spPr bwMode="auto">
          <a:xfrm>
            <a:off x="6326110" y="2010871"/>
            <a:ext cx="74363" cy="266495"/>
          </a:xfrm>
          <a:prstGeom prst="rect">
            <a:avLst/>
          </a:prstGeom>
          <a:noFill/>
          <a:ln w="9525">
            <a:noFill/>
            <a:miter lim="800000"/>
            <a:headEnd/>
            <a:tailEnd/>
          </a:ln>
        </p:spPr>
      </p:pic>
      <p:grpSp>
        <p:nvGrpSpPr>
          <p:cNvPr id="7" name="Group 45">
            <a:extLst>
              <a:ext uri="{FF2B5EF4-FFF2-40B4-BE49-F238E27FC236}">
                <a16:creationId xmlns:a16="http://schemas.microsoft.com/office/drawing/2014/main" id="{72DB9FB9-9173-4C15-B896-1E2591A3ADB8}"/>
              </a:ext>
            </a:extLst>
          </p:cNvPr>
          <p:cNvGrpSpPr>
            <a:grpSpLocks/>
          </p:cNvGrpSpPr>
          <p:nvPr/>
        </p:nvGrpSpPr>
        <p:grpSpPr bwMode="auto">
          <a:xfrm>
            <a:off x="6372201" y="1581640"/>
            <a:ext cx="586617" cy="716159"/>
            <a:chOff x="1001" y="3700"/>
            <a:chExt cx="228" cy="224"/>
          </a:xfrm>
        </p:grpSpPr>
        <p:pic>
          <p:nvPicPr>
            <p:cNvPr id="35" name="Picture 46" descr="tower">
              <a:extLst>
                <a:ext uri="{FF2B5EF4-FFF2-40B4-BE49-F238E27FC236}">
                  <a16:creationId xmlns:a16="http://schemas.microsoft.com/office/drawing/2014/main" id="{2CB5D1F8-CDC1-427D-94BB-BCA40C89DA0B}"/>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008" y="3700"/>
              <a:ext cx="221" cy="224"/>
            </a:xfrm>
            <a:prstGeom prst="rect">
              <a:avLst/>
            </a:prstGeom>
            <a:noFill/>
            <a:ln w="9525">
              <a:noFill/>
              <a:miter lim="800000"/>
              <a:headEnd/>
              <a:tailEnd/>
            </a:ln>
          </p:spPr>
        </p:pic>
        <p:sp>
          <p:nvSpPr>
            <p:cNvPr id="36" name="Freeform 47">
              <a:extLst>
                <a:ext uri="{FF2B5EF4-FFF2-40B4-BE49-F238E27FC236}">
                  <a16:creationId xmlns:a16="http://schemas.microsoft.com/office/drawing/2014/main" id="{8EB56C92-A2D3-4E92-B2AF-74D2026EC426}"/>
                </a:ext>
              </a:extLst>
            </p:cNvPr>
            <p:cNvSpPr>
              <a:spLocks/>
            </p:cNvSpPr>
            <p:nvPr/>
          </p:nvSpPr>
          <p:spPr bwMode="auto">
            <a:xfrm>
              <a:off x="1001" y="3702"/>
              <a:ext cx="111" cy="126"/>
            </a:xfrm>
            <a:custGeom>
              <a:avLst/>
              <a:gdLst>
                <a:gd name="T0" fmla="*/ 79 w 151"/>
                <a:gd name="T1" fmla="*/ 45 h 165"/>
                <a:gd name="T2" fmla="*/ 82 w 151"/>
                <a:gd name="T3" fmla="*/ 37 h 165"/>
                <a:gd name="T4" fmla="*/ 22 w 151"/>
                <a:gd name="T5" fmla="*/ 0 h 165"/>
                <a:gd name="T6" fmla="*/ 6 w 151"/>
                <a:gd name="T7" fmla="*/ 18 h 165"/>
                <a:gd name="T8" fmla="*/ 0 w 151"/>
                <a:gd name="T9" fmla="*/ 42 h 165"/>
                <a:gd name="T10" fmla="*/ 8 w 151"/>
                <a:gd name="T11" fmla="*/ 76 h 165"/>
                <a:gd name="T12" fmla="*/ 19 w 151"/>
                <a:gd name="T13" fmla="*/ 96 h 165"/>
                <a:gd name="T14" fmla="*/ 76 w 151"/>
                <a:gd name="T15" fmla="*/ 60 h 165"/>
                <a:gd name="T16" fmla="*/ 79 w 151"/>
                <a:gd name="T17" fmla="*/ 45 h 1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
                <a:gd name="T28" fmla="*/ 0 h 165"/>
                <a:gd name="T29" fmla="*/ 151 w 151"/>
                <a:gd name="T30" fmla="*/ 165 h 1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 h="165">
                  <a:moveTo>
                    <a:pt x="147" y="77"/>
                  </a:moveTo>
                  <a:lnTo>
                    <a:pt x="151" y="63"/>
                  </a:lnTo>
                  <a:lnTo>
                    <a:pt x="41" y="0"/>
                  </a:lnTo>
                  <a:lnTo>
                    <a:pt x="11" y="30"/>
                  </a:lnTo>
                  <a:lnTo>
                    <a:pt x="0" y="72"/>
                  </a:lnTo>
                  <a:lnTo>
                    <a:pt x="15" y="130"/>
                  </a:lnTo>
                  <a:lnTo>
                    <a:pt x="35" y="165"/>
                  </a:lnTo>
                  <a:lnTo>
                    <a:pt x="142" y="103"/>
                  </a:lnTo>
                  <a:lnTo>
                    <a:pt x="147" y="77"/>
                  </a:lnTo>
                  <a:close/>
                </a:path>
              </a:pathLst>
            </a:custGeom>
            <a:solidFill>
              <a:schemeClr val="bg1"/>
            </a:solidFill>
            <a:ln w="12700" cap="flat" cmpd="sng">
              <a:noFill/>
              <a:prstDash val="solid"/>
              <a:round/>
              <a:headEnd type="none" w="med" len="med"/>
              <a:tailEnd type="none" w="med" len="med"/>
            </a:ln>
          </p:spPr>
          <p:txBody>
            <a:bodyPr lIns="41148" tIns="20574" rIns="41148" bIns="20574" anchorCtr="1"/>
            <a:lstStyle/>
            <a:p>
              <a:endParaRPr lang="en-US" sz="1350"/>
            </a:p>
          </p:txBody>
        </p:sp>
      </p:grpSp>
      <p:sp>
        <p:nvSpPr>
          <p:cNvPr id="8" name="Oval 90">
            <a:extLst>
              <a:ext uri="{FF2B5EF4-FFF2-40B4-BE49-F238E27FC236}">
                <a16:creationId xmlns:a16="http://schemas.microsoft.com/office/drawing/2014/main" id="{0055BC3E-53DD-4827-942C-3D472845E814}"/>
              </a:ext>
            </a:extLst>
          </p:cNvPr>
          <p:cNvSpPr>
            <a:spLocks noChangeArrowheads="1"/>
          </p:cNvSpPr>
          <p:nvPr/>
        </p:nvSpPr>
        <p:spPr bwMode="auto">
          <a:xfrm>
            <a:off x="5886147" y="2017440"/>
            <a:ext cx="1490640" cy="292135"/>
          </a:xfrm>
          <a:prstGeom prst="ellipse">
            <a:avLst/>
          </a:prstGeom>
          <a:solidFill>
            <a:srgbClr val="FFC000">
              <a:alpha val="24000"/>
            </a:srgbClr>
          </a:solidFill>
          <a:ln w="9525" algn="ctr">
            <a:solidFill>
              <a:schemeClr val="accent1"/>
            </a:solidFill>
            <a:round/>
            <a:headEnd/>
            <a:tailEnd/>
          </a:ln>
        </p:spPr>
        <p:txBody>
          <a:bodyPr wrap="square" lIns="0" tIns="0" rIns="0" bIns="0" anchor="ctr">
            <a:spAutoFit/>
          </a:bodyPr>
          <a:lstStyle/>
          <a:p>
            <a:endParaRPr lang="en-US" sz="1350"/>
          </a:p>
        </p:txBody>
      </p:sp>
      <p:sp>
        <p:nvSpPr>
          <p:cNvPr id="9" name="Oval 90">
            <a:extLst>
              <a:ext uri="{FF2B5EF4-FFF2-40B4-BE49-F238E27FC236}">
                <a16:creationId xmlns:a16="http://schemas.microsoft.com/office/drawing/2014/main" id="{67CF9E79-D759-449F-B540-44FE99DA3F94}"/>
              </a:ext>
            </a:extLst>
          </p:cNvPr>
          <p:cNvSpPr>
            <a:spLocks noChangeArrowheads="1"/>
          </p:cNvSpPr>
          <p:nvPr/>
        </p:nvSpPr>
        <p:spPr bwMode="auto">
          <a:xfrm>
            <a:off x="7059381" y="2042472"/>
            <a:ext cx="1662081" cy="292135"/>
          </a:xfrm>
          <a:prstGeom prst="ellipse">
            <a:avLst/>
          </a:prstGeom>
          <a:solidFill>
            <a:srgbClr val="FFC000">
              <a:alpha val="24000"/>
            </a:srgbClr>
          </a:solidFill>
          <a:ln w="9525" algn="ctr">
            <a:solidFill>
              <a:schemeClr val="accent1"/>
            </a:solidFill>
            <a:round/>
            <a:headEnd/>
            <a:tailEnd/>
          </a:ln>
        </p:spPr>
        <p:txBody>
          <a:bodyPr wrap="square" lIns="0" tIns="0" rIns="0" bIns="0" anchor="ctr">
            <a:spAutoFit/>
          </a:bodyPr>
          <a:lstStyle/>
          <a:p>
            <a:endParaRPr lang="en-US" sz="1350"/>
          </a:p>
        </p:txBody>
      </p:sp>
      <p:grpSp>
        <p:nvGrpSpPr>
          <p:cNvPr id="10" name="Group 35">
            <a:extLst>
              <a:ext uri="{FF2B5EF4-FFF2-40B4-BE49-F238E27FC236}">
                <a16:creationId xmlns:a16="http://schemas.microsoft.com/office/drawing/2014/main" id="{7FC7841F-7F01-415D-AE85-6162ADA4F044}"/>
              </a:ext>
            </a:extLst>
          </p:cNvPr>
          <p:cNvGrpSpPr>
            <a:grpSpLocks/>
          </p:cNvGrpSpPr>
          <p:nvPr/>
        </p:nvGrpSpPr>
        <p:grpSpPr bwMode="auto">
          <a:xfrm>
            <a:off x="7596336" y="1563638"/>
            <a:ext cx="439963" cy="716159"/>
            <a:chOff x="1001" y="3700"/>
            <a:chExt cx="228" cy="224"/>
          </a:xfrm>
        </p:grpSpPr>
        <p:pic>
          <p:nvPicPr>
            <p:cNvPr id="33" name="Picture 36" descr="tower">
              <a:extLst>
                <a:ext uri="{FF2B5EF4-FFF2-40B4-BE49-F238E27FC236}">
                  <a16:creationId xmlns:a16="http://schemas.microsoft.com/office/drawing/2014/main" id="{C71C222A-7A98-462B-82B4-CB673CE214C5}"/>
                </a:ext>
              </a:extLst>
            </p:cNvPr>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008" y="3700"/>
              <a:ext cx="221" cy="224"/>
            </a:xfrm>
            <a:prstGeom prst="rect">
              <a:avLst/>
            </a:prstGeom>
            <a:noFill/>
            <a:ln w="9525">
              <a:noFill/>
              <a:miter lim="800000"/>
              <a:headEnd/>
              <a:tailEnd/>
            </a:ln>
          </p:spPr>
        </p:pic>
        <p:sp>
          <p:nvSpPr>
            <p:cNvPr id="34" name="Freeform 37">
              <a:extLst>
                <a:ext uri="{FF2B5EF4-FFF2-40B4-BE49-F238E27FC236}">
                  <a16:creationId xmlns:a16="http://schemas.microsoft.com/office/drawing/2014/main" id="{BB5109BE-8CA9-4985-AD9D-EC9774C42106}"/>
                </a:ext>
              </a:extLst>
            </p:cNvPr>
            <p:cNvSpPr>
              <a:spLocks/>
            </p:cNvSpPr>
            <p:nvPr/>
          </p:nvSpPr>
          <p:spPr bwMode="auto">
            <a:xfrm>
              <a:off x="1001" y="3702"/>
              <a:ext cx="111" cy="126"/>
            </a:xfrm>
            <a:custGeom>
              <a:avLst/>
              <a:gdLst>
                <a:gd name="T0" fmla="*/ 79 w 151"/>
                <a:gd name="T1" fmla="*/ 45 h 165"/>
                <a:gd name="T2" fmla="*/ 82 w 151"/>
                <a:gd name="T3" fmla="*/ 37 h 165"/>
                <a:gd name="T4" fmla="*/ 22 w 151"/>
                <a:gd name="T5" fmla="*/ 0 h 165"/>
                <a:gd name="T6" fmla="*/ 6 w 151"/>
                <a:gd name="T7" fmla="*/ 18 h 165"/>
                <a:gd name="T8" fmla="*/ 0 w 151"/>
                <a:gd name="T9" fmla="*/ 42 h 165"/>
                <a:gd name="T10" fmla="*/ 8 w 151"/>
                <a:gd name="T11" fmla="*/ 76 h 165"/>
                <a:gd name="T12" fmla="*/ 19 w 151"/>
                <a:gd name="T13" fmla="*/ 96 h 165"/>
                <a:gd name="T14" fmla="*/ 76 w 151"/>
                <a:gd name="T15" fmla="*/ 60 h 165"/>
                <a:gd name="T16" fmla="*/ 79 w 151"/>
                <a:gd name="T17" fmla="*/ 45 h 1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1"/>
                <a:gd name="T28" fmla="*/ 0 h 165"/>
                <a:gd name="T29" fmla="*/ 151 w 151"/>
                <a:gd name="T30" fmla="*/ 165 h 1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1" h="165">
                  <a:moveTo>
                    <a:pt x="147" y="77"/>
                  </a:moveTo>
                  <a:lnTo>
                    <a:pt x="151" y="63"/>
                  </a:lnTo>
                  <a:lnTo>
                    <a:pt x="41" y="0"/>
                  </a:lnTo>
                  <a:lnTo>
                    <a:pt x="11" y="30"/>
                  </a:lnTo>
                  <a:lnTo>
                    <a:pt x="0" y="72"/>
                  </a:lnTo>
                  <a:lnTo>
                    <a:pt x="15" y="130"/>
                  </a:lnTo>
                  <a:lnTo>
                    <a:pt x="35" y="165"/>
                  </a:lnTo>
                  <a:lnTo>
                    <a:pt x="142" y="103"/>
                  </a:lnTo>
                  <a:lnTo>
                    <a:pt x="147" y="77"/>
                  </a:lnTo>
                  <a:close/>
                </a:path>
              </a:pathLst>
            </a:custGeom>
            <a:solidFill>
              <a:schemeClr val="bg1"/>
            </a:solidFill>
            <a:ln w="12700" cap="flat" cmpd="sng">
              <a:noFill/>
              <a:prstDash val="solid"/>
              <a:round/>
              <a:headEnd type="none" w="med" len="med"/>
              <a:tailEnd type="none" w="med" len="med"/>
            </a:ln>
          </p:spPr>
          <p:txBody>
            <a:bodyPr lIns="41148" tIns="20574" rIns="41148" bIns="20574" anchorCtr="1"/>
            <a:lstStyle/>
            <a:p>
              <a:endParaRPr lang="en-US" sz="1350"/>
            </a:p>
          </p:txBody>
        </p:sp>
      </p:grpSp>
      <p:grpSp>
        <p:nvGrpSpPr>
          <p:cNvPr id="11" name="Group 31">
            <a:extLst>
              <a:ext uri="{FF2B5EF4-FFF2-40B4-BE49-F238E27FC236}">
                <a16:creationId xmlns:a16="http://schemas.microsoft.com/office/drawing/2014/main" id="{66EA6660-AA17-4FC9-99B7-FF672832F439}"/>
              </a:ext>
            </a:extLst>
          </p:cNvPr>
          <p:cNvGrpSpPr>
            <a:grpSpLocks/>
          </p:cNvGrpSpPr>
          <p:nvPr/>
        </p:nvGrpSpPr>
        <p:grpSpPr bwMode="auto">
          <a:xfrm>
            <a:off x="6030163" y="1923678"/>
            <a:ext cx="342193" cy="539819"/>
            <a:chOff x="248" y="441"/>
            <a:chExt cx="954" cy="991"/>
          </a:xfrm>
        </p:grpSpPr>
        <p:graphicFrame>
          <p:nvGraphicFramePr>
            <p:cNvPr id="30" name="Object 32">
              <a:extLst>
                <a:ext uri="{FF2B5EF4-FFF2-40B4-BE49-F238E27FC236}">
                  <a16:creationId xmlns:a16="http://schemas.microsoft.com/office/drawing/2014/main" id="{AF13FDAC-611A-45F1-BCE6-6318BE78750C}"/>
                </a:ext>
              </a:extLst>
            </p:cNvPr>
            <p:cNvGraphicFramePr>
              <a:graphicFrameLocks noChangeAspect="1"/>
            </p:cNvGraphicFramePr>
            <p:nvPr/>
          </p:nvGraphicFramePr>
          <p:xfrm>
            <a:off x="569" y="441"/>
            <a:ext cx="236" cy="287"/>
          </p:xfrm>
          <a:graphic>
            <a:graphicData uri="http://schemas.openxmlformats.org/presentationml/2006/ole">
              <mc:AlternateContent xmlns:mc="http://schemas.openxmlformats.org/markup-compatibility/2006">
                <mc:Choice xmlns:v="urn:schemas-microsoft-com:vml" Requires="v">
                  <p:oleObj spid="_x0000_s1026" name="Bitmap Image" r:id="rId5" imgW="1333333" imgH="1743318" progId="PBrush">
                    <p:embed/>
                  </p:oleObj>
                </mc:Choice>
                <mc:Fallback>
                  <p:oleObj name="Bitmap Image" r:id="rId5" imgW="1333333" imgH="1743318" progId="PBrush">
                    <p:embed/>
                    <p:pic>
                      <p:nvPicPr>
                        <p:cNvPr id="14" name="Object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gray">
                        <a:xfrm>
                          <a:off x="569" y="441"/>
                          <a:ext cx="236"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31" name="Picture 33" descr="Compaq iPaq 3765 Color Pocket PC PDA">
              <a:hlinkClick r:id="rId7"/>
              <a:extLst>
                <a:ext uri="{FF2B5EF4-FFF2-40B4-BE49-F238E27FC236}">
                  <a16:creationId xmlns:a16="http://schemas.microsoft.com/office/drawing/2014/main" id="{6EE0175E-AE21-48A4-983D-F4860554FF1E}"/>
                </a:ext>
              </a:extLst>
            </p:cNvPr>
            <p:cNvPicPr>
              <a:picLocks noChangeAspect="1" noChangeArrowheads="1"/>
            </p:cNvPicPr>
            <p:nvPr/>
          </p:nvPicPr>
          <p:blipFill>
            <a:blip r:embed="rId8" cstate="print"/>
            <a:srcRect t="6201"/>
            <a:stretch>
              <a:fillRect/>
            </a:stretch>
          </p:blipFill>
          <p:spPr bwMode="auto">
            <a:xfrm>
              <a:off x="501" y="591"/>
              <a:ext cx="402" cy="498"/>
            </a:xfrm>
            <a:prstGeom prst="rect">
              <a:avLst/>
            </a:prstGeom>
            <a:noFill/>
            <a:ln w="9525">
              <a:noFill/>
              <a:miter lim="800000"/>
              <a:headEnd/>
              <a:tailEnd/>
            </a:ln>
          </p:spPr>
        </p:pic>
        <p:sp>
          <p:nvSpPr>
            <p:cNvPr id="32" name="Text Box 34">
              <a:extLst>
                <a:ext uri="{FF2B5EF4-FFF2-40B4-BE49-F238E27FC236}">
                  <a16:creationId xmlns:a16="http://schemas.microsoft.com/office/drawing/2014/main" id="{1331963C-53EC-4EE1-BDE1-CF4EBFCF6D4E}"/>
                </a:ext>
              </a:extLst>
            </p:cNvPr>
            <p:cNvSpPr txBox="1">
              <a:spLocks noChangeArrowheads="1"/>
            </p:cNvSpPr>
            <p:nvPr/>
          </p:nvSpPr>
          <p:spPr bwMode="gray">
            <a:xfrm>
              <a:off x="248" y="1059"/>
              <a:ext cx="954" cy="373"/>
            </a:xfrm>
            <a:prstGeom prst="rect">
              <a:avLst/>
            </a:prstGeom>
            <a:noFill/>
            <a:ln w="12700">
              <a:noFill/>
              <a:miter lim="800000"/>
              <a:headEnd type="none" w="sm" len="sm"/>
              <a:tailEnd type="none" w="sm" len="sm"/>
            </a:ln>
          </p:spPr>
          <p:txBody>
            <a:bodyPr lIns="171450" tIns="31906" rIns="171450" bIns="31906" anchorCtr="1">
              <a:spAutoFit/>
            </a:bodyPr>
            <a:lstStyle/>
            <a:p>
              <a:pPr eaLnBrk="0" hangingPunct="0"/>
              <a:endParaRPr lang="en-GB" sz="900" b="1">
                <a:solidFill>
                  <a:srgbClr val="009900"/>
                </a:solidFill>
                <a:latin typeface="Verdana" pitchFamily="34" charset="0"/>
              </a:endParaRPr>
            </a:p>
          </p:txBody>
        </p:sp>
      </p:grpSp>
      <p:sp>
        <p:nvSpPr>
          <p:cNvPr id="12" name="Freeform 71">
            <a:extLst>
              <a:ext uri="{FF2B5EF4-FFF2-40B4-BE49-F238E27FC236}">
                <a16:creationId xmlns:a16="http://schemas.microsoft.com/office/drawing/2014/main" id="{561D5426-13AC-416B-97F4-45C26CB93548}"/>
              </a:ext>
            </a:extLst>
          </p:cNvPr>
          <p:cNvSpPr>
            <a:spLocks/>
          </p:cNvSpPr>
          <p:nvPr/>
        </p:nvSpPr>
        <p:spPr bwMode="auto">
          <a:xfrm rot="9160615" flipV="1">
            <a:off x="7998472" y="1680472"/>
            <a:ext cx="336015" cy="578854"/>
          </a:xfrm>
          <a:custGeom>
            <a:avLst/>
            <a:gdLst>
              <a:gd name="T0" fmla="*/ 2147483647 w 152"/>
              <a:gd name="T1" fmla="*/ 0 h 458"/>
              <a:gd name="T2" fmla="*/ 2147483647 w 152"/>
              <a:gd name="T3" fmla="*/ 66401554 h 458"/>
              <a:gd name="T4" fmla="*/ 1789240022 w 152"/>
              <a:gd name="T5" fmla="*/ 89147052 h 458"/>
              <a:gd name="T6" fmla="*/ 1610316693 w 152"/>
              <a:gd name="T7" fmla="*/ 95383285 h 458"/>
              <a:gd name="T8" fmla="*/ 2147483647 w 152"/>
              <a:gd name="T9" fmla="*/ 91348325 h 458"/>
              <a:gd name="T10" fmla="*/ 2147483647 w 152"/>
              <a:gd name="T11" fmla="*/ 86945778 h 458"/>
              <a:gd name="T12" fmla="*/ 787267809 w 152"/>
              <a:gd name="T13" fmla="*/ 147110474 h 458"/>
              <a:gd name="T14" fmla="*/ 393633905 w 152"/>
              <a:gd name="T15" fmla="*/ 168021697 h 458"/>
              <a:gd name="T16" fmla="*/ 0 60000 65536"/>
              <a:gd name="T17" fmla="*/ 0 60000 65536"/>
              <a:gd name="T18" fmla="*/ 0 60000 65536"/>
              <a:gd name="T19" fmla="*/ 0 60000 65536"/>
              <a:gd name="T20" fmla="*/ 0 60000 65536"/>
              <a:gd name="T21" fmla="*/ 0 60000 65536"/>
              <a:gd name="T22" fmla="*/ 0 60000 65536"/>
              <a:gd name="T23" fmla="*/ 0 60000 65536"/>
              <a:gd name="T24" fmla="*/ 0 w 152"/>
              <a:gd name="T25" fmla="*/ 0 h 458"/>
              <a:gd name="T26" fmla="*/ 152 w 152"/>
              <a:gd name="T27" fmla="*/ 458 h 4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2" h="458">
                <a:moveTo>
                  <a:pt x="152" y="0"/>
                </a:moveTo>
                <a:cubicBezTo>
                  <a:pt x="143" y="45"/>
                  <a:pt x="100" y="144"/>
                  <a:pt x="73" y="181"/>
                </a:cubicBezTo>
                <a:cubicBezTo>
                  <a:pt x="66" y="202"/>
                  <a:pt x="57" y="222"/>
                  <a:pt x="50" y="243"/>
                </a:cubicBezTo>
                <a:cubicBezTo>
                  <a:pt x="48" y="249"/>
                  <a:pt x="41" y="256"/>
                  <a:pt x="45" y="260"/>
                </a:cubicBezTo>
                <a:cubicBezTo>
                  <a:pt x="54" y="268"/>
                  <a:pt x="68" y="252"/>
                  <a:pt x="79" y="249"/>
                </a:cubicBezTo>
                <a:cubicBezTo>
                  <a:pt x="86" y="239"/>
                  <a:pt x="131" y="199"/>
                  <a:pt x="90" y="237"/>
                </a:cubicBezTo>
                <a:cubicBezTo>
                  <a:pt x="69" y="292"/>
                  <a:pt x="46" y="346"/>
                  <a:pt x="22" y="401"/>
                </a:cubicBezTo>
                <a:cubicBezTo>
                  <a:pt x="16" y="415"/>
                  <a:pt x="0" y="447"/>
                  <a:pt x="11" y="458"/>
                </a:cubicBezTo>
              </a:path>
            </a:pathLst>
          </a:custGeom>
          <a:noFill/>
          <a:ln w="12700" cap="flat" cmpd="sng">
            <a:solidFill>
              <a:srgbClr val="002060"/>
            </a:solidFill>
            <a:prstDash val="solid"/>
            <a:round/>
            <a:headEnd type="stealth" w="med" len="med"/>
            <a:tailEnd type="stealth" w="med" len="med"/>
          </a:ln>
          <a:effectLst>
            <a:outerShdw blurRad="50800" dist="50800" dir="5400000" algn="ctr" rotWithShape="0">
              <a:srgbClr val="FF0000"/>
            </a:outerShdw>
          </a:effectLst>
        </p:spPr>
        <p:txBody>
          <a:bodyPr wrap="square" lIns="0" tIns="0" rIns="0" bIns="0" anchor="ctr">
            <a:spAutoFit/>
          </a:bodyPr>
          <a:lstStyle/>
          <a:p>
            <a:endParaRPr lang="en-US" sz="1350"/>
          </a:p>
        </p:txBody>
      </p:sp>
      <p:sp>
        <p:nvSpPr>
          <p:cNvPr id="13" name="Freeform 71">
            <a:extLst>
              <a:ext uri="{FF2B5EF4-FFF2-40B4-BE49-F238E27FC236}">
                <a16:creationId xmlns:a16="http://schemas.microsoft.com/office/drawing/2014/main" id="{69EF832C-3202-4E1A-A132-FA4D24A4D1F5}"/>
              </a:ext>
            </a:extLst>
          </p:cNvPr>
          <p:cNvSpPr>
            <a:spLocks/>
          </p:cNvSpPr>
          <p:nvPr/>
        </p:nvSpPr>
        <p:spPr bwMode="auto">
          <a:xfrm rot="20105382">
            <a:off x="6551961" y="1961166"/>
            <a:ext cx="199742" cy="207749"/>
          </a:xfrm>
          <a:custGeom>
            <a:avLst/>
            <a:gdLst>
              <a:gd name="T0" fmla="*/ 1801106083 w 152"/>
              <a:gd name="T1" fmla="*/ 0 h 458"/>
              <a:gd name="T2" fmla="*/ 865003657 w 152"/>
              <a:gd name="T3" fmla="*/ 66401554 h 458"/>
              <a:gd name="T4" fmla="*/ 592468137 w 152"/>
              <a:gd name="T5" fmla="*/ 89147052 h 458"/>
              <a:gd name="T6" fmla="*/ 533222034 w 152"/>
              <a:gd name="T7" fmla="*/ 95383285 h 458"/>
              <a:gd name="T8" fmla="*/ 936102642 w 152"/>
              <a:gd name="T9" fmla="*/ 91348325 h 458"/>
              <a:gd name="T10" fmla="*/ 1066444068 w 152"/>
              <a:gd name="T11" fmla="*/ 86945778 h 458"/>
              <a:gd name="T12" fmla="*/ 260686407 w 152"/>
              <a:gd name="T13" fmla="*/ 147110474 h 458"/>
              <a:gd name="T14" fmla="*/ 130344927 w 152"/>
              <a:gd name="T15" fmla="*/ 168021697 h 458"/>
              <a:gd name="T16" fmla="*/ 0 60000 65536"/>
              <a:gd name="T17" fmla="*/ 0 60000 65536"/>
              <a:gd name="T18" fmla="*/ 0 60000 65536"/>
              <a:gd name="T19" fmla="*/ 0 60000 65536"/>
              <a:gd name="T20" fmla="*/ 0 60000 65536"/>
              <a:gd name="T21" fmla="*/ 0 60000 65536"/>
              <a:gd name="T22" fmla="*/ 0 60000 65536"/>
              <a:gd name="T23" fmla="*/ 0 60000 65536"/>
              <a:gd name="T24" fmla="*/ 0 w 152"/>
              <a:gd name="T25" fmla="*/ 0 h 458"/>
              <a:gd name="T26" fmla="*/ 152 w 152"/>
              <a:gd name="T27" fmla="*/ 458 h 4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2" h="458">
                <a:moveTo>
                  <a:pt x="152" y="0"/>
                </a:moveTo>
                <a:cubicBezTo>
                  <a:pt x="143" y="45"/>
                  <a:pt x="100" y="144"/>
                  <a:pt x="73" y="181"/>
                </a:cubicBezTo>
                <a:cubicBezTo>
                  <a:pt x="66" y="202"/>
                  <a:pt x="57" y="222"/>
                  <a:pt x="50" y="243"/>
                </a:cubicBezTo>
                <a:cubicBezTo>
                  <a:pt x="48" y="249"/>
                  <a:pt x="41" y="256"/>
                  <a:pt x="45" y="260"/>
                </a:cubicBezTo>
                <a:cubicBezTo>
                  <a:pt x="54" y="268"/>
                  <a:pt x="68" y="252"/>
                  <a:pt x="79" y="249"/>
                </a:cubicBezTo>
                <a:cubicBezTo>
                  <a:pt x="86" y="239"/>
                  <a:pt x="131" y="199"/>
                  <a:pt x="90" y="237"/>
                </a:cubicBezTo>
                <a:cubicBezTo>
                  <a:pt x="69" y="292"/>
                  <a:pt x="46" y="346"/>
                  <a:pt x="22" y="401"/>
                </a:cubicBezTo>
                <a:cubicBezTo>
                  <a:pt x="16" y="415"/>
                  <a:pt x="0" y="447"/>
                  <a:pt x="11" y="458"/>
                </a:cubicBezTo>
              </a:path>
            </a:pathLst>
          </a:custGeom>
          <a:noFill/>
          <a:ln w="12700" cap="flat" cmpd="sng">
            <a:solidFill>
              <a:srgbClr val="002060"/>
            </a:solidFill>
            <a:prstDash val="solid"/>
            <a:round/>
            <a:headEnd type="stealth" w="med" len="med"/>
            <a:tailEnd type="stealth" w="med" len="med"/>
          </a:ln>
          <a:effectLst>
            <a:outerShdw blurRad="50800" dist="50800" dir="5400000" algn="ctr" rotWithShape="0">
              <a:srgbClr val="FF0000"/>
            </a:outerShdw>
          </a:effectLst>
        </p:spPr>
        <p:txBody>
          <a:bodyPr wrap="square" lIns="0" tIns="0" rIns="0" bIns="0" anchor="ctr">
            <a:spAutoFit/>
          </a:bodyPr>
          <a:lstStyle/>
          <a:p>
            <a:endParaRPr lang="en-US" sz="1350"/>
          </a:p>
        </p:txBody>
      </p:sp>
      <p:pic>
        <p:nvPicPr>
          <p:cNvPr id="19" name="Picture 3">
            <a:extLst>
              <a:ext uri="{FF2B5EF4-FFF2-40B4-BE49-F238E27FC236}">
                <a16:creationId xmlns:a16="http://schemas.microsoft.com/office/drawing/2014/main" id="{B325F760-5C82-4555-9561-AC5A19E0BA5E}"/>
              </a:ext>
            </a:extLst>
          </p:cNvPr>
          <p:cNvPicPr>
            <a:picLocks noChangeAspect="1" noChangeArrowheads="1"/>
          </p:cNvPicPr>
          <p:nvPr/>
        </p:nvPicPr>
        <p:blipFill>
          <a:blip r:embed="rId3" cstate="print"/>
          <a:srcRect/>
          <a:stretch>
            <a:fillRect/>
          </a:stretch>
        </p:blipFill>
        <p:spPr bwMode="auto">
          <a:xfrm>
            <a:off x="6084168" y="2499742"/>
            <a:ext cx="154736" cy="554527"/>
          </a:xfrm>
          <a:prstGeom prst="rect">
            <a:avLst/>
          </a:prstGeom>
          <a:noFill/>
          <a:ln w="9525">
            <a:noFill/>
            <a:miter lim="800000"/>
            <a:headEnd/>
            <a:tailEnd/>
          </a:ln>
        </p:spPr>
      </p:pic>
      <p:cxnSp>
        <p:nvCxnSpPr>
          <p:cNvPr id="20" name="直接连接符 26">
            <a:extLst>
              <a:ext uri="{FF2B5EF4-FFF2-40B4-BE49-F238E27FC236}">
                <a16:creationId xmlns:a16="http://schemas.microsoft.com/office/drawing/2014/main" id="{3EFDEB9C-5DF8-41DD-A3A6-B96DD9A97945}"/>
              </a:ext>
            </a:extLst>
          </p:cNvPr>
          <p:cNvCxnSpPr/>
          <p:nvPr/>
        </p:nvCxnSpPr>
        <p:spPr>
          <a:xfrm flipH="1">
            <a:off x="6472763" y="1831791"/>
            <a:ext cx="244424" cy="179081"/>
          </a:xfrm>
          <a:prstGeom prst="line">
            <a:avLst/>
          </a:prstGeom>
          <a:ln w="15875">
            <a:prstDash val="dash"/>
          </a:ln>
        </p:spPr>
        <p:style>
          <a:lnRef idx="1">
            <a:schemeClr val="accent1"/>
          </a:lnRef>
          <a:fillRef idx="0">
            <a:schemeClr val="accent1"/>
          </a:fillRef>
          <a:effectRef idx="0">
            <a:schemeClr val="accent1"/>
          </a:effectRef>
          <a:fontRef idx="minor">
            <a:schemeClr val="tx1"/>
          </a:fontRef>
        </p:style>
      </p:cxnSp>
      <p:pic>
        <p:nvPicPr>
          <p:cNvPr id="21" name="Picture 5" descr="C:\Users\fcc\AppData\Local\Microsoft\Windows\Temporary Internet Files\Content.IE5\YBD3FJX3\phone-875488_960_720[1].jpg">
            <a:extLst>
              <a:ext uri="{FF2B5EF4-FFF2-40B4-BE49-F238E27FC236}">
                <a16:creationId xmlns:a16="http://schemas.microsoft.com/office/drawing/2014/main" id="{726210F4-90EE-4BFC-8A0F-E58849B866D5}"/>
              </a:ext>
            </a:extLst>
          </p:cNvPr>
          <p:cNvPicPr>
            <a:picLocks noChangeAspect="1" noChangeArrowheads="1"/>
          </p:cNvPicPr>
          <p:nvPr/>
        </p:nvPicPr>
        <p:blipFill>
          <a:blip r:embed="rId9" cstate="print"/>
          <a:srcRect/>
          <a:stretch>
            <a:fillRect/>
          </a:stretch>
        </p:blipFill>
        <p:spPr bwMode="auto">
          <a:xfrm>
            <a:off x="7758355" y="2067694"/>
            <a:ext cx="243027" cy="216024"/>
          </a:xfrm>
          <a:prstGeom prst="rect">
            <a:avLst/>
          </a:prstGeom>
          <a:noFill/>
        </p:spPr>
      </p:pic>
      <p:pic>
        <p:nvPicPr>
          <p:cNvPr id="22" name="Picture 5" descr="C:\Users\fcc\AppData\Local\Microsoft\Windows\Temporary Internet Files\Content.IE5\YBD3FJX3\phone-875488_960_720[1].jpg">
            <a:extLst>
              <a:ext uri="{FF2B5EF4-FFF2-40B4-BE49-F238E27FC236}">
                <a16:creationId xmlns:a16="http://schemas.microsoft.com/office/drawing/2014/main" id="{B89905B5-1B3A-4D9F-AE52-B696E26D967A}"/>
              </a:ext>
            </a:extLst>
          </p:cNvPr>
          <p:cNvPicPr>
            <a:picLocks noChangeAspect="1" noChangeArrowheads="1"/>
          </p:cNvPicPr>
          <p:nvPr/>
        </p:nvPicPr>
        <p:blipFill>
          <a:blip r:embed="rId9" cstate="print"/>
          <a:srcRect/>
          <a:stretch>
            <a:fillRect/>
          </a:stretch>
        </p:blipFill>
        <p:spPr bwMode="auto">
          <a:xfrm>
            <a:off x="8406427" y="1995686"/>
            <a:ext cx="243027" cy="216024"/>
          </a:xfrm>
          <a:prstGeom prst="rect">
            <a:avLst/>
          </a:prstGeom>
          <a:noFill/>
        </p:spPr>
      </p:pic>
      <p:pic>
        <p:nvPicPr>
          <p:cNvPr id="23" name="Picture 5" descr="cloud_curvy">
            <a:extLst>
              <a:ext uri="{FF2B5EF4-FFF2-40B4-BE49-F238E27FC236}">
                <a16:creationId xmlns:a16="http://schemas.microsoft.com/office/drawing/2014/main" id="{6400AEAD-2C3D-4E37-83F0-53DAF4A4193E}"/>
              </a:ext>
            </a:extLst>
          </p:cNvPr>
          <p:cNvPicPr>
            <a:picLocks noChangeAspect="1" noChangeArrowheads="1"/>
          </p:cNvPicPr>
          <p:nvPr/>
        </p:nvPicPr>
        <p:blipFill>
          <a:blip r:embed="rId10" cstate="print"/>
          <a:srcRect/>
          <a:stretch>
            <a:fillRect/>
          </a:stretch>
        </p:blipFill>
        <p:spPr bwMode="auto">
          <a:xfrm>
            <a:off x="7020272" y="1203598"/>
            <a:ext cx="735737" cy="650888"/>
          </a:xfrm>
          <a:prstGeom prst="rect">
            <a:avLst/>
          </a:prstGeom>
          <a:noFill/>
        </p:spPr>
      </p:pic>
      <p:sp>
        <p:nvSpPr>
          <p:cNvPr id="25" name="TextBox 24">
            <a:extLst>
              <a:ext uri="{FF2B5EF4-FFF2-40B4-BE49-F238E27FC236}">
                <a16:creationId xmlns:a16="http://schemas.microsoft.com/office/drawing/2014/main" id="{5CC4CD88-7C20-4838-84FB-824659648370}"/>
              </a:ext>
            </a:extLst>
          </p:cNvPr>
          <p:cNvSpPr txBox="1"/>
          <p:nvPr/>
        </p:nvSpPr>
        <p:spPr>
          <a:xfrm>
            <a:off x="7182292" y="1473627"/>
            <a:ext cx="276038" cy="184666"/>
          </a:xfrm>
          <a:prstGeom prst="rect">
            <a:avLst/>
          </a:prstGeom>
          <a:noFill/>
        </p:spPr>
        <p:txBody>
          <a:bodyPr wrap="none" rtlCol="0">
            <a:spAutoFit/>
          </a:bodyPr>
          <a:lstStyle/>
          <a:p>
            <a:r>
              <a:rPr lang="en-US" sz="600" dirty="0"/>
              <a:t>CN</a:t>
            </a:r>
          </a:p>
        </p:txBody>
      </p:sp>
      <p:cxnSp>
        <p:nvCxnSpPr>
          <p:cNvPr id="26" name="直接连接符 35">
            <a:extLst>
              <a:ext uri="{FF2B5EF4-FFF2-40B4-BE49-F238E27FC236}">
                <a16:creationId xmlns:a16="http://schemas.microsoft.com/office/drawing/2014/main" id="{935960AB-7747-4E25-980D-DAD5F6857119}"/>
              </a:ext>
            </a:extLst>
          </p:cNvPr>
          <p:cNvCxnSpPr>
            <a:cxnSpLocks/>
          </p:cNvCxnSpPr>
          <p:nvPr/>
        </p:nvCxnSpPr>
        <p:spPr bwMode="auto">
          <a:xfrm flipH="1">
            <a:off x="6696236" y="1635646"/>
            <a:ext cx="486055" cy="108011"/>
          </a:xfrm>
          <a:prstGeom prst="line">
            <a:avLst/>
          </a:prstGeom>
          <a:solidFill>
            <a:schemeClr val="bg1"/>
          </a:solidFill>
          <a:ln w="12700" cap="flat" cmpd="sng" algn="ctr">
            <a:solidFill>
              <a:schemeClr val="tx1"/>
            </a:solidFill>
            <a:prstDash val="dash"/>
            <a:round/>
            <a:headEnd type="none" w="med" len="med"/>
            <a:tailEnd type="none" w="med" len="med"/>
          </a:ln>
          <a:effectLst/>
        </p:spPr>
      </p:cxnSp>
      <p:sp>
        <p:nvSpPr>
          <p:cNvPr id="27" name="Freeform 71">
            <a:extLst>
              <a:ext uri="{FF2B5EF4-FFF2-40B4-BE49-F238E27FC236}">
                <a16:creationId xmlns:a16="http://schemas.microsoft.com/office/drawing/2014/main" id="{4847EFC4-DDB6-4C8C-90FB-823AC2153D37}"/>
              </a:ext>
            </a:extLst>
          </p:cNvPr>
          <p:cNvSpPr>
            <a:spLocks/>
          </p:cNvSpPr>
          <p:nvPr/>
        </p:nvSpPr>
        <p:spPr bwMode="auto">
          <a:xfrm rot="21207418">
            <a:off x="6341516" y="1839185"/>
            <a:ext cx="274396" cy="207749"/>
          </a:xfrm>
          <a:custGeom>
            <a:avLst/>
            <a:gdLst>
              <a:gd name="T0" fmla="*/ 1801106083 w 152"/>
              <a:gd name="T1" fmla="*/ 0 h 458"/>
              <a:gd name="T2" fmla="*/ 865003657 w 152"/>
              <a:gd name="T3" fmla="*/ 66401554 h 458"/>
              <a:gd name="T4" fmla="*/ 592468137 w 152"/>
              <a:gd name="T5" fmla="*/ 89147052 h 458"/>
              <a:gd name="T6" fmla="*/ 533222034 w 152"/>
              <a:gd name="T7" fmla="*/ 95383285 h 458"/>
              <a:gd name="T8" fmla="*/ 936102642 w 152"/>
              <a:gd name="T9" fmla="*/ 91348325 h 458"/>
              <a:gd name="T10" fmla="*/ 1066444068 w 152"/>
              <a:gd name="T11" fmla="*/ 86945778 h 458"/>
              <a:gd name="T12" fmla="*/ 260686407 w 152"/>
              <a:gd name="T13" fmla="*/ 147110474 h 458"/>
              <a:gd name="T14" fmla="*/ 130344927 w 152"/>
              <a:gd name="T15" fmla="*/ 168021697 h 458"/>
              <a:gd name="T16" fmla="*/ 0 60000 65536"/>
              <a:gd name="T17" fmla="*/ 0 60000 65536"/>
              <a:gd name="T18" fmla="*/ 0 60000 65536"/>
              <a:gd name="T19" fmla="*/ 0 60000 65536"/>
              <a:gd name="T20" fmla="*/ 0 60000 65536"/>
              <a:gd name="T21" fmla="*/ 0 60000 65536"/>
              <a:gd name="T22" fmla="*/ 0 60000 65536"/>
              <a:gd name="T23" fmla="*/ 0 60000 65536"/>
              <a:gd name="T24" fmla="*/ 0 w 152"/>
              <a:gd name="T25" fmla="*/ 0 h 458"/>
              <a:gd name="T26" fmla="*/ 152 w 152"/>
              <a:gd name="T27" fmla="*/ 458 h 4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2" h="458">
                <a:moveTo>
                  <a:pt x="152" y="0"/>
                </a:moveTo>
                <a:cubicBezTo>
                  <a:pt x="143" y="45"/>
                  <a:pt x="100" y="144"/>
                  <a:pt x="73" y="181"/>
                </a:cubicBezTo>
                <a:cubicBezTo>
                  <a:pt x="66" y="202"/>
                  <a:pt x="57" y="222"/>
                  <a:pt x="50" y="243"/>
                </a:cubicBezTo>
                <a:cubicBezTo>
                  <a:pt x="48" y="249"/>
                  <a:pt x="41" y="256"/>
                  <a:pt x="45" y="260"/>
                </a:cubicBezTo>
                <a:cubicBezTo>
                  <a:pt x="54" y="268"/>
                  <a:pt x="68" y="252"/>
                  <a:pt x="79" y="249"/>
                </a:cubicBezTo>
                <a:cubicBezTo>
                  <a:pt x="86" y="239"/>
                  <a:pt x="131" y="199"/>
                  <a:pt x="90" y="237"/>
                </a:cubicBezTo>
                <a:cubicBezTo>
                  <a:pt x="69" y="292"/>
                  <a:pt x="46" y="346"/>
                  <a:pt x="22" y="401"/>
                </a:cubicBezTo>
                <a:cubicBezTo>
                  <a:pt x="16" y="415"/>
                  <a:pt x="0" y="447"/>
                  <a:pt x="11" y="458"/>
                </a:cubicBezTo>
              </a:path>
            </a:pathLst>
          </a:custGeom>
          <a:noFill/>
          <a:ln w="12700" cap="flat" cmpd="sng">
            <a:solidFill>
              <a:srgbClr val="002060"/>
            </a:solidFill>
            <a:prstDash val="solid"/>
            <a:round/>
            <a:headEnd type="stealth" w="med" len="med"/>
            <a:tailEnd type="stealth" w="med" len="med"/>
          </a:ln>
          <a:effectLst>
            <a:outerShdw blurRad="50800" dist="50800" dir="5400000" algn="ctr" rotWithShape="0">
              <a:srgbClr val="FF0000"/>
            </a:outerShdw>
          </a:effectLst>
        </p:spPr>
        <p:txBody>
          <a:bodyPr wrap="square" lIns="0" tIns="0" rIns="0" bIns="0" anchor="ctr">
            <a:spAutoFit/>
          </a:bodyPr>
          <a:lstStyle/>
          <a:p>
            <a:endParaRPr lang="en-US" sz="1350"/>
          </a:p>
        </p:txBody>
      </p:sp>
      <p:cxnSp>
        <p:nvCxnSpPr>
          <p:cNvPr id="38" name="直接连接符 35">
            <a:extLst>
              <a:ext uri="{FF2B5EF4-FFF2-40B4-BE49-F238E27FC236}">
                <a16:creationId xmlns:a16="http://schemas.microsoft.com/office/drawing/2014/main" id="{24AC698D-BDE1-4E0A-82B5-7D6703735A1E}"/>
              </a:ext>
            </a:extLst>
          </p:cNvPr>
          <p:cNvCxnSpPr>
            <a:cxnSpLocks/>
          </p:cNvCxnSpPr>
          <p:nvPr/>
        </p:nvCxnSpPr>
        <p:spPr bwMode="auto">
          <a:xfrm>
            <a:off x="7668344" y="1635646"/>
            <a:ext cx="144016" cy="144016"/>
          </a:xfrm>
          <a:prstGeom prst="line">
            <a:avLst/>
          </a:prstGeom>
          <a:solidFill>
            <a:schemeClr val="bg1"/>
          </a:solidFill>
          <a:ln w="12700" cap="flat" cmpd="sng" algn="ctr">
            <a:solidFill>
              <a:schemeClr val="tx1"/>
            </a:solidFill>
            <a:prstDash val="dash"/>
            <a:round/>
            <a:headEnd type="none" w="med" len="med"/>
            <a:tailEnd type="none" w="med" len="med"/>
          </a:ln>
          <a:effectLst/>
        </p:spPr>
      </p:cxnSp>
      <p:cxnSp>
        <p:nvCxnSpPr>
          <p:cNvPr id="43" name="直接连接符 35">
            <a:extLst>
              <a:ext uri="{FF2B5EF4-FFF2-40B4-BE49-F238E27FC236}">
                <a16:creationId xmlns:a16="http://schemas.microsoft.com/office/drawing/2014/main" id="{ED78996A-39F1-4B57-A448-2D6AEF6A616B}"/>
              </a:ext>
            </a:extLst>
          </p:cNvPr>
          <p:cNvCxnSpPr>
            <a:cxnSpLocks/>
          </p:cNvCxnSpPr>
          <p:nvPr/>
        </p:nvCxnSpPr>
        <p:spPr bwMode="auto">
          <a:xfrm flipH="1">
            <a:off x="6732240" y="1995686"/>
            <a:ext cx="1080120" cy="91646"/>
          </a:xfrm>
          <a:prstGeom prst="line">
            <a:avLst/>
          </a:prstGeom>
          <a:solidFill>
            <a:schemeClr val="bg1"/>
          </a:solidFill>
          <a:ln w="12700" cap="flat" cmpd="sng" algn="ctr">
            <a:solidFill>
              <a:schemeClr val="tx1"/>
            </a:solidFill>
            <a:prstDash val="dash"/>
            <a:round/>
            <a:headEnd type="none" w="med" len="med"/>
            <a:tailEnd type="none" w="med" len="med"/>
          </a:ln>
          <a:effectLst/>
        </p:spPr>
      </p:cxnSp>
      <p:sp>
        <p:nvSpPr>
          <p:cNvPr id="46" name="TextBox 45">
            <a:extLst>
              <a:ext uri="{FF2B5EF4-FFF2-40B4-BE49-F238E27FC236}">
                <a16:creationId xmlns:a16="http://schemas.microsoft.com/office/drawing/2014/main" id="{B10099D9-C10A-4AC2-B3CB-EF2DEBF57F03}"/>
              </a:ext>
            </a:extLst>
          </p:cNvPr>
          <p:cNvSpPr txBox="1"/>
          <p:nvPr/>
        </p:nvSpPr>
        <p:spPr>
          <a:xfrm>
            <a:off x="7740352" y="1419622"/>
            <a:ext cx="734496" cy="215444"/>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800" dirty="0"/>
              <a:t>Backhaul link</a:t>
            </a:r>
          </a:p>
        </p:txBody>
      </p:sp>
      <p:sp>
        <p:nvSpPr>
          <p:cNvPr id="47" name="TextBox 46">
            <a:extLst>
              <a:ext uri="{FF2B5EF4-FFF2-40B4-BE49-F238E27FC236}">
                <a16:creationId xmlns:a16="http://schemas.microsoft.com/office/drawing/2014/main" id="{5BF73079-33AA-4F82-A31D-74B18FCBC8CE}"/>
              </a:ext>
            </a:extLst>
          </p:cNvPr>
          <p:cNvSpPr txBox="1"/>
          <p:nvPr/>
        </p:nvSpPr>
        <p:spPr>
          <a:xfrm>
            <a:off x="6300192" y="3435846"/>
            <a:ext cx="576064" cy="215444"/>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800" dirty="0"/>
              <a:t>RF </a:t>
            </a:r>
          </a:p>
        </p:txBody>
      </p:sp>
      <p:sp>
        <p:nvSpPr>
          <p:cNvPr id="48" name="TextBox 47">
            <a:extLst>
              <a:ext uri="{FF2B5EF4-FFF2-40B4-BE49-F238E27FC236}">
                <a16:creationId xmlns:a16="http://schemas.microsoft.com/office/drawing/2014/main" id="{D9A82E44-E00B-4E8B-A721-E8C3C4C1E1D3}"/>
              </a:ext>
            </a:extLst>
          </p:cNvPr>
          <p:cNvSpPr txBox="1"/>
          <p:nvPr/>
        </p:nvSpPr>
        <p:spPr>
          <a:xfrm>
            <a:off x="6948264" y="3435846"/>
            <a:ext cx="576064" cy="216024"/>
          </a:xfrm>
          <a:prstGeom prst="rect">
            <a:avLst/>
          </a:prstGeom>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lIns="0" tIns="45720" rIns="0" bIns="0" rtlCol="0">
            <a:noAutofit/>
          </a:bodyPr>
          <a:lstStyle/>
          <a:p>
            <a:pPr algn="ctr"/>
            <a:r>
              <a:rPr lang="en-US" sz="800" dirty="0"/>
              <a:t>baseband</a:t>
            </a:r>
          </a:p>
        </p:txBody>
      </p:sp>
      <p:sp>
        <p:nvSpPr>
          <p:cNvPr id="49" name="TextBox 48">
            <a:extLst>
              <a:ext uri="{FF2B5EF4-FFF2-40B4-BE49-F238E27FC236}">
                <a16:creationId xmlns:a16="http://schemas.microsoft.com/office/drawing/2014/main" id="{5103C5C5-F50B-4D56-8AC0-E550BD0F1A67}"/>
              </a:ext>
            </a:extLst>
          </p:cNvPr>
          <p:cNvSpPr txBox="1"/>
          <p:nvPr/>
        </p:nvSpPr>
        <p:spPr>
          <a:xfrm>
            <a:off x="7740352" y="3471850"/>
            <a:ext cx="576064" cy="216024"/>
          </a:xfrm>
          <a:prstGeom prst="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lIns="0" tIns="45720" rIns="0" bIns="0" rtlCol="0">
            <a:noAutofit/>
          </a:bodyPr>
          <a:lstStyle/>
          <a:p>
            <a:pPr algn="ctr"/>
            <a:r>
              <a:rPr lang="en-US" sz="800" dirty="0"/>
              <a:t>Network</a:t>
            </a:r>
          </a:p>
        </p:txBody>
      </p:sp>
      <p:sp>
        <p:nvSpPr>
          <p:cNvPr id="50" name="TextBox 49">
            <a:extLst>
              <a:ext uri="{FF2B5EF4-FFF2-40B4-BE49-F238E27FC236}">
                <a16:creationId xmlns:a16="http://schemas.microsoft.com/office/drawing/2014/main" id="{837278CC-FC7C-464C-A237-3918C5CC52E4}"/>
              </a:ext>
            </a:extLst>
          </p:cNvPr>
          <p:cNvSpPr txBox="1"/>
          <p:nvPr/>
        </p:nvSpPr>
        <p:spPr>
          <a:xfrm>
            <a:off x="7020272" y="4083918"/>
            <a:ext cx="576064" cy="216024"/>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lIns="0" tIns="45720" rIns="0" bIns="0" rtlCol="0">
            <a:noAutofit/>
          </a:bodyPr>
          <a:lstStyle/>
          <a:p>
            <a:pPr algn="ctr"/>
            <a:r>
              <a:rPr lang="en-US" sz="800" dirty="0"/>
              <a:t>Controller</a:t>
            </a:r>
          </a:p>
        </p:txBody>
      </p:sp>
      <p:sp>
        <p:nvSpPr>
          <p:cNvPr id="51" name="Rectangle 50">
            <a:extLst>
              <a:ext uri="{FF2B5EF4-FFF2-40B4-BE49-F238E27FC236}">
                <a16:creationId xmlns:a16="http://schemas.microsoft.com/office/drawing/2014/main" id="{B0EAB56E-F307-4FF7-8BC8-6D2FA0C0BBE1}"/>
              </a:ext>
            </a:extLst>
          </p:cNvPr>
          <p:cNvSpPr/>
          <p:nvPr/>
        </p:nvSpPr>
        <p:spPr>
          <a:xfrm>
            <a:off x="5940152" y="3075806"/>
            <a:ext cx="2520280" cy="12241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FE4DFD4F-A542-4325-BD46-BEAAF2335C81}"/>
              </a:ext>
            </a:extLst>
          </p:cNvPr>
          <p:cNvSpPr txBox="1"/>
          <p:nvPr/>
        </p:nvSpPr>
        <p:spPr>
          <a:xfrm>
            <a:off x="6948264" y="3723878"/>
            <a:ext cx="576064" cy="216024"/>
          </a:xfrm>
          <a:prstGeom prst="rect">
            <a:avLst/>
          </a:prstGeom>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lIns="0" tIns="45720" rIns="0" bIns="0" rtlCol="0">
            <a:noAutofit/>
          </a:bodyPr>
          <a:lstStyle/>
          <a:p>
            <a:pPr algn="ctr"/>
            <a:r>
              <a:rPr lang="en-US" sz="800" dirty="0"/>
              <a:t>baseband</a:t>
            </a:r>
          </a:p>
        </p:txBody>
      </p:sp>
      <p:sp>
        <p:nvSpPr>
          <p:cNvPr id="53" name="TextBox 52">
            <a:extLst>
              <a:ext uri="{FF2B5EF4-FFF2-40B4-BE49-F238E27FC236}">
                <a16:creationId xmlns:a16="http://schemas.microsoft.com/office/drawing/2014/main" id="{BB66BDFA-28E9-4B16-9EA5-565EA7630445}"/>
              </a:ext>
            </a:extLst>
          </p:cNvPr>
          <p:cNvSpPr txBox="1"/>
          <p:nvPr/>
        </p:nvSpPr>
        <p:spPr>
          <a:xfrm>
            <a:off x="6300192" y="3723878"/>
            <a:ext cx="576064" cy="215444"/>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800" dirty="0"/>
              <a:t>RF </a:t>
            </a:r>
          </a:p>
        </p:txBody>
      </p:sp>
      <p:cxnSp>
        <p:nvCxnSpPr>
          <p:cNvPr id="55" name="Straight Connector 54">
            <a:extLst>
              <a:ext uri="{FF2B5EF4-FFF2-40B4-BE49-F238E27FC236}">
                <a16:creationId xmlns:a16="http://schemas.microsoft.com/office/drawing/2014/main" id="{12C4017C-653A-49BF-8832-A44D303F4CC9}"/>
              </a:ext>
            </a:extLst>
          </p:cNvPr>
          <p:cNvCxnSpPr>
            <a:cxnSpLocks/>
            <a:stCxn id="48" idx="3"/>
            <a:endCxn id="49" idx="1"/>
          </p:cNvCxnSpPr>
          <p:nvPr/>
        </p:nvCxnSpPr>
        <p:spPr>
          <a:xfrm>
            <a:off x="7524328" y="3543858"/>
            <a:ext cx="216024" cy="36004"/>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FDD4C414-D9A7-4C89-BBC6-C260F7D9161B}"/>
              </a:ext>
            </a:extLst>
          </p:cNvPr>
          <p:cNvCxnSpPr>
            <a:cxnSpLocks/>
            <a:stCxn id="52" idx="3"/>
            <a:endCxn id="49" idx="1"/>
          </p:cNvCxnSpPr>
          <p:nvPr/>
        </p:nvCxnSpPr>
        <p:spPr>
          <a:xfrm flipV="1">
            <a:off x="7524328" y="3579862"/>
            <a:ext cx="216024" cy="252028"/>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EE812BF7-1075-4C94-A346-C9DE8CAB7D00}"/>
              </a:ext>
            </a:extLst>
          </p:cNvPr>
          <p:cNvCxnSpPr>
            <a:stCxn id="50" idx="1"/>
            <a:endCxn id="53" idx="2"/>
          </p:cNvCxnSpPr>
          <p:nvPr/>
        </p:nvCxnSpPr>
        <p:spPr>
          <a:xfrm flipH="1" flipV="1">
            <a:off x="6588224" y="3939322"/>
            <a:ext cx="432048" cy="2526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79256B88-F29A-4F8C-B92A-03607A312A27}"/>
              </a:ext>
            </a:extLst>
          </p:cNvPr>
          <p:cNvCxnSpPr>
            <a:cxnSpLocks/>
            <a:stCxn id="50" idx="3"/>
            <a:endCxn id="49" idx="2"/>
          </p:cNvCxnSpPr>
          <p:nvPr/>
        </p:nvCxnSpPr>
        <p:spPr>
          <a:xfrm flipV="1">
            <a:off x="7596336" y="3687874"/>
            <a:ext cx="432048" cy="5040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AF3D9503-6FB6-44A2-8478-51DAF4F02C86}"/>
              </a:ext>
            </a:extLst>
          </p:cNvPr>
          <p:cNvCxnSpPr>
            <a:cxnSpLocks/>
          </p:cNvCxnSpPr>
          <p:nvPr/>
        </p:nvCxnSpPr>
        <p:spPr>
          <a:xfrm flipV="1">
            <a:off x="7236296" y="3939902"/>
            <a:ext cx="0" cy="1884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C189900A-CA1A-4AEE-8E78-34F3666854C9}"/>
              </a:ext>
            </a:extLst>
          </p:cNvPr>
          <p:cNvSpPr txBox="1"/>
          <p:nvPr/>
        </p:nvSpPr>
        <p:spPr>
          <a:xfrm>
            <a:off x="6516216" y="4299942"/>
            <a:ext cx="1664238" cy="338554"/>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rtlCol="0">
            <a:spAutoFit/>
          </a:bodyPr>
          <a:lstStyle/>
          <a:p>
            <a:pPr algn="ctr"/>
            <a:r>
              <a:rPr lang="en-US" sz="800" dirty="0" err="1"/>
              <a:t>gNB</a:t>
            </a:r>
            <a:r>
              <a:rPr lang="en-US" sz="800" dirty="0"/>
              <a:t> functional architecture</a:t>
            </a:r>
          </a:p>
          <a:p>
            <a:pPr algn="ctr"/>
            <a:r>
              <a:rPr lang="en-US" sz="800" dirty="0"/>
              <a:t>&amp; power consumption components</a:t>
            </a:r>
          </a:p>
        </p:txBody>
      </p:sp>
      <p:cxnSp>
        <p:nvCxnSpPr>
          <p:cNvPr id="72" name="Straight Connector 71">
            <a:extLst>
              <a:ext uri="{FF2B5EF4-FFF2-40B4-BE49-F238E27FC236}">
                <a16:creationId xmlns:a16="http://schemas.microsoft.com/office/drawing/2014/main" id="{D9646E19-CB5C-4117-A279-4A6CD8A49D77}"/>
              </a:ext>
            </a:extLst>
          </p:cNvPr>
          <p:cNvCxnSpPr/>
          <p:nvPr/>
        </p:nvCxnSpPr>
        <p:spPr>
          <a:xfrm>
            <a:off x="8316416" y="3579862"/>
            <a:ext cx="432048" cy="0"/>
          </a:xfrm>
          <a:prstGeom prst="line">
            <a:avLst/>
          </a:prstGeom>
          <a:ln w="2222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D0C141DE-AB2F-42F3-8CF1-A22D350BE732}"/>
              </a:ext>
            </a:extLst>
          </p:cNvPr>
          <p:cNvSpPr txBox="1"/>
          <p:nvPr/>
        </p:nvSpPr>
        <p:spPr>
          <a:xfrm>
            <a:off x="8244408" y="3579862"/>
            <a:ext cx="734496" cy="215444"/>
          </a:xfrm>
          <a:prstGeom prst="rect">
            <a:avLst/>
          </a:prstGeom>
          <a:noFill/>
          <a:ln>
            <a:noFill/>
          </a:ln>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none" rtlCol="0">
            <a:spAutoFit/>
          </a:bodyPr>
          <a:lstStyle/>
          <a:p>
            <a:r>
              <a:rPr lang="en-US" sz="800" dirty="0"/>
              <a:t>Backhaul link</a:t>
            </a:r>
          </a:p>
        </p:txBody>
      </p:sp>
      <p:sp>
        <p:nvSpPr>
          <p:cNvPr id="75" name="Freeform: Shape 74">
            <a:extLst>
              <a:ext uri="{FF2B5EF4-FFF2-40B4-BE49-F238E27FC236}">
                <a16:creationId xmlns:a16="http://schemas.microsoft.com/office/drawing/2014/main" id="{8B0E80E5-15E8-438A-B3F3-DC1932F9A421}"/>
              </a:ext>
            </a:extLst>
          </p:cNvPr>
          <p:cNvSpPr/>
          <p:nvPr/>
        </p:nvSpPr>
        <p:spPr>
          <a:xfrm>
            <a:off x="6141761" y="3281916"/>
            <a:ext cx="153416" cy="287104"/>
          </a:xfrm>
          <a:custGeom>
            <a:avLst/>
            <a:gdLst>
              <a:gd name="connsiteX0" fmla="*/ 3858 w 153416"/>
              <a:gd name="connsiteY0" fmla="*/ 0 h 287104"/>
              <a:gd name="connsiteX1" fmla="*/ 18034 w 153416"/>
              <a:gd name="connsiteY1" fmla="*/ 269358 h 287104"/>
              <a:gd name="connsiteX2" fmla="*/ 145625 w 153416"/>
              <a:gd name="connsiteY2" fmla="*/ 262270 h 287104"/>
              <a:gd name="connsiteX3" fmla="*/ 138537 w 153416"/>
              <a:gd name="connsiteY3" fmla="*/ 269358 h 287104"/>
              <a:gd name="connsiteX4" fmla="*/ 131448 w 153416"/>
              <a:gd name="connsiteY4" fmla="*/ 248093 h 28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416" h="287104">
                <a:moveTo>
                  <a:pt x="3858" y="0"/>
                </a:moveTo>
                <a:cubicBezTo>
                  <a:pt x="-868" y="112823"/>
                  <a:pt x="-5594" y="225646"/>
                  <a:pt x="18034" y="269358"/>
                </a:cubicBezTo>
                <a:cubicBezTo>
                  <a:pt x="41662" y="313070"/>
                  <a:pt x="125541" y="262270"/>
                  <a:pt x="145625" y="262270"/>
                </a:cubicBezTo>
                <a:cubicBezTo>
                  <a:pt x="165709" y="262270"/>
                  <a:pt x="140900" y="271721"/>
                  <a:pt x="138537" y="269358"/>
                </a:cubicBezTo>
                <a:cubicBezTo>
                  <a:pt x="136174" y="266995"/>
                  <a:pt x="133811" y="257544"/>
                  <a:pt x="131448" y="248093"/>
                </a:cubicBezTo>
              </a:path>
            </a:pathLst>
          </a:cu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Freeform: Shape 75">
            <a:extLst>
              <a:ext uri="{FF2B5EF4-FFF2-40B4-BE49-F238E27FC236}">
                <a16:creationId xmlns:a16="http://schemas.microsoft.com/office/drawing/2014/main" id="{9E5C77E9-8214-4160-A823-8D6A8A4CB41B}"/>
              </a:ext>
            </a:extLst>
          </p:cNvPr>
          <p:cNvSpPr/>
          <p:nvPr/>
        </p:nvSpPr>
        <p:spPr>
          <a:xfrm>
            <a:off x="6156176" y="3147814"/>
            <a:ext cx="144016" cy="720080"/>
          </a:xfrm>
          <a:custGeom>
            <a:avLst/>
            <a:gdLst>
              <a:gd name="connsiteX0" fmla="*/ 3858 w 153416"/>
              <a:gd name="connsiteY0" fmla="*/ 0 h 287104"/>
              <a:gd name="connsiteX1" fmla="*/ 18034 w 153416"/>
              <a:gd name="connsiteY1" fmla="*/ 269358 h 287104"/>
              <a:gd name="connsiteX2" fmla="*/ 145625 w 153416"/>
              <a:gd name="connsiteY2" fmla="*/ 262270 h 287104"/>
              <a:gd name="connsiteX3" fmla="*/ 138537 w 153416"/>
              <a:gd name="connsiteY3" fmla="*/ 269358 h 287104"/>
              <a:gd name="connsiteX4" fmla="*/ 131448 w 153416"/>
              <a:gd name="connsiteY4" fmla="*/ 248093 h 28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416" h="287104">
                <a:moveTo>
                  <a:pt x="3858" y="0"/>
                </a:moveTo>
                <a:cubicBezTo>
                  <a:pt x="-868" y="112823"/>
                  <a:pt x="-5594" y="225646"/>
                  <a:pt x="18034" y="269358"/>
                </a:cubicBezTo>
                <a:cubicBezTo>
                  <a:pt x="41662" y="313070"/>
                  <a:pt x="125541" y="262270"/>
                  <a:pt x="145625" y="262270"/>
                </a:cubicBezTo>
                <a:cubicBezTo>
                  <a:pt x="165709" y="262270"/>
                  <a:pt x="140900" y="271721"/>
                  <a:pt x="138537" y="269358"/>
                </a:cubicBezTo>
                <a:cubicBezTo>
                  <a:pt x="136174" y="266995"/>
                  <a:pt x="133811" y="257544"/>
                  <a:pt x="131448" y="248093"/>
                </a:cubicBezTo>
              </a:path>
            </a:pathLst>
          </a:cu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a:extLst>
              <a:ext uri="{FF2B5EF4-FFF2-40B4-BE49-F238E27FC236}">
                <a16:creationId xmlns:a16="http://schemas.microsoft.com/office/drawing/2014/main" id="{42AC739B-E485-4A00-8279-8F2DDA56708F}"/>
              </a:ext>
            </a:extLst>
          </p:cNvPr>
          <p:cNvSpPr txBox="1"/>
          <p:nvPr/>
        </p:nvSpPr>
        <p:spPr>
          <a:xfrm>
            <a:off x="6948264" y="3147814"/>
            <a:ext cx="576064" cy="216024"/>
          </a:xfrm>
          <a:prstGeom prst="rect">
            <a:avLst/>
          </a:prstGeom>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lIns="0" tIns="45720" rIns="0" bIns="0" rtlCol="0">
            <a:noAutofit/>
          </a:bodyPr>
          <a:lstStyle/>
          <a:p>
            <a:pPr algn="ctr"/>
            <a:r>
              <a:rPr lang="en-US" sz="800" dirty="0"/>
              <a:t>baseband</a:t>
            </a:r>
          </a:p>
        </p:txBody>
      </p:sp>
      <p:sp>
        <p:nvSpPr>
          <p:cNvPr id="79" name="TextBox 78">
            <a:extLst>
              <a:ext uri="{FF2B5EF4-FFF2-40B4-BE49-F238E27FC236}">
                <a16:creationId xmlns:a16="http://schemas.microsoft.com/office/drawing/2014/main" id="{C2AAB144-DA94-4694-A57D-51B784C79481}"/>
              </a:ext>
            </a:extLst>
          </p:cNvPr>
          <p:cNvSpPr txBox="1"/>
          <p:nvPr/>
        </p:nvSpPr>
        <p:spPr>
          <a:xfrm>
            <a:off x="6300192" y="3147814"/>
            <a:ext cx="576064" cy="215444"/>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effectLst>
            <a:glow rad="63500">
              <a:schemeClr val="accent1">
                <a:satMod val="175000"/>
                <a:alpha val="40000"/>
              </a:schemeClr>
            </a:glow>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n-US" sz="800" dirty="0"/>
              <a:t>RF </a:t>
            </a:r>
          </a:p>
        </p:txBody>
      </p:sp>
      <p:cxnSp>
        <p:nvCxnSpPr>
          <p:cNvPr id="84" name="Straight Connector 83">
            <a:extLst>
              <a:ext uri="{FF2B5EF4-FFF2-40B4-BE49-F238E27FC236}">
                <a16:creationId xmlns:a16="http://schemas.microsoft.com/office/drawing/2014/main" id="{10158B62-2B03-4292-84BC-B218735523F0}"/>
              </a:ext>
            </a:extLst>
          </p:cNvPr>
          <p:cNvCxnSpPr>
            <a:cxnSpLocks/>
            <a:stCxn id="49" idx="1"/>
            <a:endCxn id="78" idx="3"/>
          </p:cNvCxnSpPr>
          <p:nvPr/>
        </p:nvCxnSpPr>
        <p:spPr>
          <a:xfrm flipH="1" flipV="1">
            <a:off x="7524328" y="3255826"/>
            <a:ext cx="216024" cy="324036"/>
          </a:xfrm>
          <a:prstGeom prst="line">
            <a:avLst/>
          </a:prstGeom>
        </p:spPr>
        <p:style>
          <a:lnRef idx="1">
            <a:schemeClr val="accent1"/>
          </a:lnRef>
          <a:fillRef idx="0">
            <a:schemeClr val="accent1"/>
          </a:fillRef>
          <a:effectRef idx="0">
            <a:schemeClr val="accent1"/>
          </a:effectRef>
          <a:fontRef idx="minor">
            <a:schemeClr val="tx1"/>
          </a:fontRef>
        </p:style>
      </p:cxnSp>
      <p:sp>
        <p:nvSpPr>
          <p:cNvPr id="87" name="Freeform: Shape 86">
            <a:extLst>
              <a:ext uri="{FF2B5EF4-FFF2-40B4-BE49-F238E27FC236}">
                <a16:creationId xmlns:a16="http://schemas.microsoft.com/office/drawing/2014/main" id="{DD86653D-3952-45C6-91E1-E92FF0B58D61}"/>
              </a:ext>
            </a:extLst>
          </p:cNvPr>
          <p:cNvSpPr/>
          <p:nvPr/>
        </p:nvSpPr>
        <p:spPr>
          <a:xfrm>
            <a:off x="6156176" y="3075806"/>
            <a:ext cx="144016" cy="288032"/>
          </a:xfrm>
          <a:custGeom>
            <a:avLst/>
            <a:gdLst>
              <a:gd name="connsiteX0" fmla="*/ 3858 w 153416"/>
              <a:gd name="connsiteY0" fmla="*/ 0 h 287104"/>
              <a:gd name="connsiteX1" fmla="*/ 18034 w 153416"/>
              <a:gd name="connsiteY1" fmla="*/ 269358 h 287104"/>
              <a:gd name="connsiteX2" fmla="*/ 145625 w 153416"/>
              <a:gd name="connsiteY2" fmla="*/ 262270 h 287104"/>
              <a:gd name="connsiteX3" fmla="*/ 138537 w 153416"/>
              <a:gd name="connsiteY3" fmla="*/ 269358 h 287104"/>
              <a:gd name="connsiteX4" fmla="*/ 131448 w 153416"/>
              <a:gd name="connsiteY4" fmla="*/ 248093 h 287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416" h="287104">
                <a:moveTo>
                  <a:pt x="3858" y="0"/>
                </a:moveTo>
                <a:cubicBezTo>
                  <a:pt x="-868" y="112823"/>
                  <a:pt x="-5594" y="225646"/>
                  <a:pt x="18034" y="269358"/>
                </a:cubicBezTo>
                <a:cubicBezTo>
                  <a:pt x="41662" y="313070"/>
                  <a:pt x="125541" y="262270"/>
                  <a:pt x="145625" y="262270"/>
                </a:cubicBezTo>
                <a:cubicBezTo>
                  <a:pt x="165709" y="262270"/>
                  <a:pt x="140900" y="271721"/>
                  <a:pt x="138537" y="269358"/>
                </a:cubicBezTo>
                <a:cubicBezTo>
                  <a:pt x="136174" y="266995"/>
                  <a:pt x="133811" y="257544"/>
                  <a:pt x="131448" y="248093"/>
                </a:cubicBezTo>
              </a:path>
            </a:pathLst>
          </a:cu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9" name="Straight Arrow Connector 88">
            <a:extLst>
              <a:ext uri="{FF2B5EF4-FFF2-40B4-BE49-F238E27FC236}">
                <a16:creationId xmlns:a16="http://schemas.microsoft.com/office/drawing/2014/main" id="{A8558D79-DD00-44D9-A707-EF2FB29C6F3E}"/>
              </a:ext>
            </a:extLst>
          </p:cNvPr>
          <p:cNvCxnSpPr>
            <a:endCxn id="34" idx="7"/>
          </p:cNvCxnSpPr>
          <p:nvPr/>
        </p:nvCxnSpPr>
        <p:spPr>
          <a:xfrm flipH="1">
            <a:off x="7704142" y="1563638"/>
            <a:ext cx="180226" cy="1528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84B4537C-15DB-40A2-9B9A-D61399D89E05}"/>
              </a:ext>
            </a:extLst>
          </p:cNvPr>
          <p:cNvCxnSpPr>
            <a:cxnSpLocks/>
          </p:cNvCxnSpPr>
          <p:nvPr/>
        </p:nvCxnSpPr>
        <p:spPr>
          <a:xfrm flipH="1">
            <a:off x="7020272" y="1635646"/>
            <a:ext cx="792088" cy="720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5677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414C8-7A49-44DA-864D-EF54239BDBA6}"/>
              </a:ext>
            </a:extLst>
          </p:cNvPr>
          <p:cNvSpPr>
            <a:spLocks noGrp="1"/>
          </p:cNvSpPr>
          <p:nvPr>
            <p:ph type="title"/>
          </p:nvPr>
        </p:nvSpPr>
        <p:spPr/>
        <p:txBody>
          <a:bodyPr/>
          <a:lstStyle/>
          <a:p>
            <a:r>
              <a:rPr lang="en-US" dirty="0"/>
              <a:t>Evaluation Methodology and KPI</a:t>
            </a:r>
          </a:p>
        </p:txBody>
      </p:sp>
      <p:sp>
        <p:nvSpPr>
          <p:cNvPr id="3" name="Content Placeholder 2">
            <a:extLst>
              <a:ext uri="{FF2B5EF4-FFF2-40B4-BE49-F238E27FC236}">
                <a16:creationId xmlns:a16="http://schemas.microsoft.com/office/drawing/2014/main" id="{D05F96CB-03B5-4685-94C7-14FA05C99B7F}"/>
              </a:ext>
            </a:extLst>
          </p:cNvPr>
          <p:cNvSpPr>
            <a:spLocks noGrp="1"/>
          </p:cNvSpPr>
          <p:nvPr>
            <p:ph idx="1"/>
          </p:nvPr>
        </p:nvSpPr>
        <p:spPr/>
        <p:txBody>
          <a:bodyPr>
            <a:normAutofit fontScale="62500" lnSpcReduction="20000"/>
          </a:bodyPr>
          <a:lstStyle/>
          <a:p>
            <a:pPr algn="just" hangingPunct="0">
              <a:spcBef>
                <a:spcPts val="0"/>
              </a:spcBef>
            </a:pPr>
            <a:r>
              <a:rPr lang="en-US" sz="2500" dirty="0">
                <a:effectLst/>
                <a:latin typeface="+mn-lt"/>
                <a:ea typeface="SimSun" panose="02010600030101010101" pitchFamily="2" charset="-122"/>
              </a:rPr>
              <a:t>The evaluation methodology should target for </a:t>
            </a:r>
          </a:p>
          <a:p>
            <a:pPr lvl="1" algn="just" hangingPunct="0">
              <a:spcBef>
                <a:spcPts val="0"/>
              </a:spcBef>
            </a:pPr>
            <a:r>
              <a:rPr lang="en-US" sz="2300" dirty="0">
                <a:ea typeface="SimSun" panose="02010600030101010101" pitchFamily="2" charset="-122"/>
              </a:rPr>
              <a:t>S</a:t>
            </a:r>
            <a:r>
              <a:rPr lang="en-US" sz="2300" dirty="0">
                <a:effectLst/>
                <a:latin typeface="+mn-lt"/>
                <a:ea typeface="SimSun" panose="02010600030101010101" pitchFamily="2" charset="-122"/>
              </a:rPr>
              <a:t>ystem-level network energy consumption and energy savings gains, </a:t>
            </a:r>
          </a:p>
          <a:p>
            <a:pPr lvl="1" algn="just" hangingPunct="0">
              <a:spcBef>
                <a:spcPts val="0"/>
              </a:spcBef>
            </a:pPr>
            <a:r>
              <a:rPr lang="en-US" sz="2300" dirty="0">
                <a:ea typeface="SimSun" panose="02010600030101010101" pitchFamily="2" charset="-122"/>
              </a:rPr>
              <a:t>I</a:t>
            </a:r>
            <a:r>
              <a:rPr lang="en-US" sz="2300" dirty="0">
                <a:effectLst/>
                <a:latin typeface="+mn-lt"/>
                <a:ea typeface="SimSun" panose="02010600030101010101" pitchFamily="2" charset="-122"/>
              </a:rPr>
              <a:t>mpact to network and user performance </a:t>
            </a:r>
          </a:p>
          <a:p>
            <a:pPr lvl="2" algn="just" hangingPunct="0">
              <a:spcBef>
                <a:spcPts val="0"/>
              </a:spcBef>
            </a:pPr>
            <a:r>
              <a:rPr lang="en-US" sz="2300" dirty="0">
                <a:ea typeface="SimSun" panose="02010600030101010101" pitchFamily="2" charset="-122"/>
              </a:rPr>
              <a:t>S</a:t>
            </a:r>
            <a:r>
              <a:rPr lang="en-US" sz="2300" dirty="0">
                <a:effectLst/>
                <a:latin typeface="+mn-lt"/>
                <a:ea typeface="SimSun" panose="02010600030101010101" pitchFamily="2" charset="-122"/>
              </a:rPr>
              <a:t>pectral efficiency, </a:t>
            </a:r>
          </a:p>
          <a:p>
            <a:pPr lvl="2" algn="just" hangingPunct="0">
              <a:spcBef>
                <a:spcPts val="0"/>
              </a:spcBef>
            </a:pPr>
            <a:r>
              <a:rPr lang="en-US" sz="2300" dirty="0">
                <a:effectLst/>
                <a:latin typeface="+mn-lt"/>
                <a:ea typeface="SimSun" panose="02010600030101010101" pitchFamily="2" charset="-122"/>
              </a:rPr>
              <a:t>System capacity, </a:t>
            </a:r>
          </a:p>
          <a:p>
            <a:pPr lvl="2" algn="just" hangingPunct="0">
              <a:spcBef>
                <a:spcPts val="0"/>
              </a:spcBef>
            </a:pPr>
            <a:r>
              <a:rPr lang="en-US" sz="2300" dirty="0">
                <a:effectLst/>
                <a:latin typeface="+mn-lt"/>
                <a:ea typeface="SimSun" panose="02010600030101010101" pitchFamily="2" charset="-122"/>
              </a:rPr>
              <a:t>UPT(user perceived throughput) or latency</a:t>
            </a:r>
          </a:p>
          <a:p>
            <a:pPr lvl="2" algn="just" hangingPunct="0">
              <a:spcBef>
                <a:spcPts val="0"/>
              </a:spcBef>
            </a:pPr>
            <a:r>
              <a:rPr lang="en-US" sz="2300" dirty="0">
                <a:effectLst/>
                <a:latin typeface="+mn-lt"/>
                <a:ea typeface="SimSun" panose="02010600030101010101" pitchFamily="2" charset="-122"/>
              </a:rPr>
              <a:t> UE power consumption/complexity. </a:t>
            </a:r>
          </a:p>
          <a:p>
            <a:pPr lvl="1" algn="just" hangingPunct="0">
              <a:spcBef>
                <a:spcPts val="0"/>
              </a:spcBef>
            </a:pPr>
            <a:r>
              <a:rPr lang="en-US" sz="2300" dirty="0">
                <a:effectLst/>
                <a:latin typeface="+mn-lt"/>
                <a:ea typeface="SimSun" panose="02010600030101010101" pitchFamily="2" charset="-122"/>
              </a:rPr>
              <a:t>KPI - reuse existing KPIs whenever applicable; </a:t>
            </a:r>
          </a:p>
          <a:p>
            <a:pPr algn="just" hangingPunct="0">
              <a:spcBef>
                <a:spcPts val="0"/>
              </a:spcBef>
            </a:pPr>
            <a:r>
              <a:rPr lang="en-US" sz="2500" dirty="0">
                <a:ea typeface="SimSun" panose="02010600030101010101" pitchFamily="2" charset="-122"/>
              </a:rPr>
              <a:t>Evaluation methodology</a:t>
            </a:r>
          </a:p>
          <a:p>
            <a:pPr lvl="1" algn="just" hangingPunct="0">
              <a:spcBef>
                <a:spcPts val="0"/>
              </a:spcBef>
            </a:pPr>
            <a:r>
              <a:rPr lang="en-US" sz="2300" dirty="0" err="1">
                <a:ea typeface="SimSun" panose="02010600030101010101" pitchFamily="2" charset="-122"/>
              </a:rPr>
              <a:t>gNB</a:t>
            </a:r>
            <a:r>
              <a:rPr lang="en-US" sz="2300" dirty="0">
                <a:ea typeface="SimSun" panose="02010600030101010101" pitchFamily="2" charset="-122"/>
              </a:rPr>
              <a:t> energy consumption should include the energy consumption of Uu Tx/Rx and backhaul connection</a:t>
            </a:r>
          </a:p>
          <a:p>
            <a:pPr lvl="1" algn="just" hangingPunct="0">
              <a:spcBef>
                <a:spcPts val="0"/>
              </a:spcBef>
            </a:pPr>
            <a:r>
              <a:rPr lang="en-US" sz="2300" dirty="0">
                <a:effectLst/>
                <a:latin typeface="+mn-lt"/>
                <a:ea typeface="SimSun" panose="02010600030101010101" pitchFamily="2" charset="-122"/>
              </a:rPr>
              <a:t>Energy saving gain should derived based on the comparison of system operation with an energy saving technique to the baseline system  operation</a:t>
            </a:r>
          </a:p>
          <a:p>
            <a:pPr lvl="2" algn="just" hangingPunct="0">
              <a:spcBef>
                <a:spcPts val="0"/>
              </a:spcBef>
            </a:pPr>
            <a:r>
              <a:rPr lang="en-US" sz="2300" dirty="0">
                <a:ea typeface="SimSun" panose="02010600030101010101" pitchFamily="2" charset="-122"/>
              </a:rPr>
              <a:t>The energy saving gain should be a relative energy saving gain</a:t>
            </a:r>
          </a:p>
          <a:p>
            <a:pPr algn="just" hangingPunct="0">
              <a:spcBef>
                <a:spcPts val="0"/>
              </a:spcBef>
            </a:pPr>
            <a:r>
              <a:rPr lang="en-US" sz="2500" dirty="0">
                <a:effectLst/>
                <a:highlight>
                  <a:srgbClr val="00FFFF"/>
                </a:highlight>
                <a:latin typeface="+mn-lt"/>
                <a:ea typeface="SimSun" panose="02010600030101010101" pitchFamily="2" charset="-122"/>
              </a:rPr>
              <a:t>Proposals: </a:t>
            </a:r>
          </a:p>
          <a:p>
            <a:pPr lvl="1" algn="just" hangingPunct="0">
              <a:spcBef>
                <a:spcPts val="0"/>
              </a:spcBef>
            </a:pPr>
            <a:r>
              <a:rPr lang="en-US" sz="2300" dirty="0">
                <a:highlight>
                  <a:srgbClr val="00FFFF"/>
                </a:highlight>
                <a:ea typeface="SimSun" panose="02010600030101010101" pitchFamily="2" charset="-122"/>
              </a:rPr>
              <a:t>System-level network energy consumption for </a:t>
            </a:r>
            <a:r>
              <a:rPr lang="en-US" sz="2300" dirty="0" err="1">
                <a:highlight>
                  <a:srgbClr val="00FFFF"/>
                </a:highlight>
                <a:ea typeface="SimSun" panose="02010600030101010101" pitchFamily="2" charset="-122"/>
              </a:rPr>
              <a:t>gNB</a:t>
            </a:r>
            <a:r>
              <a:rPr lang="en-US" sz="2300" dirty="0">
                <a:highlight>
                  <a:srgbClr val="00FFFF"/>
                </a:highlight>
                <a:ea typeface="SimSun" panose="02010600030101010101" pitchFamily="2" charset="-122"/>
              </a:rPr>
              <a:t> should include both Tx/Rx in Uu and backhaul connection</a:t>
            </a:r>
          </a:p>
          <a:p>
            <a:pPr lvl="1" algn="just" hangingPunct="0">
              <a:spcBef>
                <a:spcPts val="0"/>
              </a:spcBef>
            </a:pPr>
            <a:r>
              <a:rPr lang="en-US" sz="2300" dirty="0">
                <a:effectLst/>
                <a:highlight>
                  <a:srgbClr val="00FFFF"/>
                </a:highlight>
                <a:latin typeface="+mn-lt"/>
                <a:ea typeface="SimSun" panose="02010600030101010101" pitchFamily="2" charset="-122"/>
              </a:rPr>
              <a:t>The energy savin</a:t>
            </a:r>
            <a:r>
              <a:rPr lang="en-US" sz="2300" dirty="0">
                <a:highlight>
                  <a:srgbClr val="00FFFF"/>
                </a:highlight>
                <a:ea typeface="SimSun" panose="02010600030101010101" pitchFamily="2" charset="-122"/>
              </a:rPr>
              <a:t>g gain should be “relative” energy saving gain comparing the system operation with an energy saving technique to the baseline system operation. </a:t>
            </a:r>
            <a:endParaRPr lang="en-US" sz="2300" dirty="0">
              <a:effectLst/>
              <a:highlight>
                <a:srgbClr val="00FFFF"/>
              </a:highlight>
              <a:latin typeface="+mn-lt"/>
              <a:ea typeface="SimSun" panose="02010600030101010101" pitchFamily="2" charset="-122"/>
            </a:endParaRPr>
          </a:p>
          <a:p>
            <a:endParaRPr lang="en-US" dirty="0"/>
          </a:p>
        </p:txBody>
      </p:sp>
      <p:sp>
        <p:nvSpPr>
          <p:cNvPr id="4" name="Slide Number Placeholder 3">
            <a:extLst>
              <a:ext uri="{FF2B5EF4-FFF2-40B4-BE49-F238E27FC236}">
                <a16:creationId xmlns:a16="http://schemas.microsoft.com/office/drawing/2014/main" id="{A621974F-8829-4A84-AB57-AE08B8000BC3}"/>
              </a:ext>
            </a:extLst>
          </p:cNvPr>
          <p:cNvSpPr>
            <a:spLocks noGrp="1"/>
          </p:cNvSpPr>
          <p:nvPr>
            <p:ph type="sldNum" sz="quarter" idx="12"/>
          </p:nvPr>
        </p:nvSpPr>
        <p:spPr/>
        <p:txBody>
          <a:bodyPr/>
          <a:lstStyle/>
          <a:p>
            <a:fld id="{7C091945-BED8-40C6-A17E-143F3A6898E6}" type="slidenum">
              <a:rPr lang="zh-CN" altLang="en-US" smtClean="0"/>
              <a:pPr/>
              <a:t>5</a:t>
            </a:fld>
            <a:endParaRPr lang="zh-CN" altLang="en-US" dirty="0"/>
          </a:p>
        </p:txBody>
      </p:sp>
    </p:spTree>
    <p:extLst>
      <p:ext uri="{BB962C8B-B14F-4D97-AF65-F5344CB8AC3E}">
        <p14:creationId xmlns:p14="http://schemas.microsoft.com/office/powerpoint/2010/main" val="1840591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8532440" y="4767263"/>
            <a:ext cx="432048" cy="273844"/>
          </a:xfrm>
        </p:spPr>
        <p:txBody>
          <a:bodyPr/>
          <a:lstStyle/>
          <a:p>
            <a:fld id="{7C091945-BED8-40C6-A17E-143F3A6898E6}" type="slidenum">
              <a:rPr lang="zh-CN" altLang="en-US" smtClean="0"/>
              <a:pPr/>
              <a:t>6</a:t>
            </a:fld>
            <a:endParaRPr lang="zh-CN" altLang="en-US" dirty="0"/>
          </a:p>
        </p:txBody>
      </p:sp>
    </p:spTree>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defRPr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0</TotalTime>
  <Words>818</Words>
  <Application>Microsoft Office PowerPoint</Application>
  <PresentationFormat>On-screen Show (16:9)</PresentationFormat>
  <Paragraphs>88</Paragraphs>
  <Slides>6</Slides>
  <Notes>2</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6</vt:i4>
      </vt:variant>
    </vt:vector>
  </HeadingPairs>
  <TitlesOfParts>
    <vt:vector size="15" baseType="lpstr">
      <vt:lpstr>黑体</vt:lpstr>
      <vt:lpstr>Arial</vt:lpstr>
      <vt:lpstr>Calibri</vt:lpstr>
      <vt:lpstr>Symbol</vt:lpstr>
      <vt:lpstr>Times New Roman</vt:lpstr>
      <vt:lpstr>Verdana</vt:lpstr>
      <vt:lpstr>1_Office 主题</vt:lpstr>
      <vt:lpstr>Office 主题</vt:lpstr>
      <vt:lpstr>Bitmap Image</vt:lpstr>
      <vt:lpstr>Views on Rel-18 Network Energy Saving</vt:lpstr>
      <vt:lpstr>Network Energy Saving</vt:lpstr>
      <vt:lpstr>Objectives of Network Energy Saving Draft SID in RP-212709</vt:lpstr>
      <vt:lpstr>Power Model for Network Energy Consumption</vt:lpstr>
      <vt:lpstr>Evaluation Methodology and KPI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2020-03-10T03:17:57Z</dcterms:created>
  <dcterms:modified xsi:type="dcterms:W3CDTF">2021-11-27T16:20:01Z</dcterms:modified>
</cp:coreProperties>
</file>