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9"/>
  </p:notesMasterIdLst>
  <p:handoutMasterIdLst>
    <p:handoutMasterId r:id="rId10"/>
  </p:handoutMasterIdLst>
  <p:sldIdLst>
    <p:sldId id="373" r:id="rId3"/>
    <p:sldId id="844" r:id="rId4"/>
    <p:sldId id="650" r:id="rId5"/>
    <p:sldId id="654" r:id="rId6"/>
    <p:sldId id="843" r:id="rId7"/>
    <p:sldId id="352" r:id="rId8"/>
  </p:sldIdLst>
  <p:sldSz cx="9144000" cy="5143500" type="screen16x9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64" autoAdjust="0"/>
    <p:restoredTop sz="96625" autoAdjust="0"/>
  </p:normalViewPr>
  <p:slideViewPr>
    <p:cSldViewPr>
      <p:cViewPr varScale="1">
        <p:scale>
          <a:sx n="90" d="100"/>
          <a:sy n="90" d="100"/>
        </p:scale>
        <p:origin x="728" y="60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11/27/2021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2021/11/27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 baseline="0">
                <a:solidFill>
                  <a:srgbClr val="240967"/>
                </a:solidFill>
                <a:latin typeface="Calibri" panose="020F0502020204030204" pitchFamily="34" charset="0"/>
              </a:defRPr>
            </a:lvl2pPr>
            <a:lvl3pPr>
              <a:defRPr sz="1800">
                <a:solidFill>
                  <a:srgbClr val="7030A0"/>
                </a:solidFill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139702"/>
            <a:ext cx="8424936" cy="108012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2800" dirty="0">
                <a:latin typeface="Arial" pitchFamily="34" charset="0"/>
                <a:cs typeface="Arial" pitchFamily="34" charset="0"/>
              </a:rPr>
              <a:t>Views on Rel-18 XR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42875" y="3700213"/>
            <a:ext cx="88582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China Academy of Telecommunications Technology (CATT)</a:t>
            </a:r>
          </a:p>
          <a:p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604E51-4496-4CD8-91BE-D8D2A0417A85}"/>
              </a:ext>
            </a:extLst>
          </p:cNvPr>
          <p:cNvSpPr txBox="1"/>
          <p:nvPr/>
        </p:nvSpPr>
        <p:spPr>
          <a:xfrm>
            <a:off x="170796" y="517474"/>
            <a:ext cx="4257188" cy="800219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fontAlgn="auto" hangingPunct="1">
              <a:spcBef>
                <a:spcPts val="0"/>
              </a:spcBef>
              <a:spcAft>
                <a:spcPts val="0"/>
              </a:spcAft>
              <a:tabLst>
                <a:tab pos="360045" algn="l"/>
              </a:tabLst>
            </a:pPr>
            <a:r>
              <a:rPr lang="en-GB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 RAN Meeting #94-e	</a:t>
            </a:r>
            <a:endParaRPr lang="en-US" sz="14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hangingPunct="0">
              <a:spcBef>
                <a:spcPts val="0"/>
              </a:spcBef>
              <a:spcAft>
                <a:spcPts val="900"/>
              </a:spcAft>
              <a:tabLst>
                <a:tab pos="360045" algn="l"/>
              </a:tabLst>
            </a:pPr>
            <a:r>
              <a:rPr lang="en-GB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Electronic Meeting, </a:t>
            </a:r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December 6</a:t>
            </a:r>
            <a:r>
              <a:rPr lang="en-GB" sz="1400" b="1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- 17</a:t>
            </a:r>
            <a:r>
              <a:rPr lang="en-GB" sz="1400" b="1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, 2021</a:t>
            </a:r>
            <a:endParaRPr lang="en-US" sz="14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hangingPunct="0">
              <a:spcBef>
                <a:spcPts val="0"/>
              </a:spcBef>
              <a:spcAft>
                <a:spcPts val="900"/>
              </a:spcAft>
              <a:tabLst>
                <a:tab pos="360045" algn="l"/>
              </a:tabLst>
            </a:pP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E31812-7109-46D1-A881-5C42FBEAB8D4}"/>
              </a:ext>
            </a:extLst>
          </p:cNvPr>
          <p:cNvSpPr txBox="1"/>
          <p:nvPr/>
        </p:nvSpPr>
        <p:spPr>
          <a:xfrm>
            <a:off x="7524328" y="517474"/>
            <a:ext cx="1260140" cy="469359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fontAlgn="auto" hangingPunct="1">
              <a:spcBef>
                <a:spcPts val="0"/>
              </a:spcBef>
              <a:spcAft>
                <a:spcPts val="0"/>
              </a:spcAft>
              <a:tabLst>
                <a:tab pos="360045" algn="l"/>
              </a:tabLst>
            </a:pPr>
            <a:r>
              <a:rPr lang="en-GB" sz="1400" b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RP-213308</a:t>
            </a:r>
            <a:endParaRPr lang="en-US" sz="14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hangingPunct="0">
              <a:spcBef>
                <a:spcPts val="0"/>
              </a:spcBef>
              <a:spcAft>
                <a:spcPts val="900"/>
              </a:spcAft>
              <a:tabLst>
                <a:tab pos="360045" algn="l"/>
              </a:tabLst>
            </a:pP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830CB-F570-4F41-9F15-BBD050E12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 Objectives of XR in R1-212711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780274-BAF6-4BA1-89B4-E9FBEBCAD7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Objectives on XR-awareness in RAN (RAN2):</a:t>
            </a:r>
          </a:p>
          <a:p>
            <a:pPr lvl="1"/>
            <a:r>
              <a:rPr lang="en-US" dirty="0"/>
              <a:t>Study and identify the XR traffic (both UL and DL) characteristics, QoS metrics, and application layer attributes beneficial for the </a:t>
            </a:r>
            <a:r>
              <a:rPr lang="en-US" dirty="0" err="1"/>
              <a:t>gNB</a:t>
            </a:r>
            <a:r>
              <a:rPr lang="en-US" dirty="0"/>
              <a:t> to be aware of, e.g. [the QoS flow association, frame-level QoS, ADU-based QoS, XR specific QoS].</a:t>
            </a:r>
          </a:p>
          <a:p>
            <a:pPr lvl="1"/>
            <a:r>
              <a:rPr lang="en-US" dirty="0"/>
              <a:t>Study how the above information aids XR-specific traffic handling.</a:t>
            </a:r>
          </a:p>
          <a:p>
            <a:pPr lvl="1"/>
            <a:r>
              <a:rPr lang="en-US" dirty="0"/>
              <a:t>Cooperation is needed with the corresponding study work of SA2 //add latest SA2 reference</a:t>
            </a:r>
          </a:p>
          <a:p>
            <a:endParaRPr lang="en-US" dirty="0"/>
          </a:p>
          <a:p>
            <a:r>
              <a:rPr lang="en-US" dirty="0"/>
              <a:t>Objectives on XR-specific Power Saving (RAN1, RAN2):</a:t>
            </a:r>
          </a:p>
          <a:p>
            <a:pPr lvl="1"/>
            <a:r>
              <a:rPr lang="en-US" dirty="0"/>
              <a:t>Study XR specific power saving techniques to accommodate XR service characteristics (periodicity, jitter, latency, reliability, etc...):</a:t>
            </a:r>
          </a:p>
          <a:p>
            <a:pPr lvl="2"/>
            <a:r>
              <a:rPr lang="en-US" dirty="0"/>
              <a:t>C-DRX enhancement.</a:t>
            </a:r>
          </a:p>
          <a:p>
            <a:pPr lvl="2"/>
            <a:r>
              <a:rPr lang="en-US" dirty="0"/>
              <a:t>PDCCH monitoring enhancement.</a:t>
            </a:r>
          </a:p>
          <a:p>
            <a:pPr lvl="2"/>
            <a:r>
              <a:rPr lang="en-US" dirty="0"/>
              <a:t>[Further candidate techniques can be added here, if consensus is found to add it]</a:t>
            </a:r>
          </a:p>
          <a:p>
            <a:endParaRPr lang="en-US" dirty="0"/>
          </a:p>
          <a:p>
            <a:r>
              <a:rPr lang="en-US" dirty="0"/>
              <a:t>Objectives on XR-specific capacity considerations (RAN1, RAN2):</a:t>
            </a:r>
          </a:p>
          <a:p>
            <a:pPr lvl="1"/>
            <a:r>
              <a:rPr lang="en-US" dirty="0"/>
              <a:t>Study mechanisms that provide more efficient resource allocation and scheduling for XR services:</a:t>
            </a:r>
          </a:p>
          <a:p>
            <a:pPr lvl="2"/>
            <a:r>
              <a:rPr lang="en-US" dirty="0"/>
              <a:t>Enhancement to SPS and CG;</a:t>
            </a:r>
          </a:p>
          <a:p>
            <a:pPr lvl="2"/>
            <a:r>
              <a:rPr lang="en-US" dirty="0"/>
              <a:t>Enhancement for dynamic grants.</a:t>
            </a:r>
          </a:p>
          <a:p>
            <a:pPr lvl="2"/>
            <a:r>
              <a:rPr lang="en-US" dirty="0"/>
              <a:t>[Further candidate techniques can be added here, if consensus is found to add it]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0D7F75-E89C-4A06-8281-770549B0F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961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A3EE6A-31A9-4C2F-8880-1DBE15222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XR-application awareness scheduling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3A7820-2C34-4390-B3B5-83B04B8F7A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870999"/>
            <a:ext cx="8424936" cy="4005007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Objectives on XR-awareness in RAN (RAN2):</a:t>
            </a:r>
          </a:p>
          <a:p>
            <a:pPr lvl="1"/>
            <a:r>
              <a:rPr lang="en-US" dirty="0"/>
              <a:t>Study and identify the XR traffic (both UL and DL) characteristics, QoS metrics, and application layer attributes beneficial for the </a:t>
            </a:r>
            <a:r>
              <a:rPr lang="en-US" dirty="0" err="1"/>
              <a:t>gNB</a:t>
            </a:r>
            <a:r>
              <a:rPr lang="en-US" dirty="0"/>
              <a:t> to be aware of, e.g. [the QoS flow association, frame-level QoS, ADU-based QoS, XR specific QoS].</a:t>
            </a:r>
          </a:p>
          <a:p>
            <a:pPr lvl="1"/>
            <a:r>
              <a:rPr lang="en-US" dirty="0"/>
              <a:t>Study how the above information aids XR-specific traffic handling.</a:t>
            </a:r>
          </a:p>
          <a:p>
            <a:pPr lvl="1"/>
            <a:r>
              <a:rPr lang="en-US" dirty="0"/>
              <a:t>Cooperation is needed with the corresponding study work of SA2 //add latest SA2 reference</a:t>
            </a:r>
          </a:p>
          <a:p>
            <a:r>
              <a:rPr lang="en-US" dirty="0">
                <a:latin typeface="+mn-lt"/>
              </a:rPr>
              <a:t>XR-awareness in RAN</a:t>
            </a:r>
          </a:p>
          <a:p>
            <a:pPr lvl="1"/>
            <a:r>
              <a:rPr lang="en-US" dirty="0">
                <a:latin typeface="+mn-lt"/>
              </a:rPr>
              <a:t>XR-awareness scheduling – </a:t>
            </a:r>
            <a:r>
              <a:rPr lang="en-US" sz="2000" dirty="0">
                <a:latin typeface="+mn-lt"/>
              </a:rPr>
              <a:t>Characteristics of XR applications are indicated by the scheduler for resource allocation</a:t>
            </a:r>
          </a:p>
          <a:p>
            <a:pPr lvl="2"/>
            <a:r>
              <a:rPr lang="en-US" sz="2000" dirty="0"/>
              <a:t>XR specific QoS – new 5 GI entries for XR by SA2/SA4</a:t>
            </a:r>
            <a:endParaRPr lang="en-US" sz="2000" dirty="0">
              <a:latin typeface="+mn-lt"/>
            </a:endParaRPr>
          </a:p>
          <a:p>
            <a:pPr lvl="3"/>
            <a:r>
              <a:rPr lang="en-US" sz="2000" dirty="0"/>
              <a:t>Periodic XR traffic arrival with network delay jitter</a:t>
            </a:r>
            <a:endParaRPr lang="en-US" sz="2000" dirty="0">
              <a:latin typeface="+mn-lt"/>
            </a:endParaRPr>
          </a:p>
          <a:p>
            <a:pPr lvl="3"/>
            <a:r>
              <a:rPr lang="en-US" sz="2000" dirty="0">
                <a:latin typeface="+mn-lt"/>
              </a:rPr>
              <a:t>Low packet delay requirements – </a:t>
            </a:r>
          </a:p>
          <a:p>
            <a:pPr lvl="2"/>
            <a:r>
              <a:rPr lang="en-US" sz="2000" dirty="0"/>
              <a:t> Indication of XR packets to the </a:t>
            </a:r>
            <a:r>
              <a:rPr lang="en-US" sz="2000" dirty="0" err="1"/>
              <a:t>gNB</a:t>
            </a:r>
            <a:r>
              <a:rPr lang="en-US" sz="2000" dirty="0"/>
              <a:t> scheduler</a:t>
            </a:r>
          </a:p>
          <a:p>
            <a:pPr lvl="1"/>
            <a:r>
              <a:rPr lang="en-US" dirty="0">
                <a:latin typeface="+mn-lt"/>
              </a:rPr>
              <a:t>XR application indication </a:t>
            </a:r>
            <a:r>
              <a:rPr lang="en-US" dirty="0"/>
              <a:t>p</a:t>
            </a:r>
            <a:r>
              <a:rPr lang="en-US" dirty="0">
                <a:latin typeface="+mn-lt"/>
              </a:rPr>
              <a:t>rimitive </a:t>
            </a:r>
            <a:r>
              <a:rPr lang="en-US" dirty="0"/>
              <a:t>from a</a:t>
            </a:r>
            <a:r>
              <a:rPr lang="en-US" dirty="0">
                <a:latin typeface="+mn-lt"/>
              </a:rPr>
              <a:t>pplication protocol to lower layer protocol at UE </a:t>
            </a:r>
          </a:p>
          <a:p>
            <a:pPr lvl="2"/>
            <a:r>
              <a:rPr lang="en-US" sz="2000" dirty="0">
                <a:latin typeface="+mn-lt"/>
              </a:rPr>
              <a:t>XR application is explicitly indicated to the low layer - </a:t>
            </a:r>
            <a:r>
              <a:rPr lang="en-US" sz="2000" dirty="0"/>
              <a:t>XR application preparation during s</a:t>
            </a:r>
            <a:r>
              <a:rPr lang="en-US" sz="2000" dirty="0">
                <a:latin typeface="+mn-lt"/>
              </a:rPr>
              <a:t>ession establishment</a:t>
            </a:r>
          </a:p>
          <a:p>
            <a:pPr lvl="3"/>
            <a:r>
              <a:rPr lang="en-US" sz="2000" dirty="0"/>
              <a:t>XR-specific End-to-end bearer establishment </a:t>
            </a:r>
          </a:p>
          <a:p>
            <a:pPr lvl="3"/>
            <a:r>
              <a:rPr lang="en-US" sz="2000" dirty="0">
                <a:latin typeface="+mn-lt"/>
              </a:rPr>
              <a:t>X</a:t>
            </a:r>
            <a:r>
              <a:rPr lang="en-US" sz="2000" dirty="0"/>
              <a:t>R-specific radio bear indication</a:t>
            </a:r>
          </a:p>
          <a:p>
            <a:pPr lvl="2"/>
            <a:r>
              <a:rPr lang="en-US" sz="2000" dirty="0" err="1"/>
              <a:t>gNB</a:t>
            </a:r>
            <a:r>
              <a:rPr lang="en-US" sz="2000" dirty="0"/>
              <a:t> scheduling acquisition of XR QoS parameters – averaged XR packet arrival rate and packet delay of each packet</a:t>
            </a:r>
          </a:p>
          <a:p>
            <a:pPr lvl="1"/>
            <a:r>
              <a:rPr lang="en-US" sz="2000" dirty="0">
                <a:latin typeface="+mn-lt"/>
              </a:rPr>
              <a:t>UE assistance of XR application  information for XR awareness in RAN </a:t>
            </a:r>
          </a:p>
          <a:p>
            <a:pPr lvl="2"/>
            <a:r>
              <a:rPr lang="en-US" sz="2000" dirty="0">
                <a:latin typeface="+mn-lt"/>
              </a:rPr>
              <a:t>UE feedback of the XR service during RRC CONNECTION Establishment</a:t>
            </a:r>
          </a:p>
          <a:p>
            <a:pPr lvl="2"/>
            <a:r>
              <a:rPr lang="en-US" sz="2000" dirty="0">
                <a:latin typeface="+mn-lt"/>
              </a:rPr>
              <a:t>UE feedback on the XR-specific implementation to assist </a:t>
            </a:r>
            <a:r>
              <a:rPr lang="en-US" sz="2000" dirty="0" err="1">
                <a:latin typeface="+mn-lt"/>
              </a:rPr>
              <a:t>gNB</a:t>
            </a:r>
            <a:r>
              <a:rPr lang="en-US" sz="2000" dirty="0">
                <a:latin typeface="+mn-lt"/>
              </a:rPr>
              <a:t> scheduler for NR capacity enhancement</a:t>
            </a:r>
          </a:p>
          <a:p>
            <a:pPr lvl="3"/>
            <a:r>
              <a:rPr lang="en-US" sz="2000" dirty="0"/>
              <a:t>E.g., UE feedback the playout buffer size of XR application to provide additional </a:t>
            </a:r>
            <a:r>
              <a:rPr lang="en-US" sz="2000" dirty="0" err="1"/>
              <a:t>gNB</a:t>
            </a:r>
            <a:r>
              <a:rPr lang="en-US" sz="2000" dirty="0"/>
              <a:t> scheduling time of XR packet </a:t>
            </a:r>
          </a:p>
          <a:p>
            <a:r>
              <a:rPr lang="en-US" sz="2200" dirty="0">
                <a:highlight>
                  <a:srgbClr val="00FFFF"/>
                </a:highlight>
                <a:latin typeface="+mn-lt"/>
              </a:rPr>
              <a:t>Proposals</a:t>
            </a:r>
          </a:p>
          <a:p>
            <a:pPr lvl="1"/>
            <a:r>
              <a:rPr lang="en-US" sz="2000" dirty="0">
                <a:highlight>
                  <a:srgbClr val="00FFFF"/>
                </a:highlight>
                <a:latin typeface="+mn-lt"/>
              </a:rPr>
              <a:t>Study of XR-awareness in RAN should be in both RAN2 and RAN1</a:t>
            </a:r>
          </a:p>
          <a:p>
            <a:pPr lvl="1"/>
            <a:r>
              <a:rPr lang="en-US" sz="2000" dirty="0">
                <a:highlight>
                  <a:srgbClr val="00FFFF"/>
                </a:highlight>
                <a:latin typeface="+mn-lt"/>
              </a:rPr>
              <a:t>Objective should include the mechanism of XR application information acquisition by RAN, e.g., UE feedback</a:t>
            </a:r>
          </a:p>
          <a:p>
            <a:pPr marL="1371600" lvl="3" indent="0">
              <a:buNone/>
            </a:pPr>
            <a:endParaRPr 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45300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56416-B54E-444E-B696-D7DE26EFF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Power Saving for XR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935439-D608-4ABA-97C1-8177909C5A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Objectives on XR-specific Power Saving (RAN1, RAN2):</a:t>
            </a:r>
          </a:p>
          <a:p>
            <a:pPr lvl="1"/>
            <a:r>
              <a:rPr lang="en-US" dirty="0"/>
              <a:t>Study XR specific power saving techniques to accommodate XR service characteristics (periodicity, jitter, latency, reliability, etc...):</a:t>
            </a:r>
          </a:p>
          <a:p>
            <a:pPr lvl="2"/>
            <a:r>
              <a:rPr lang="en-US" dirty="0"/>
              <a:t>C-DRX enhancement.</a:t>
            </a:r>
          </a:p>
          <a:p>
            <a:pPr lvl="2"/>
            <a:r>
              <a:rPr lang="en-US" dirty="0"/>
              <a:t>PDCCH monitoring enhancement.</a:t>
            </a:r>
          </a:p>
          <a:p>
            <a:pPr lvl="2"/>
            <a:r>
              <a:rPr lang="en-US" dirty="0"/>
              <a:t>[Further candidate techniques can be added here, if consensus is found to add it]</a:t>
            </a:r>
          </a:p>
          <a:p>
            <a:endParaRPr lang="en-US" dirty="0"/>
          </a:p>
          <a:p>
            <a:r>
              <a:rPr lang="en-US" dirty="0"/>
              <a:t>Enhancement of existing power saving techniques for XR service</a:t>
            </a:r>
            <a:endParaRPr lang="en-US" sz="2000" dirty="0">
              <a:latin typeface="+mn-lt"/>
            </a:endParaRPr>
          </a:p>
          <a:p>
            <a:pPr lvl="1"/>
            <a:r>
              <a:rPr lang="en-US" sz="2000" dirty="0">
                <a:latin typeface="+mn-lt"/>
              </a:rPr>
              <a:t>C-DRX and </a:t>
            </a:r>
            <a:r>
              <a:rPr lang="en-US" sz="2000" dirty="0"/>
              <a:t>DRX adaptation </a:t>
            </a:r>
            <a:r>
              <a:rPr lang="en-US" sz="2000" dirty="0">
                <a:latin typeface="+mn-lt"/>
              </a:rPr>
              <a:t>related enhancement</a:t>
            </a:r>
          </a:p>
          <a:p>
            <a:pPr lvl="1"/>
            <a:r>
              <a:rPr lang="en-US" sz="2000" dirty="0">
                <a:latin typeface="+mn-lt"/>
              </a:rPr>
              <a:t>PDCCH monitoring reduction for periodic XR packet arrival with delay jitter</a:t>
            </a:r>
          </a:p>
          <a:p>
            <a:pPr lvl="2"/>
            <a:r>
              <a:rPr lang="en-US" sz="2000" dirty="0">
                <a:latin typeface="+mn-lt"/>
              </a:rPr>
              <a:t>PDCCH skipping</a:t>
            </a:r>
          </a:p>
          <a:p>
            <a:pPr lvl="2"/>
            <a:r>
              <a:rPr lang="en-US" sz="2000" dirty="0">
                <a:latin typeface="+mn-lt"/>
              </a:rPr>
              <a:t>Go-to-sleep signaling</a:t>
            </a:r>
          </a:p>
          <a:p>
            <a:r>
              <a:rPr lang="en-US" dirty="0"/>
              <a:t>XR-specific UE power saving techniques</a:t>
            </a:r>
          </a:p>
          <a:p>
            <a:pPr lvl="1"/>
            <a:r>
              <a:rPr lang="en-US" dirty="0">
                <a:latin typeface="+mn-lt"/>
              </a:rPr>
              <a:t>Resource allocation with combination of different transmissions for XR in the same slot to allow UE micro sleep at the other slots</a:t>
            </a:r>
          </a:p>
          <a:p>
            <a:pPr lvl="2"/>
            <a:r>
              <a:rPr lang="en-US" dirty="0">
                <a:latin typeface="+mn-lt"/>
              </a:rPr>
              <a:t>Alignment of DL PDSCH and UL PUSCH transmission in the same slot</a:t>
            </a:r>
          </a:p>
          <a:p>
            <a:pPr lvl="2"/>
            <a:r>
              <a:rPr lang="en-US" dirty="0">
                <a:latin typeface="+mn-lt"/>
              </a:rPr>
              <a:t>Alignment of PUSCH and PUCCH transmission in the same slot</a:t>
            </a:r>
          </a:p>
          <a:p>
            <a:pPr lvl="1"/>
            <a:r>
              <a:rPr lang="en-US" dirty="0">
                <a:latin typeface="+mn-lt"/>
              </a:rPr>
              <a:t>Resource allocation of XR service with interaction of UE’s other service</a:t>
            </a:r>
          </a:p>
          <a:p>
            <a:r>
              <a:rPr lang="en-US" dirty="0">
                <a:highlight>
                  <a:srgbClr val="00FFFF"/>
                </a:highlight>
                <a:latin typeface="+mn-lt"/>
              </a:rPr>
              <a:t>Proposals</a:t>
            </a:r>
          </a:p>
          <a:p>
            <a:pPr lvl="1"/>
            <a:r>
              <a:rPr lang="en-US" dirty="0">
                <a:highlight>
                  <a:srgbClr val="00FFFF"/>
                </a:highlight>
                <a:latin typeface="+mn-lt"/>
              </a:rPr>
              <a:t>XR specific UE power saving techniques with XR awareness scheduling at the </a:t>
            </a:r>
            <a:r>
              <a:rPr lang="en-US" dirty="0" err="1">
                <a:highlight>
                  <a:srgbClr val="00FFFF"/>
                </a:highlight>
                <a:latin typeface="+mn-lt"/>
              </a:rPr>
              <a:t>gNB</a:t>
            </a:r>
            <a:r>
              <a:rPr lang="en-US" dirty="0">
                <a:highlight>
                  <a:srgbClr val="00FFFF"/>
                </a:highlight>
                <a:latin typeface="+mn-lt"/>
              </a:rPr>
              <a:t> should be included in the Objective</a:t>
            </a:r>
          </a:p>
          <a:p>
            <a:pPr lvl="1"/>
            <a:endParaRPr 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2737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A3EE6A-31A9-4C2F-8880-1DBE15222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Capacity Enhancement for XR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3A7820-2C34-4390-B3B5-83B04B8F7A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843558"/>
            <a:ext cx="8568952" cy="2880319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Objectives on XR-specific capacity considerations (RAN1, RAN2):</a:t>
            </a:r>
          </a:p>
          <a:p>
            <a:pPr lvl="1"/>
            <a:r>
              <a:rPr lang="en-US" dirty="0"/>
              <a:t>Study mechanisms that provide more efficient resource allocation and scheduling for XR services:</a:t>
            </a:r>
          </a:p>
          <a:p>
            <a:pPr lvl="2"/>
            <a:r>
              <a:rPr lang="en-US" dirty="0"/>
              <a:t>Enhancement to SPS and CG;</a:t>
            </a:r>
          </a:p>
          <a:p>
            <a:pPr lvl="2"/>
            <a:r>
              <a:rPr lang="en-US" dirty="0"/>
              <a:t>Enhancement for dynamic grants.</a:t>
            </a:r>
          </a:p>
          <a:p>
            <a:pPr lvl="2"/>
            <a:r>
              <a:rPr lang="en-US" dirty="0"/>
              <a:t>[Further candidate techniques can be added here, if consensus is found to add it]</a:t>
            </a:r>
          </a:p>
          <a:p>
            <a:r>
              <a:rPr lang="en-US" dirty="0"/>
              <a:t>Resource allocation is customized to the XR application</a:t>
            </a:r>
          </a:p>
          <a:p>
            <a:pPr lvl="1"/>
            <a:r>
              <a:rPr lang="en-US" dirty="0"/>
              <a:t>Periodic resource allocation with dynamic adaptation to the different XR packet size and variation of periodic packet arrival time due to network delay jitter</a:t>
            </a:r>
          </a:p>
          <a:p>
            <a:pPr lvl="1"/>
            <a:r>
              <a:rPr lang="en-US" dirty="0"/>
              <a:t>Interaction of XR-specific resource allocation to other NR configuration and service, such as DRX configuration </a:t>
            </a:r>
          </a:p>
          <a:p>
            <a:r>
              <a:rPr lang="en-US" dirty="0"/>
              <a:t>Enhancement of DL resource allocation for XR application</a:t>
            </a:r>
          </a:p>
          <a:p>
            <a:pPr lvl="1"/>
            <a:r>
              <a:rPr lang="en-US" dirty="0"/>
              <a:t>SPS enhancement</a:t>
            </a:r>
          </a:p>
          <a:p>
            <a:pPr lvl="1"/>
            <a:r>
              <a:rPr lang="en-US" dirty="0"/>
              <a:t>Dynamic scheduling enhancement</a:t>
            </a:r>
          </a:p>
          <a:p>
            <a:r>
              <a:rPr lang="en-US" dirty="0"/>
              <a:t>Enhancement of UL resource allocation for XR application</a:t>
            </a:r>
          </a:p>
          <a:p>
            <a:pPr lvl="1"/>
            <a:r>
              <a:rPr lang="en-US" dirty="0"/>
              <a:t>Configured Grant enhancement</a:t>
            </a:r>
          </a:p>
          <a:p>
            <a:pPr lvl="1"/>
            <a:r>
              <a:rPr lang="en-US" dirty="0"/>
              <a:t>Dynamic scheduling enhancement</a:t>
            </a:r>
          </a:p>
          <a:p>
            <a:r>
              <a:rPr lang="en-US" dirty="0">
                <a:highlight>
                  <a:srgbClr val="00FFFF"/>
                </a:highlight>
              </a:rPr>
              <a:t>Proposals</a:t>
            </a:r>
          </a:p>
          <a:p>
            <a:pPr lvl="1"/>
            <a:r>
              <a:rPr lang="en-US" dirty="0">
                <a:highlight>
                  <a:srgbClr val="00FFFF"/>
                </a:highlight>
              </a:rPr>
              <a:t>Study mechanisms that provide more efficient resource allocation and </a:t>
            </a:r>
            <a:r>
              <a:rPr lang="en-US" dirty="0">
                <a:solidFill>
                  <a:srgbClr val="FF0000"/>
                </a:solidFill>
                <a:highlight>
                  <a:srgbClr val="00FFFF"/>
                </a:highlight>
              </a:rPr>
              <a:t>XR-awareness</a:t>
            </a:r>
            <a:r>
              <a:rPr lang="en-US" dirty="0">
                <a:highlight>
                  <a:srgbClr val="00FFFF"/>
                </a:highlight>
              </a:rPr>
              <a:t> scheduling for XR services:</a:t>
            </a:r>
          </a:p>
          <a:p>
            <a:pPr marL="914400" lvl="2" indent="0">
              <a:buNone/>
            </a:pPr>
            <a:endParaRPr lang="en-US" dirty="0">
              <a:highlight>
                <a:srgbClr val="00FFFF"/>
              </a:highlight>
            </a:endParaRP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AF06C62-7F91-4F23-87AE-D55E42EE17F6}"/>
              </a:ext>
            </a:extLst>
          </p:cNvPr>
          <p:cNvSpPr txBox="1"/>
          <p:nvPr/>
        </p:nvSpPr>
        <p:spPr>
          <a:xfrm>
            <a:off x="3514788" y="4893705"/>
            <a:ext cx="12503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DRX cycle (e.g., 64 </a:t>
            </a:r>
            <a:r>
              <a:rPr lang="en-US" sz="800" dirty="0" err="1"/>
              <a:t>ms</a:t>
            </a:r>
            <a:r>
              <a:rPr lang="en-US" sz="800" dirty="0"/>
              <a:t>)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2C53036C-85E6-4E40-85E5-A77E5EA6952B}"/>
              </a:ext>
            </a:extLst>
          </p:cNvPr>
          <p:cNvGrpSpPr/>
          <p:nvPr/>
        </p:nvGrpSpPr>
        <p:grpSpPr>
          <a:xfrm>
            <a:off x="827584" y="3640427"/>
            <a:ext cx="6552728" cy="1361000"/>
            <a:chOff x="827584" y="3640427"/>
            <a:chExt cx="6552728" cy="1361000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78E08E1-6454-481E-957A-945C33867547}"/>
                </a:ext>
              </a:extLst>
            </p:cNvPr>
            <p:cNvGrpSpPr/>
            <p:nvPr/>
          </p:nvGrpSpPr>
          <p:grpSpPr>
            <a:xfrm>
              <a:off x="827584" y="4155926"/>
              <a:ext cx="1368152" cy="288032"/>
              <a:chOff x="827584" y="4155926"/>
              <a:chExt cx="1368152" cy="288032"/>
            </a:xfrm>
          </p:grpSpPr>
          <p:cxnSp>
            <p:nvCxnSpPr>
              <p:cNvPr id="5" name="Connector: Elbow 4">
                <a:extLst>
                  <a:ext uri="{FF2B5EF4-FFF2-40B4-BE49-F238E27FC236}">
                    <a16:creationId xmlns:a16="http://schemas.microsoft.com/office/drawing/2014/main" id="{ACBA81C8-BAF4-4822-8060-7447E4209990}"/>
                  </a:ext>
                </a:extLst>
              </p:cNvPr>
              <p:cNvCxnSpPr/>
              <p:nvPr/>
            </p:nvCxnSpPr>
            <p:spPr>
              <a:xfrm flipV="1">
                <a:off x="827584" y="4155926"/>
                <a:ext cx="648072" cy="288032"/>
              </a:xfrm>
              <a:prstGeom prst="bentConnector3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Connector: Elbow 6">
                <a:extLst>
                  <a:ext uri="{FF2B5EF4-FFF2-40B4-BE49-F238E27FC236}">
                    <a16:creationId xmlns:a16="http://schemas.microsoft.com/office/drawing/2014/main" id="{E5BE7534-6375-4E82-AEDF-7022A51A8B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75656" y="4155926"/>
                <a:ext cx="720080" cy="288032"/>
              </a:xfrm>
              <a:prstGeom prst="bentConnector3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C4ABD88-DC3A-4BE7-8AB1-B9C4BE662BDB}"/>
                </a:ext>
              </a:extLst>
            </p:cNvPr>
            <p:cNvCxnSpPr>
              <a:cxnSpLocks/>
            </p:cNvCxnSpPr>
            <p:nvPr/>
          </p:nvCxnSpPr>
          <p:spPr>
            <a:xfrm>
              <a:off x="2195736" y="4443958"/>
              <a:ext cx="38884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98F7FDC-0D00-424B-824D-B844C431769B}"/>
                </a:ext>
              </a:extLst>
            </p:cNvPr>
            <p:cNvGrpSpPr/>
            <p:nvPr/>
          </p:nvGrpSpPr>
          <p:grpSpPr>
            <a:xfrm>
              <a:off x="6012160" y="4155926"/>
              <a:ext cx="1368152" cy="288032"/>
              <a:chOff x="827584" y="4155926"/>
              <a:chExt cx="1368152" cy="288032"/>
            </a:xfrm>
          </p:grpSpPr>
          <p:cxnSp>
            <p:nvCxnSpPr>
              <p:cNvPr id="18" name="Connector: Elbow 17">
                <a:extLst>
                  <a:ext uri="{FF2B5EF4-FFF2-40B4-BE49-F238E27FC236}">
                    <a16:creationId xmlns:a16="http://schemas.microsoft.com/office/drawing/2014/main" id="{B295C836-AD77-4E71-9B19-1246D0457FA1}"/>
                  </a:ext>
                </a:extLst>
              </p:cNvPr>
              <p:cNvCxnSpPr/>
              <p:nvPr/>
            </p:nvCxnSpPr>
            <p:spPr>
              <a:xfrm flipV="1">
                <a:off x="827584" y="4155926"/>
                <a:ext cx="648072" cy="288032"/>
              </a:xfrm>
              <a:prstGeom prst="bentConnector3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or: Elbow 18">
                <a:extLst>
                  <a:ext uri="{FF2B5EF4-FFF2-40B4-BE49-F238E27FC236}">
                    <a16:creationId xmlns:a16="http://schemas.microsoft.com/office/drawing/2014/main" id="{E2B41BB5-B1A8-4A0E-8AEA-8E072402A4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75656" y="4155926"/>
                <a:ext cx="720080" cy="288032"/>
              </a:xfrm>
              <a:prstGeom prst="bentConnector3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79CA433-B20C-4D77-988D-E2F8AB8AF2ED}"/>
                </a:ext>
              </a:extLst>
            </p:cNvPr>
            <p:cNvSpPr/>
            <p:nvPr/>
          </p:nvSpPr>
          <p:spPr>
            <a:xfrm>
              <a:off x="1172695" y="4155926"/>
              <a:ext cx="86937" cy="28803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7B78106-0CF4-4419-BF94-C7E76922E791}"/>
                </a:ext>
              </a:extLst>
            </p:cNvPr>
            <p:cNvSpPr/>
            <p:nvPr/>
          </p:nvSpPr>
          <p:spPr>
            <a:xfrm>
              <a:off x="3027596" y="4141043"/>
              <a:ext cx="86937" cy="28803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E22E968-88EF-403C-B59B-9C853B25777A}"/>
                </a:ext>
              </a:extLst>
            </p:cNvPr>
            <p:cNvSpPr/>
            <p:nvPr/>
          </p:nvSpPr>
          <p:spPr>
            <a:xfrm>
              <a:off x="4800445" y="4141043"/>
              <a:ext cx="86937" cy="28803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09A452A-CBAE-4F39-BB27-8D466236CA54}"/>
                </a:ext>
              </a:extLst>
            </p:cNvPr>
            <p:cNvSpPr/>
            <p:nvPr/>
          </p:nvSpPr>
          <p:spPr>
            <a:xfrm>
              <a:off x="6486357" y="4141043"/>
              <a:ext cx="86937" cy="28803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5" name="Connector: Elbow 24">
              <a:extLst>
                <a:ext uri="{FF2B5EF4-FFF2-40B4-BE49-F238E27FC236}">
                  <a16:creationId xmlns:a16="http://schemas.microsoft.com/office/drawing/2014/main" id="{4D395CDD-95F7-4196-986D-C8DA11711ADB}"/>
                </a:ext>
              </a:extLst>
            </p:cNvPr>
            <p:cNvCxnSpPr>
              <a:cxnSpLocks/>
            </p:cNvCxnSpPr>
            <p:nvPr/>
          </p:nvCxnSpPr>
          <p:spPr>
            <a:xfrm>
              <a:off x="1151620" y="4878821"/>
              <a:ext cx="5220580" cy="12700"/>
            </a:xfrm>
            <a:prstGeom prst="bentConnector3">
              <a:avLst/>
            </a:prstGeom>
            <a:ln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F7AD58F-9A2B-4EF7-A2BB-379FDF21F09B}"/>
                </a:ext>
              </a:extLst>
            </p:cNvPr>
            <p:cNvCxnSpPr>
              <a:cxnSpLocks/>
            </p:cNvCxnSpPr>
            <p:nvPr/>
          </p:nvCxnSpPr>
          <p:spPr>
            <a:xfrm>
              <a:off x="1151620" y="4515966"/>
              <a:ext cx="0" cy="4854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DF92BA46-B5F6-491C-812C-0D67ADF0A01B}"/>
                </a:ext>
              </a:extLst>
            </p:cNvPr>
            <p:cNvCxnSpPr>
              <a:cxnSpLocks/>
            </p:cNvCxnSpPr>
            <p:nvPr/>
          </p:nvCxnSpPr>
          <p:spPr>
            <a:xfrm>
              <a:off x="6372200" y="4515966"/>
              <a:ext cx="0" cy="4854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96265BF-FC2D-4426-8F4A-04D23CCC159D}"/>
                </a:ext>
              </a:extLst>
            </p:cNvPr>
            <p:cNvSpPr txBox="1"/>
            <p:nvPr/>
          </p:nvSpPr>
          <p:spPr>
            <a:xfrm>
              <a:off x="3535570" y="3640427"/>
              <a:ext cx="134451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/>
                <a:t>Periodic reserved resource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00C5E22-F921-42C0-A3FF-6C8558FEDFA6}"/>
                </a:ext>
              </a:extLst>
            </p:cNvPr>
            <p:cNvSpPr txBox="1"/>
            <p:nvPr/>
          </p:nvSpPr>
          <p:spPr>
            <a:xfrm>
              <a:off x="1221588" y="3862822"/>
              <a:ext cx="54636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/>
                <a:t>DRX ON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105EB80-8E6C-467B-B939-AC7CFF8C07FE}"/>
                </a:ext>
              </a:extLst>
            </p:cNvPr>
            <p:cNvSpPr txBox="1"/>
            <p:nvPr/>
          </p:nvSpPr>
          <p:spPr>
            <a:xfrm>
              <a:off x="3731537" y="4458842"/>
              <a:ext cx="54636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/>
                <a:t>DRX OFF</a:t>
              </a: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42A09494-6A98-443A-8A80-9370E1CC08DC}"/>
                </a:ext>
              </a:extLst>
            </p:cNvPr>
            <p:cNvCxnSpPr>
              <a:endCxn id="20" idx="3"/>
            </p:cNvCxnSpPr>
            <p:nvPr/>
          </p:nvCxnSpPr>
          <p:spPr>
            <a:xfrm flipH="1">
              <a:off x="1259632" y="3860638"/>
              <a:ext cx="2664296" cy="43930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CFFD8977-0F7D-4292-B2A3-C534BED2C306}"/>
                </a:ext>
              </a:extLst>
            </p:cNvPr>
            <p:cNvCxnSpPr/>
            <p:nvPr/>
          </p:nvCxnSpPr>
          <p:spPr>
            <a:xfrm flipH="1">
              <a:off x="3223215" y="3877705"/>
              <a:ext cx="692059" cy="33171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25CEE668-D482-44E5-94DB-D09DA2D90B39}"/>
                </a:ext>
              </a:extLst>
            </p:cNvPr>
            <p:cNvCxnSpPr>
              <a:endCxn id="22" idx="1"/>
            </p:cNvCxnSpPr>
            <p:nvPr/>
          </p:nvCxnSpPr>
          <p:spPr>
            <a:xfrm>
              <a:off x="3961972" y="3914393"/>
              <a:ext cx="838473" cy="3706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C48D5D79-0B3C-4069-A331-C5A9AED4DBDE}"/>
                </a:ext>
              </a:extLst>
            </p:cNvPr>
            <p:cNvCxnSpPr>
              <a:endCxn id="23" idx="0"/>
            </p:cNvCxnSpPr>
            <p:nvPr/>
          </p:nvCxnSpPr>
          <p:spPr>
            <a:xfrm>
              <a:off x="3915274" y="3865006"/>
              <a:ext cx="2614552" cy="27603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06220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4767263"/>
            <a:ext cx="432048" cy="273844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860</Words>
  <Application>Microsoft Office PowerPoint</Application>
  <PresentationFormat>On-screen Show (16:9)</PresentationFormat>
  <Paragraphs>95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黑体</vt:lpstr>
      <vt:lpstr>Arial</vt:lpstr>
      <vt:lpstr>Calibri</vt:lpstr>
      <vt:lpstr>Times New Roman</vt:lpstr>
      <vt:lpstr>1_Office 主题</vt:lpstr>
      <vt:lpstr>Office 主题</vt:lpstr>
      <vt:lpstr>Views on Rel-18 XR</vt:lpstr>
      <vt:lpstr>Draft Objectives of XR in R1-212711</vt:lpstr>
      <vt:lpstr>XR-application awareness scheduling  </vt:lpstr>
      <vt:lpstr>UE Power Saving for XR</vt:lpstr>
      <vt:lpstr>NR Capacity Enhancement for XR 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2021-11-27T17:00:25Z</dcterms:modified>
</cp:coreProperties>
</file>