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6"/>
  </p:notesMasterIdLst>
  <p:sldIdLst>
    <p:sldId id="376" r:id="rId2"/>
    <p:sldId id="392" r:id="rId3"/>
    <p:sldId id="394" r:id="rId4"/>
    <p:sldId id="34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0" autoAdjust="0"/>
    <p:restoredTop sz="93252"/>
  </p:normalViewPr>
  <p:slideViewPr>
    <p:cSldViewPr snapToGrid="0">
      <p:cViewPr varScale="1">
        <p:scale>
          <a:sx n="100" d="100"/>
          <a:sy n="100" d="100"/>
        </p:scale>
        <p:origin x="104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680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382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021922"/>
            <a:ext cx="8653431" cy="2622508"/>
          </a:xfrm>
        </p:spPr>
        <p:txBody>
          <a:bodyPr/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</a:t>
            </a:r>
            <a:r>
              <a:rPr lang="en-US" altLang="zh-CN" sz="1600" b="1" dirty="0">
                <a:solidFill>
                  <a:schemeClr val="bg1"/>
                </a:solidFill>
              </a:rPr>
              <a:t>94e</a:t>
            </a:r>
            <a:r>
              <a:rPr lang="en-GB" altLang="zh-CN" sz="1600" b="1" dirty="0">
                <a:solidFill>
                  <a:schemeClr val="bg1"/>
                </a:solidFill>
              </a:rPr>
              <a:t>	                                                     RP-21327</a:t>
            </a:r>
            <a:r>
              <a:rPr lang="en-US" altLang="zh-CN" sz="1600" b="1">
                <a:solidFill>
                  <a:schemeClr val="bg1"/>
                </a:solidFill>
              </a:rPr>
              <a:t>6</a:t>
            </a:r>
            <a:endParaRPr lang="zh-CN" altLang="zh-CN" sz="1600" dirty="0">
              <a:solidFill>
                <a:schemeClr val="bg1"/>
              </a:solidFill>
            </a:endParaRPr>
          </a:p>
          <a:p>
            <a:r>
              <a:rPr lang="en-GB" altLang="zh-CN" sz="1600" b="1" dirty="0">
                <a:solidFill>
                  <a:schemeClr val="bg1"/>
                </a:solidFill>
              </a:rPr>
              <a:t>Electronic Meeting, </a:t>
            </a:r>
            <a:r>
              <a:rPr lang="en-US" altLang="zh-CN" sz="1600" b="1" dirty="0">
                <a:solidFill>
                  <a:schemeClr val="bg1"/>
                </a:solidFill>
              </a:rPr>
              <a:t>Dec.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06-17,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GB" altLang="zh-CN" sz="1600" b="1" dirty="0">
                <a:solidFill>
                  <a:schemeClr val="bg1"/>
                </a:solidFill>
              </a:rPr>
              <a:t>202</a:t>
            </a:r>
            <a:r>
              <a:rPr lang="en-US" altLang="zh-CN" sz="1600" b="1" dirty="0">
                <a:solidFill>
                  <a:schemeClr val="bg1"/>
                </a:solidFill>
              </a:rPr>
              <a:t>1</a:t>
            </a:r>
            <a:endParaRPr lang="zh-CN" altLang="zh-CN" sz="16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754960" y="4936136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	</a:t>
            </a:r>
            <a:r>
              <a:rPr lang="en-US" altLang="zh-CN" b="1"/>
              <a:t>8A</a:t>
            </a:r>
            <a:r>
              <a:rPr lang="en-US" altLang="zh-CN" b="1" dirty="0"/>
              <a:t>.2</a:t>
            </a:r>
            <a:endParaRPr lang="en-US" altLang="zh-CN" b="1" dirty="0">
              <a:highlight>
                <a:srgbClr val="00FF00"/>
              </a:highlight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707153" y="3826643"/>
            <a:ext cx="7393613" cy="456860"/>
          </a:xfrm>
        </p:spPr>
        <p:txBody>
          <a:bodyPr/>
          <a:lstStyle/>
          <a:p>
            <a:r>
              <a:rPr lang="en-US" altLang="zh-CN" sz="2800" dirty="0"/>
              <a:t>Views on WID scope for Rel-18</a:t>
            </a:r>
            <a:r>
              <a:rPr lang="zh-CN" altLang="en-US" sz="2800" dirty="0"/>
              <a:t> </a:t>
            </a:r>
            <a:r>
              <a:rPr lang="en-US" altLang="zh-CN" sz="2800" dirty="0"/>
              <a:t>Mobility</a:t>
            </a:r>
            <a:endParaRPr lang="zh-CN" altLang="en-US" sz="28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400" b="1" dirty="0"/>
              <a:t>Background</a:t>
            </a:r>
            <a:endParaRPr lang="zh-CN" altLang="en-US" sz="2400" b="1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内容占位符 1">
            <a:extLst>
              <a:ext uri="{FF2B5EF4-FFF2-40B4-BE49-F238E27FC236}">
                <a16:creationId xmlns:a16="http://schemas.microsoft.com/office/drawing/2014/main" id="{720E1A38-0D2A-EA4A-A88E-1191422D1D2F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342792"/>
          </a:xfrm>
        </p:spPr>
        <p:txBody>
          <a:bodyPr>
            <a:normAutofit/>
          </a:bodyPr>
          <a:lstStyle/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After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October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email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discussion,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following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scope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was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concluded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18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vivo Bold"/>
                <a:ea typeface="vivo type CNS"/>
                <a:cs typeface="Arial" panose="020B0604020202020204" pitchFamily="34" charset="0"/>
              </a:rPr>
              <a:t>[RP-21xxxx]:</a:t>
            </a: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481A9752-8893-D648-AE63-7F93581F1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567925"/>
              </p:ext>
            </p:extLst>
          </p:nvPr>
        </p:nvGraphicFramePr>
        <p:xfrm>
          <a:off x="698501" y="1790700"/>
          <a:ext cx="10604499" cy="4107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04499">
                  <a:extLst>
                    <a:ext uri="{9D8B030D-6E8A-4147-A177-3AD203B41FA5}">
                      <a16:colId xmlns:a16="http://schemas.microsoft.com/office/drawing/2014/main" val="2794059805"/>
                    </a:ext>
                  </a:extLst>
                </a:gridCol>
              </a:tblGrid>
              <a:tr h="3832164">
                <a:tc>
                  <a:txBody>
                    <a:bodyPr/>
                    <a:lstStyle/>
                    <a:p>
                      <a:pPr marL="228600" lvl="0" indent="-228600" algn="just" hangingPunct="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To specify mechanism and procedures of L1/L2 based inter-cell mobility for mobility latency reduction: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800077" lvl="1" indent="-342900" algn="just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Configuration and maintenance for multiple candidate cells to allow fast application of configurations for candidate cells [RAN2, RAN3]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800077" lvl="1" indent="-342900" algn="just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Dynamic switch mechanism among candidate serving cells (including </a:t>
                      </a:r>
                      <a:r>
                        <a:rPr lang="en-US" altLang="zh-CN" sz="1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SpCell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and </a:t>
                      </a:r>
                      <a:r>
                        <a:rPr lang="en-US" altLang="zh-CN" sz="1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SCell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) for the potential applicable scenarios based on L1/L2 </a:t>
                      </a:r>
                      <a:r>
                        <a:rPr lang="en-US" altLang="zh-CN" sz="1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signalling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[RAN2, RAN1]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800077" lvl="1" indent="-342900" algn="just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L1 enhancements, including inter-cell beam management, L1 measurement and reporting, beam indication, and for non-synchronized scenario to handle TA management [RAN1, RAN2]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800077" lvl="1" indent="-342900" algn="just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CU-DU interface signaling to support L1/L2 mobility, if needed [RAN3]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683895" algn="just" hangingPunct="0"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Note 1: FR2 specific enhancements are not precluded, if any.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683895" algn="just" hangingPunct="0"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Note 2: The procedure of L1/L2 based inter-cell mobility are applicable to the following scenarios: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1143000" lvl="2" indent="-228600" algn="just" hangingPunct="0">
                        <a:spcAft>
                          <a:spcPts val="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Standalone, CA and NR-DC case with serving cell change within one CG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1143000" lvl="2" indent="-228600" algn="just" hangingPunct="0">
                        <a:spcAft>
                          <a:spcPts val="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Intra-CU case and intra-CU inter-DU case (applicable for Standalone and CA)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1143000" lvl="2" indent="-228600" algn="just" hangingPunct="0">
                        <a:spcAft>
                          <a:spcPts val="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Both intra-frequency and inter-frequency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1143000" lvl="2" indent="-228600" algn="just" hangingPunct="0">
                        <a:spcAft>
                          <a:spcPts val="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Both FR1 and FR2</a:t>
                      </a:r>
                    </a:p>
                    <a:p>
                      <a:pPr marL="1143000" lvl="2" indent="-228600" algn="just" hangingPunct="0">
                        <a:spcAft>
                          <a:spcPts val="0"/>
                        </a:spcAft>
                        <a:buFont typeface="Wingdings" pitchFamily="2" charset="2"/>
                        <a:buChar char=""/>
                      </a:pP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228600" lvl="0" indent="-228600" algn="just" defTabSz="914355" rtl="0" eaLnBrk="1" latinLnBrk="0" hangingPunct="0"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To specify mechanism and procedures of MR-DC with selective activation of the cell groups via L3 enhancements:</a:t>
                      </a:r>
                      <a:endParaRPr lang="zh-CN" altLang="zh-CN" sz="11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800077" lvl="1" indent="-342900" algn="just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To allow subsequent CPC/CPAC after changing SCG without reconfiguration and re-initiation of CPC/CPAC [RAN2, RAN3, RAN4]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800077" lvl="1" indent="-342900" algn="just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TBD: whether Rel-17 CPC/CPAC mechanism is used as the baseline 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800077" lvl="1" indent="-342900" algn="just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TBD: whether to limit MR-DC to EN-DC and NR-DC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 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342900" lvl="0" indent="-342900" algn="just" hangingPunct="0"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To </a:t>
                      </a: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specify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CHO including target MCG and target SCG if it cannot be completed in Rel-17 [RAN3, RAN2]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 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342900" lvl="0" indent="-342900" algn="just" hangingPunct="0">
                        <a:spcAft>
                          <a:spcPts val="0"/>
                        </a:spcAft>
                        <a:buFont typeface="+mj-lt"/>
                        <a:buAutoNum type="arabicPeriod" startAt="4"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To </a:t>
                      </a: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specify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CHO including target MCG and candidate SCG for CPC/CPAC  [RAN3, RAN2]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800077" lvl="1" indent="-342900" algn="just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CHO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including target MCG and target SCG is used as the baseline</a:t>
                      </a:r>
                      <a:endParaRPr lang="zh-CN" alt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marL="342900" lvl="0" indent="-342900" algn="just" hangingPunct="0"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endParaRPr lang="zh-CN" altLang="zh-CN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879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6830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400" b="1" dirty="0"/>
              <a:t>Suggestion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on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the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modification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of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WID</a:t>
            </a:r>
            <a:endParaRPr lang="zh-CN" altLang="en-US" sz="2400" b="1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内容占位符 1">
            <a:extLst>
              <a:ext uri="{FF2B5EF4-FFF2-40B4-BE49-F238E27FC236}">
                <a16:creationId xmlns:a16="http://schemas.microsoft.com/office/drawing/2014/main" id="{720E1A38-0D2A-EA4A-A88E-1191422D1D2F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342792"/>
          </a:xfrm>
        </p:spPr>
        <p:txBody>
          <a:bodyPr>
            <a:normAutofit/>
          </a:bodyPr>
          <a:lstStyle/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000" dirty="0">
                <a:latin typeface="vivo Bold"/>
                <a:ea typeface="vivo type CNS"/>
                <a:cs typeface="Arial" panose="020B0604020202020204" pitchFamily="34" charset="0"/>
              </a:rPr>
              <a:t>Reasons</a:t>
            </a:r>
            <a:r>
              <a:rPr lang="zh-CN" altLang="en-US" sz="20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Arial" panose="020B0604020202020204" pitchFamily="34" charset="0"/>
              </a:rPr>
              <a:t>for</a:t>
            </a:r>
            <a:r>
              <a:rPr lang="zh-CN" altLang="en-US" sz="20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ea typeface="vivo type CNS"/>
                <a:cs typeface="Arial" panose="020B0604020202020204" pitchFamily="34" charset="0"/>
              </a:rPr>
              <a:t>change:</a:t>
            </a:r>
          </a:p>
          <a:p>
            <a:pPr marL="597694" lvl="2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/>
              <a:t>Non-synchronized scenario are not just related to TA handling, but also related to measurement and measurement report,</a:t>
            </a:r>
            <a:r>
              <a:rPr lang="zh-CN" altLang="en-US" dirty="0"/>
              <a:t> </a:t>
            </a:r>
            <a:r>
              <a:rPr lang="en-US" altLang="zh-CN" dirty="0"/>
              <a:t>etc. We think measurement and corresponding report for both synchronized and non-synchronized scenarios should be considered for L1/L2 based inter-cell mobility. There is no reason to exclude any of them. It is better to indicate non-synchronized scenario </a:t>
            </a:r>
            <a:r>
              <a:rPr lang="en-US" altLang="zh-CN"/>
              <a:t>as separately.</a:t>
            </a:r>
            <a:endParaRPr lang="en-US" altLang="zh-CN" dirty="0"/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000" dirty="0">
                <a:latin typeface="vivo Bold"/>
                <a:ea typeface="vivo type CNS"/>
                <a:cs typeface="Arial" panose="020B0604020202020204" pitchFamily="34" charset="0"/>
              </a:rPr>
              <a:t>Thus,</a:t>
            </a:r>
            <a:r>
              <a:rPr lang="zh-CN" altLang="en-US" sz="20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first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bullet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could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be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updated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as</a:t>
            </a:r>
            <a:r>
              <a:rPr lang="zh-CN" altLang="en-US" sz="2000" u="sng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000" u="sng" dirty="0">
                <a:latin typeface="vivo Bold"/>
                <a:ea typeface="vivo type CNS"/>
                <a:cs typeface="Arial" panose="020B0604020202020204" pitchFamily="34" charset="0"/>
              </a:rPr>
              <a:t>below</a:t>
            </a:r>
            <a:r>
              <a:rPr lang="en-US" altLang="zh-CN" sz="2000" dirty="0">
                <a:latin typeface="vivo Bold"/>
                <a:ea typeface="vivo type CNS"/>
                <a:cs typeface="Arial" panose="020B0604020202020204" pitchFamily="34" charset="0"/>
              </a:rPr>
              <a:t>:</a:t>
            </a: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1800" dirty="0">
              <a:latin typeface="vivo Bold"/>
              <a:ea typeface="vivo type CNS"/>
              <a:cs typeface="Arial" panose="020B0604020202020204" pitchFamily="34" charset="0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481A9752-8893-D648-AE63-7F93581F1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449566"/>
              </p:ext>
            </p:extLst>
          </p:nvPr>
        </p:nvGraphicFramePr>
        <p:xfrm>
          <a:off x="560744" y="3352104"/>
          <a:ext cx="10604499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04499">
                  <a:extLst>
                    <a:ext uri="{9D8B030D-6E8A-4147-A177-3AD203B41FA5}">
                      <a16:colId xmlns:a16="http://schemas.microsoft.com/office/drawing/2014/main" val="2794059805"/>
                    </a:ext>
                  </a:extLst>
                </a:gridCol>
              </a:tblGrid>
              <a:tr h="1320800">
                <a:tc>
                  <a:txBody>
                    <a:bodyPr/>
                    <a:lstStyle/>
                    <a:p>
                      <a:pPr marL="228600" marR="0" lvl="0" indent="-22860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To specify mechanism and procedures of L1/L2 based inter-cell mobility for mobility latency reduction:</a:t>
                      </a:r>
                      <a:endParaRPr kumimoji="0" lang="zh-CN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800077" marR="0" lvl="1" indent="-34290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Configuration and maintenance for multiple candidate cells to allow fast application of configurations for candidate cells [RAN2, RAN3]</a:t>
                      </a:r>
                      <a:endParaRPr kumimoji="0" lang="zh-CN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800077" marR="0" lvl="1" indent="-34290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Dynamic switch mechanism among candidate serving cells (including </a:t>
                      </a:r>
                      <a:r>
                        <a:rPr kumimoji="0" lang="en-US" altLang="zh-CN" sz="1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SpCell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and </a:t>
                      </a:r>
                      <a:r>
                        <a:rPr kumimoji="0" lang="en-US" altLang="zh-CN" sz="1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SCell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) for the potential applicable scenarios based on L1/L2 </a:t>
                      </a:r>
                      <a:r>
                        <a:rPr kumimoji="0" lang="en-US" altLang="zh-CN" sz="1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signalling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[RAN2, RAN1]</a:t>
                      </a:r>
                      <a:endParaRPr kumimoji="0" lang="zh-CN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800077" marR="0" lvl="1" indent="-34290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L1 enhancements</a:t>
                      </a:r>
                      <a:r>
                        <a:rPr kumimoji="0" lang="zh-CN" altLang="en-US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for</a:t>
                      </a:r>
                      <a:r>
                        <a:rPr kumimoji="0" lang="zh-CN" altLang="en-US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both</a:t>
                      </a:r>
                      <a:r>
                        <a:rPr kumimoji="0" lang="zh-CN" altLang="en-US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synchronized</a:t>
                      </a:r>
                      <a:r>
                        <a:rPr kumimoji="0" lang="zh-CN" altLang="en-US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and</a:t>
                      </a:r>
                      <a:r>
                        <a:rPr kumimoji="0" lang="zh-CN" altLang="en-US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non-synchronized</a:t>
                      </a:r>
                      <a:r>
                        <a:rPr kumimoji="0" lang="zh-CN" altLang="en-US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scenarios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, including inter-cell beam management, L1 measurement and reporting, beam indication, and </a:t>
                      </a:r>
                      <a:r>
                        <a:rPr kumimoji="0" lang="en-US" altLang="zh-CN" sz="14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for non-synchronized scenario to handle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TA management [RAN1, RAN2]</a:t>
                      </a:r>
                      <a:endParaRPr kumimoji="0" lang="zh-CN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800077" marR="0" lvl="1" indent="-34290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CU-DU interface signaling to support L1/L2 mobility, if needed [RAN3]</a:t>
                      </a:r>
                      <a:endParaRPr kumimoji="0" lang="zh-CN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683895" marR="0" lvl="0" indent="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Note 1: FR2 specific enhancements are not precluded, if any.</a:t>
                      </a:r>
                      <a:endParaRPr kumimoji="0" lang="zh-CN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683895" marR="0" lvl="0" indent="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Note 2: The procedure of L1/L2 based inter-cell mobility are applicable to the following scenarios:</a:t>
                      </a:r>
                      <a:endParaRPr kumimoji="0" lang="zh-CN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1143000" marR="0" lvl="2" indent="-22860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"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Standalone, CA and NR-DC case with serving cell change within one CG</a:t>
                      </a:r>
                      <a:endParaRPr kumimoji="0" lang="zh-CN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1143000" marR="0" lvl="2" indent="-22860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"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Intra-DU case and intra-CU inter-DU case (applicable for Standalone and CA)</a:t>
                      </a:r>
                      <a:endParaRPr kumimoji="0" lang="zh-CN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1143000" marR="0" lvl="2" indent="-22860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"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Both intra-frequency and inter-frequency</a:t>
                      </a:r>
                      <a:endParaRPr kumimoji="0" lang="zh-CN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1143000" marR="0" lvl="2" indent="-22860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"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Both FR1 and FR2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879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434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9374</TotalTime>
  <Words>622</Words>
  <Application>Microsoft Macintosh PowerPoint</Application>
  <PresentationFormat>宽屏</PresentationFormat>
  <Paragraphs>58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等线</vt:lpstr>
      <vt:lpstr>方正兰亭黑简体</vt:lpstr>
      <vt:lpstr>vivo Bold</vt:lpstr>
      <vt:lpstr>vivo type CN简 Bold</vt:lpstr>
      <vt:lpstr>vivo type CN简 Light</vt:lpstr>
      <vt:lpstr>vivo type CN简 Regular</vt:lpstr>
      <vt:lpstr>vivo type CNS</vt:lpstr>
      <vt:lpstr>vivo type CNS Light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Chenli(vivo)</cp:lastModifiedBy>
  <cp:revision>817</cp:revision>
  <dcterms:created xsi:type="dcterms:W3CDTF">2019-03-21T01:16:59Z</dcterms:created>
  <dcterms:modified xsi:type="dcterms:W3CDTF">2021-11-29T10:20:53Z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