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20"/>
  </p:notesMasterIdLst>
  <p:handoutMasterIdLst>
    <p:handoutMasterId r:id="rId21"/>
  </p:handoutMasterIdLst>
  <p:sldIdLst>
    <p:sldId id="271" r:id="rId13"/>
    <p:sldId id="283" r:id="rId14"/>
    <p:sldId id="278" r:id="rId15"/>
    <p:sldId id="286" r:id="rId16"/>
    <p:sldId id="287" r:id="rId17"/>
    <p:sldId id="285" r:id="rId18"/>
    <p:sldId id="261" r:id="rId19"/>
  </p:sldIdLst>
  <p:sldSz cx="12192000" cy="6858000"/>
  <p:notesSz cx="6858000" cy="9144000"/>
  <p:embeddedFontLst>
    <p:embeddedFont>
      <p:font typeface="Ericsson Hilda" pitchFamily="2" charset="0"/>
      <p:regular r:id="rId22"/>
      <p:bold r:id="rId23"/>
      <p:italic r:id="rId24"/>
      <p:boldItalic r:id="rId25"/>
    </p:embeddedFont>
    <p:embeddedFont>
      <p:font typeface="Ericsson Hilda Light" pitchFamily="2" charset="0"/>
      <p:regular r:id="rId26"/>
      <p:italic r:id="rId27"/>
    </p:embeddedFont>
    <p:embeddedFont>
      <p:font typeface="Ericsson Technical Icons" pitchFamily="2" charset="0"/>
      <p:regular r:id="rId28"/>
      <p:bold r:id="rId29"/>
      <p:italic r:id="rId30"/>
      <p:boldItalic r:id="rId31"/>
    </p:embeddedFont>
    <p:embeddedFont>
      <p:font typeface="Times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E4A4340-6D56-73A6-0064-EB79B49A56AB}" name="Tuomas Tirronen" initials="TT" userId="S::tuomas.tirronen@ericsson.com::8ae25310-60c0-4a1a-8e5d-21eca56df4c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B49192-09A3-43C8-A684-AD73FBA442AA}" v="41" dt="2021-11-29T12:44:58.2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6"/>
    <p:restoredTop sz="96327"/>
  </p:normalViewPr>
  <p:slideViewPr>
    <p:cSldViewPr snapToGrid="0" snapToObjects="1">
      <p:cViewPr varScale="1">
        <p:scale>
          <a:sx n="123" d="100"/>
          <a:sy n="123" d="100"/>
        </p:scale>
        <p:origin x="84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font" Target="fonts/font5.fntdata"/><Relationship Id="rId39" Type="http://schemas.openxmlformats.org/officeDocument/2006/relationships/tableStyles" Target="tableStyles.xml"/><Relationship Id="rId21" Type="http://schemas.openxmlformats.org/officeDocument/2006/relationships/handoutMaster" Target="handoutMasters/handoutMaster1.xml"/><Relationship Id="rId34" Type="http://schemas.openxmlformats.org/officeDocument/2006/relationships/font" Target="fonts/font13.fntdata"/><Relationship Id="rId42" Type="http://schemas.microsoft.com/office/2018/10/relationships/authors" Target="author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7.xml"/><Relationship Id="rId31" Type="http://schemas.openxmlformats.org/officeDocument/2006/relationships/font" Target="fonts/font10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omas Tirronen" userId="8ae25310-60c0-4a1a-8e5d-21eca56df4cb" providerId="ADAL" clId="{30DD7631-E298-3A4A-B1C9-F00CE175D3CE}"/>
    <pc:docChg chg="undo custSel modSld">
      <pc:chgData name="Tuomas Tirronen" userId="8ae25310-60c0-4a1a-8e5d-21eca56df4cb" providerId="ADAL" clId="{30DD7631-E298-3A4A-B1C9-F00CE175D3CE}" dt="2021-11-29T17:35:12.556" v="3" actId="20577"/>
      <pc:docMkLst>
        <pc:docMk/>
      </pc:docMkLst>
      <pc:sldChg chg="modSp mod">
        <pc:chgData name="Tuomas Tirronen" userId="8ae25310-60c0-4a1a-8e5d-21eca56df4cb" providerId="ADAL" clId="{30DD7631-E298-3A4A-B1C9-F00CE175D3CE}" dt="2021-11-29T17:35:12.556" v="3" actId="20577"/>
        <pc:sldMkLst>
          <pc:docMk/>
          <pc:sldMk cId="1585572741" sldId="285"/>
        </pc:sldMkLst>
        <pc:spChg chg="mod">
          <ac:chgData name="Tuomas Tirronen" userId="8ae25310-60c0-4a1a-8e5d-21eca56df4cb" providerId="ADAL" clId="{30DD7631-E298-3A4A-B1C9-F00CE175D3CE}" dt="2021-11-29T17:35:12.556" v="3" actId="20577"/>
          <ac:spMkLst>
            <pc:docMk/>
            <pc:sldMk cId="1585572741" sldId="285"/>
            <ac:spMk id="3" creationId="{1AC2E1EA-B036-4D79-878F-68BBE0A801D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BF049-EED5-B440-9E23-ED90E34A780F}" type="datetime1">
              <a:rPr lang="fi-FI" smtClean="0"/>
              <a:t>29.11.2021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220C83F9-F60D-E844-BC8A-A9C0B6C85818}" type="datetime1">
              <a:rPr lang="fi-FI" smtClean="0"/>
              <a:t>29.11.2021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383392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 dirty="0">
                <a:solidFill>
                  <a:srgbClr val="1A1816"/>
                </a:solidFill>
                <a:latin typeface="+mn-lt"/>
              </a:rPr>
              <a:t>  |  2021-11-29  |  Page </a:t>
            </a:r>
            <a:fld id="{108CD5EC-D71D-4C2B-84B3-58CE1EB83A5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 dirty="0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6BFC472D-D2AF-41CA-977E-E32B894FF89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2744A5AB-75C8-47B4-8B56-86CE99169F8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BF480B69-3C68-4CAB-AE67-4CD43A790D4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1E3A7007-A569-4D59-BDA1-8C3DA6CDBD1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07873614-105D-4103-88B3-4F42E1A6F2D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B3420FD5-8DDB-4245-90FA-4046B409789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2942DC95-BCEE-427F-A1FE-757F5CB7C27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772905D5-E20E-4CD3-B2B1-8A36A0268B8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97162B7D-5BAD-49EE-910D-BCD8BA34831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9AAF172D-F227-48FC-87A2-938FFAF884A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055A8DA6-14AC-457F-B627-902511C0F43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AE80400E-A304-4245-BA86-B225A89B08F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97D37E7B-CF97-4428-B256-F44C6C13218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 dirty="0">
                <a:solidFill>
                  <a:srgbClr val="1A1816"/>
                </a:solidFill>
                <a:latin typeface="+mn-lt"/>
              </a:rPr>
              <a:t>  |  2021-11-29  |  Page </a:t>
            </a:r>
            <a:fld id="{8A269EDB-28CE-49D5-B077-FD403DCDBC7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 dirty="0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507229AE-ED3B-4908-96FB-BB9AD0278A5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4ABCFC1F-77A9-43D4-A004-2C370E75895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A990F83B-8353-48A0-A4D7-C446FA352CA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8FB2C8FB-2CAC-4C06-9B51-00A9CB3AB63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0807EFCC-BE85-4B63-ADE3-3D49502A293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16914978-E16F-4909-B17C-2D8FE105DD2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26D2B973-BAFD-4668-A0B8-43BB5F15DF6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DCDB1EB4-9CE8-4C64-82C7-3C05DE25EAD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77091464-E23A-4D6E-93C8-7271DB181FE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C1A93970-7728-4E4B-A2E4-FA932740EF8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002E83F8-6AF0-4571-BCB9-D818F5E9BE4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61141517-4F1D-433C-BE6E-B93F18898A2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35D88569-59C3-4C96-B57F-F30665CA863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33B08AAA-AFDF-4897-8EB7-1A27E7648DF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134F6B37-856D-45A2-8C06-DD15F3EA54D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612709AB-0013-4F23-BD35-73381281F83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D3FC9964-7537-4904-8F4F-7EC098E3554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1B906BCF-F36C-4C0B-B067-F47712C32C7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B16117F0-5C4B-41D4-85A0-194163E8161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B97B9CC6-726C-47C3-9112-CA1BB9D5427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2021-06-06  |  Open  |  Page </a:t>
            </a:r>
            <a:fld id="{B9B732EE-0CDA-43D9-8163-FA9623787DE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7</a:t>
            </a: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7C4D293E-2B3D-4ACF-939F-64B25C673D7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46D5FAC6-5771-41A7-B9EB-AC526D545AD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FC2FF964-2A18-4149-9DED-F0C2168000A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B2A02D8D-868B-4029-8992-8021D85DC10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2021-06-06  |  Open  |  Page </a:t>
            </a:r>
            <a:fld id="{E7F8D42B-BA36-4C07-8B2D-B13DBF4AD6C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7</a:t>
            </a: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e68596a0-d25c-4ea2-83fc-68321347c68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286" y="2756303"/>
            <a:ext cx="9034195" cy="2285611"/>
          </a:xfrm>
        </p:spPr>
        <p:txBody>
          <a:bodyPr/>
          <a:lstStyle/>
          <a:p>
            <a:r>
              <a:rPr lang="en-US" sz="7200" dirty="0"/>
              <a:t>Views on Rel-18 SL topics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14857" y="1115045"/>
            <a:ext cx="2092266" cy="262800"/>
          </a:xfrm>
        </p:spPr>
        <p:txBody>
          <a:bodyPr/>
          <a:lstStyle/>
          <a:p>
            <a:r>
              <a:rPr lang="en-US" sz="2000"/>
              <a:t>RP-213231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4404" y="311792"/>
            <a:ext cx="3777996" cy="2027082"/>
          </a:xfrm>
        </p:spPr>
        <p:txBody>
          <a:bodyPr/>
          <a:lstStyle/>
          <a:p>
            <a:pPr algn="l"/>
            <a:r>
              <a:rPr lang="en-US" sz="2000"/>
              <a:t>3GPP TSG RAN #94-e</a:t>
            </a:r>
            <a:br>
              <a:rPr lang="en-US" sz="2000"/>
            </a:br>
            <a:r>
              <a:rPr lang="en-US" sz="2000"/>
              <a:t>6- 17 December 2021</a:t>
            </a:r>
            <a:br>
              <a:rPr lang="en-US" sz="2000"/>
            </a:br>
            <a:r>
              <a:rPr lang="en-US" sz="2000"/>
              <a:t>Online</a:t>
            </a:r>
          </a:p>
          <a:p>
            <a:pPr algn="l"/>
            <a:r>
              <a:rPr lang="en-US" sz="2000"/>
              <a:t>Source: Ericsson</a:t>
            </a:r>
            <a:br>
              <a:rPr lang="en-US" sz="2000"/>
            </a:br>
            <a:r>
              <a:rPr lang="en-US" sz="2000"/>
              <a:t>Agenda Item: 8A.1</a:t>
            </a:r>
            <a:br>
              <a:rPr lang="en-US" sz="2000"/>
            </a:br>
            <a:r>
              <a:rPr lang="en-US" sz="2000"/>
              <a:t>Document for: Decision</a:t>
            </a:r>
            <a:endParaRPr lang="en-US" sz="20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B4C55-7D30-4548-BDED-B01C88CDA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5CE75-0097-476C-9285-CEDFDEBA2D9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preparatory RAN email discussion on Rel-18 SL enhancements is summarized in </a:t>
            </a:r>
            <a:r>
              <a:rPr lang="en-GB" dirty="0"/>
              <a:t>RP-212664</a:t>
            </a:r>
            <a:r>
              <a:rPr lang="en-US" dirty="0"/>
              <a:t> and a draft WID is available in </a:t>
            </a:r>
            <a:r>
              <a:rPr lang="en-GB" dirty="0"/>
              <a:t>RP-212704</a:t>
            </a:r>
            <a:r>
              <a:rPr lang="en-US" dirty="0"/>
              <a:t>.</a:t>
            </a:r>
          </a:p>
          <a:p>
            <a:r>
              <a:rPr lang="en-US" dirty="0"/>
              <a:t>The preparatory RAN email discussion on Rel-18 SL relay enhancements is summarized in RP-212672 and a draft WID is available in RP-212712.</a:t>
            </a:r>
          </a:p>
        </p:txBody>
      </p:sp>
    </p:spTree>
    <p:extLst>
      <p:ext uri="{BB962C8B-B14F-4D97-AF65-F5344CB8AC3E}">
        <p14:creationId xmlns:p14="http://schemas.microsoft.com/office/powerpoint/2010/main" val="312082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B1A58-FD7D-4243-AE71-AD8DD3224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Background</a:t>
            </a:r>
            <a:br>
              <a:rPr lang="en-US" sz="2400"/>
            </a:br>
            <a:r>
              <a:rPr lang="en-US"/>
              <a:t>Rel-18 SL enhancements</a:t>
            </a:r>
            <a:br>
              <a:rPr lang="en-US"/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22A53-4C11-4A05-BB10-2B88A4734F2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476651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600" i="0" dirty="0">
              <a:solidFill>
                <a:srgbClr val="242424"/>
              </a:solidFill>
              <a:effectLst/>
            </a:endParaRPr>
          </a:p>
          <a:p>
            <a:r>
              <a:rPr lang="en-US" sz="1600" b="1" i="0" dirty="0">
                <a:solidFill>
                  <a:srgbClr val="242424"/>
                </a:solidFill>
                <a:effectLst/>
              </a:rPr>
              <a:t>Observation 1: 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Initial support of NR </a:t>
            </a:r>
            <a:r>
              <a:rPr lang="en-US" sz="1600" i="0" dirty="0" err="1">
                <a:solidFill>
                  <a:srgbClr val="242424"/>
                </a:solidFill>
                <a:effectLst/>
              </a:rPr>
              <a:t>sidelink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 in Rel-16 was only completed after a long maintenance phase, well into Rel-17</a:t>
            </a:r>
          </a:p>
          <a:p>
            <a:r>
              <a:rPr lang="en-US" sz="1600" b="1" i="0" dirty="0">
                <a:solidFill>
                  <a:srgbClr val="242424"/>
                </a:solidFill>
                <a:effectLst/>
              </a:rPr>
              <a:t>Observation 2: 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Rel-17 includes specification of a small set of </a:t>
            </a:r>
            <a:r>
              <a:rPr lang="en-US" sz="1600" i="0" dirty="0" err="1">
                <a:solidFill>
                  <a:srgbClr val="242424"/>
                </a:solidFill>
                <a:effectLst/>
              </a:rPr>
              <a:t>sidelink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 enhancements to the Rel-16 specs. However, the progress has been very slow, especially in RAN1, where the WI has not been completed in time.</a:t>
            </a:r>
          </a:p>
          <a:p>
            <a:r>
              <a:rPr lang="en-US" sz="1600" b="1" i="0" dirty="0">
                <a:solidFill>
                  <a:srgbClr val="242424"/>
                </a:solidFill>
                <a:effectLst/>
              </a:rPr>
              <a:t>Observation 3: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 The Rel-18 WID draft on </a:t>
            </a:r>
            <a:r>
              <a:rPr lang="en-US" sz="1600" i="0" dirty="0" err="1">
                <a:solidFill>
                  <a:srgbClr val="242424"/>
                </a:solidFill>
                <a:effectLst/>
              </a:rPr>
              <a:t>sidelink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 enhancements includes multiple large features. In order of company </a:t>
            </a:r>
            <a:r>
              <a:rPr lang="en-US" sz="1600" i="0" dirty="0" err="1">
                <a:solidFill>
                  <a:srgbClr val="242424"/>
                </a:solidFill>
                <a:effectLst/>
              </a:rPr>
              <a:t>support,and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 the order present in the draft WID in RP-212704, these are:</a:t>
            </a:r>
          </a:p>
          <a:p>
            <a:pPr marL="640800" lvl="1" indent="-457200">
              <a:buFont typeface="+mj-lt"/>
              <a:buAutoNum type="arabicPeriod"/>
            </a:pPr>
            <a:r>
              <a:rPr lang="en-US" sz="1600" dirty="0">
                <a:solidFill>
                  <a:srgbClr val="242424"/>
                </a:solidFill>
              </a:rPr>
              <a:t>Specify mechanism to support NR </a:t>
            </a:r>
            <a:r>
              <a:rPr lang="en-US" sz="1600" dirty="0" err="1">
                <a:solidFill>
                  <a:srgbClr val="242424"/>
                </a:solidFill>
              </a:rPr>
              <a:t>sidelink</a:t>
            </a:r>
            <a:r>
              <a:rPr lang="en-US" sz="1600" dirty="0">
                <a:solidFill>
                  <a:srgbClr val="242424"/>
                </a:solidFill>
              </a:rPr>
              <a:t> CA operation based on LTE </a:t>
            </a:r>
            <a:r>
              <a:rPr lang="en-US" sz="1600" dirty="0" err="1">
                <a:solidFill>
                  <a:srgbClr val="242424"/>
                </a:solidFill>
              </a:rPr>
              <a:t>sidelink</a:t>
            </a:r>
            <a:r>
              <a:rPr lang="en-US" sz="1600" dirty="0">
                <a:solidFill>
                  <a:srgbClr val="242424"/>
                </a:solidFill>
              </a:rPr>
              <a:t> CA operation.</a:t>
            </a:r>
          </a:p>
          <a:p>
            <a:pPr marL="640800" lvl="1" indent="-457200">
              <a:buFont typeface="+mj-lt"/>
              <a:buAutoNum type="arabicPeriod"/>
            </a:pPr>
            <a:r>
              <a:rPr lang="en-US" sz="1600" i="0" dirty="0">
                <a:solidFill>
                  <a:srgbClr val="242424"/>
                </a:solidFill>
                <a:effectLst/>
              </a:rPr>
              <a:t>Study the support of </a:t>
            </a:r>
            <a:r>
              <a:rPr lang="en-US" sz="1600" i="0" dirty="0" err="1">
                <a:solidFill>
                  <a:srgbClr val="242424"/>
                </a:solidFill>
                <a:effectLst/>
              </a:rPr>
              <a:t>sidelink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 on unlicensed spectrum for both mode 1 and mode 2 where </a:t>
            </a:r>
            <a:r>
              <a:rPr lang="en-US" sz="1600" i="0" dirty="0" err="1">
                <a:solidFill>
                  <a:srgbClr val="242424"/>
                </a:solidFill>
                <a:effectLst/>
              </a:rPr>
              <a:t>Uu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 operation for mode 1 is limited to licensed spectrum only </a:t>
            </a:r>
          </a:p>
          <a:p>
            <a:pPr marL="640800" lvl="1" indent="-457200">
              <a:buFont typeface="+mj-lt"/>
              <a:buAutoNum type="arabicPeriod"/>
            </a:pPr>
            <a:r>
              <a:rPr lang="en-US" sz="1600" i="0" dirty="0">
                <a:solidFill>
                  <a:srgbClr val="242424"/>
                </a:solidFill>
                <a:effectLst/>
              </a:rPr>
              <a:t>Study enhanced </a:t>
            </a:r>
            <a:r>
              <a:rPr lang="en-US" sz="1600" i="0" dirty="0" err="1">
                <a:solidFill>
                  <a:srgbClr val="242424"/>
                </a:solidFill>
                <a:effectLst/>
              </a:rPr>
              <a:t>sidelink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 operation on FR2 licensed spectrum</a:t>
            </a:r>
          </a:p>
          <a:p>
            <a:pPr marL="640800" lvl="1" indent="-457200">
              <a:buFont typeface="+mj-lt"/>
              <a:buAutoNum type="arabicPeriod"/>
            </a:pPr>
            <a:r>
              <a:rPr lang="en-US" sz="1600" i="0" dirty="0">
                <a:solidFill>
                  <a:srgbClr val="242424"/>
                </a:solidFill>
                <a:effectLst/>
              </a:rPr>
              <a:t>Study mechanism(s) to enable co-channel coexistence for LTE </a:t>
            </a:r>
            <a:r>
              <a:rPr lang="en-US" sz="1600" i="0" dirty="0" err="1">
                <a:solidFill>
                  <a:srgbClr val="242424"/>
                </a:solidFill>
                <a:effectLst/>
              </a:rPr>
              <a:t>sidelink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 and NR </a:t>
            </a:r>
            <a:r>
              <a:rPr lang="en-US" sz="1600" i="0" dirty="0" err="1">
                <a:solidFill>
                  <a:srgbClr val="242424"/>
                </a:solidFill>
                <a:effectLst/>
              </a:rPr>
              <a:t>sidelink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 including performance, necessity, feasibility, and potential specification impact if any</a:t>
            </a:r>
          </a:p>
          <a:p>
            <a:pPr marL="183600" lvl="1" indent="0">
              <a:buNone/>
            </a:pPr>
            <a:r>
              <a:rPr lang="en-US" sz="1600" dirty="0">
                <a:solidFill>
                  <a:srgbClr val="242424"/>
                </a:solidFill>
              </a:rPr>
              <a:t>RAN is to determine in RAN#98 whether or not there is to be specification support in Rel-18 and if there is specification support, the scope of this work.</a:t>
            </a:r>
            <a:endParaRPr lang="en-US" sz="1600" i="0" dirty="0">
              <a:solidFill>
                <a:srgbClr val="242424"/>
              </a:solidFill>
              <a:effectLst/>
            </a:endParaRPr>
          </a:p>
          <a:p>
            <a:r>
              <a:rPr lang="en-US" sz="1600" b="1" i="0" dirty="0">
                <a:solidFill>
                  <a:srgbClr val="242424"/>
                </a:solidFill>
                <a:effectLst/>
              </a:rPr>
              <a:t>Observation 4: 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The proposed scope for the Rel-18 WI on SL enhancements is very large and broad.</a:t>
            </a:r>
          </a:p>
          <a:p>
            <a:r>
              <a:rPr lang="en-US" sz="1600" b="1" i="0" dirty="0">
                <a:solidFill>
                  <a:srgbClr val="242424"/>
                </a:solidFill>
                <a:effectLst/>
              </a:rPr>
              <a:t>Observation 5: </a:t>
            </a:r>
            <a:r>
              <a:rPr lang="en-US" sz="1600" i="0" dirty="0">
                <a:solidFill>
                  <a:srgbClr val="242424"/>
                </a:solidFill>
                <a:effectLst/>
              </a:rPr>
              <a:t>Cross dependencies between objectives and with other WIs will likely delay the progress.</a:t>
            </a:r>
          </a:p>
          <a:p>
            <a:endParaRPr lang="en-US" sz="1600" i="0" dirty="0">
              <a:solidFill>
                <a:srgbClr val="24242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59640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C1057-7A16-4A11-A57E-B71F3876D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Background</a:t>
            </a:r>
            <a:br>
              <a:rPr lang="en-US" sz="2400"/>
            </a:br>
            <a:r>
              <a:rPr lang="en-US"/>
              <a:t>Rel-18 SL relays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3290D-04DF-4ED9-8D04-E03D71FF200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600" b="1" i="0">
                <a:solidFill>
                  <a:srgbClr val="242424"/>
                </a:solidFill>
                <a:effectLst/>
              </a:rPr>
              <a:t>Observation 6:</a:t>
            </a:r>
            <a:r>
              <a:rPr lang="en-US" sz="1600" i="0">
                <a:solidFill>
                  <a:srgbClr val="242424"/>
                </a:solidFill>
                <a:effectLst/>
              </a:rPr>
              <a:t> The Rel-18 WID draft on </a:t>
            </a:r>
            <a:r>
              <a:rPr lang="en-US" sz="1600" i="0" err="1">
                <a:solidFill>
                  <a:srgbClr val="242424"/>
                </a:solidFill>
                <a:effectLst/>
              </a:rPr>
              <a:t>sidelink</a:t>
            </a:r>
            <a:r>
              <a:rPr lang="en-US" sz="1600" i="0">
                <a:solidFill>
                  <a:srgbClr val="242424"/>
                </a:solidFill>
                <a:effectLst/>
              </a:rPr>
              <a:t> relays enhancements includes :</a:t>
            </a:r>
            <a:endParaRPr lang="en-US" sz="1600"/>
          </a:p>
          <a:p>
            <a:pPr marL="640800" lvl="1" indent="-457200">
              <a:buFont typeface="+mj-lt"/>
              <a:buAutoNum type="arabicPeriod"/>
            </a:pPr>
            <a:r>
              <a:rPr lang="en-US" sz="1600"/>
              <a:t>Specify mechanisms to support single-hop Layer-2 and Layer-3 UE-to-UE relay</a:t>
            </a:r>
          </a:p>
          <a:p>
            <a:pPr marL="640800" lvl="1" indent="-457200">
              <a:buFont typeface="+mj-lt"/>
              <a:buAutoNum type="arabicPeriod"/>
            </a:pPr>
            <a:r>
              <a:rPr lang="en-US" sz="1600"/>
              <a:t>Specify mechanisms to enhance service continuity for single-hop Layer-2 UE-to-Network relay </a:t>
            </a:r>
          </a:p>
          <a:p>
            <a:pPr marL="640800" lvl="1" indent="-457200">
              <a:buFont typeface="+mj-lt"/>
              <a:buAutoNum type="arabicPeriod"/>
            </a:pPr>
            <a:r>
              <a:rPr lang="en-US" sz="1600"/>
              <a:t>Study the benefit and potential solutions for multi-path support in Layer-2 [and Layer-3] UE-to-Network relay to enhance reliability and throughput in the following scenario:</a:t>
            </a:r>
          </a:p>
          <a:p>
            <a:pPr marL="640800" lvl="1" indent="-457200">
              <a:buFont typeface="+mj-lt"/>
              <a:buAutoNum type="arabicPeriod"/>
            </a:pPr>
            <a:r>
              <a:rPr lang="en-US" sz="1600"/>
              <a:t>[Support of SL DRX for </a:t>
            </a:r>
            <a:r>
              <a:rPr lang="en-US" sz="1600" err="1"/>
              <a:t>sidelink</a:t>
            </a:r>
            <a:r>
              <a:rPr lang="en-US" sz="1600"/>
              <a:t> relay operation if not done in Rel-17]</a:t>
            </a:r>
          </a:p>
          <a:p>
            <a:r>
              <a:rPr lang="en-US" sz="1600" b="1" i="0">
                <a:solidFill>
                  <a:srgbClr val="242424"/>
                </a:solidFill>
                <a:effectLst/>
              </a:rPr>
              <a:t>Observation 7: </a:t>
            </a:r>
            <a:r>
              <a:rPr lang="en-US" sz="1600" i="0">
                <a:solidFill>
                  <a:srgbClr val="242424"/>
                </a:solidFill>
                <a:effectLst/>
              </a:rPr>
              <a:t>The proposed scope for the Rel-18 WI on SL relays enhancements is large.</a:t>
            </a:r>
            <a:endParaRPr lang="en-US" sz="1600" b="1" i="0">
              <a:solidFill>
                <a:srgbClr val="242424"/>
              </a:solidFill>
              <a:effectLst/>
            </a:endParaRPr>
          </a:p>
          <a:p>
            <a:r>
              <a:rPr lang="en-US" sz="1600" b="1" i="0">
                <a:solidFill>
                  <a:srgbClr val="242424"/>
                </a:solidFill>
                <a:effectLst/>
              </a:rPr>
              <a:t>Observation 8: </a:t>
            </a:r>
            <a:r>
              <a:rPr lang="en-US" sz="1600" i="0">
                <a:solidFill>
                  <a:srgbClr val="242424"/>
                </a:solidFill>
                <a:effectLst/>
              </a:rPr>
              <a:t>Cross dependencies with other WIs will likely delay the progress</a:t>
            </a:r>
            <a:endParaRPr lang="fi-FI" sz="1600"/>
          </a:p>
        </p:txBody>
      </p:sp>
    </p:spTree>
    <p:extLst>
      <p:ext uri="{BB962C8B-B14F-4D97-AF65-F5344CB8AC3E}">
        <p14:creationId xmlns:p14="http://schemas.microsoft.com/office/powerpoint/2010/main" val="548962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0EB5B-4F23-4045-8AA3-6BE00697C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Proposals</a:t>
            </a:r>
            <a:br>
              <a:rPr lang="en-US" sz="2400"/>
            </a:br>
            <a:r>
              <a:rPr lang="en-US" sz="4000"/>
              <a:t>SL enhancements</a:t>
            </a:r>
            <a:br>
              <a:rPr lang="en-US" sz="4000"/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2E1EA-B036-4D79-878F-68BBE0A801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9232" y="1834226"/>
            <a:ext cx="11233150" cy="2878452"/>
          </a:xfrm>
        </p:spPr>
        <p:txBody>
          <a:bodyPr/>
          <a:lstStyle/>
          <a:p>
            <a:pPr marL="0" indent="0">
              <a:buNone/>
            </a:pPr>
            <a:r>
              <a:rPr lang="en-US" sz="1600"/>
              <a:t>Based on the previous proposals we provide the following proposals for updating the draft WID on SL enhancements:</a:t>
            </a:r>
          </a:p>
          <a:p>
            <a:r>
              <a:rPr lang="en-US" sz="1600" b="1" i="0">
                <a:solidFill>
                  <a:srgbClr val="242424"/>
                </a:solidFill>
                <a:effectLst/>
              </a:rPr>
              <a:t>Proposal 1: </a:t>
            </a:r>
            <a:r>
              <a:rPr lang="en-US" sz="1600" i="0">
                <a:solidFill>
                  <a:srgbClr val="242424"/>
                </a:solidFill>
                <a:effectLst/>
              </a:rPr>
              <a:t>Reduce the scope of the WI, keeping only objectives 1, 2, and possibly 4 (due to its very reduced scope</a:t>
            </a:r>
            <a:r>
              <a:rPr lang="en-US" sz="1600">
                <a:solidFill>
                  <a:srgbClr val="242424"/>
                </a:solidFill>
              </a:rPr>
              <a:t>) as listed the draft WID in RP-212704.</a:t>
            </a:r>
            <a:endParaRPr lang="en-US" sz="1600" i="0">
              <a:solidFill>
                <a:srgbClr val="242424"/>
              </a:solidFill>
              <a:effectLst/>
            </a:endParaRPr>
          </a:p>
          <a:p>
            <a:r>
              <a:rPr lang="en-US" sz="1600" b="1" i="0">
                <a:solidFill>
                  <a:srgbClr val="242424"/>
                </a:solidFill>
                <a:effectLst/>
              </a:rPr>
              <a:t>Proposal 2:</a:t>
            </a:r>
            <a:r>
              <a:rPr lang="en-US" sz="1600" i="0">
                <a:solidFill>
                  <a:srgbClr val="242424"/>
                </a:solidFill>
                <a:effectLst/>
              </a:rPr>
              <a:t> </a:t>
            </a:r>
            <a:r>
              <a:rPr lang="en-US" sz="1600">
                <a:solidFill>
                  <a:srgbClr val="242424"/>
                </a:solidFill>
              </a:rPr>
              <a:t>The WI does not include supporting combinations of SL features introduced in Rel-18, including this WI (e.g., SL-CA for SL in unlicensed bands) and other WIs (e.g., SL in unlicensed bands with SL relays).</a:t>
            </a:r>
            <a:r>
              <a:rPr lang="en-GB">
                <a:latin typeface="Times" pitchFamily="2" charset="0"/>
                <a:ea typeface="Malgun Gothic" panose="020B0503020000020004" pitchFamily="34" charset="-127"/>
                <a:cs typeface="Times" pitchFamily="2" charset="0"/>
              </a:rPr>
              <a:t>	</a:t>
            </a:r>
            <a:endParaRPr lang="en-FI">
              <a:latin typeface="Times New Roman" panose="02020603050405020304" pitchFamily="18" charset="0"/>
              <a:ea typeface="Malgun Gothic" panose="020B0503020000020004" pitchFamily="34" charset="-127"/>
              <a:cs typeface="Times" pitchFamily="2" charset="0"/>
            </a:endParaRPr>
          </a:p>
          <a:p>
            <a:endParaRPr lang="en-US" sz="1600" i="0">
              <a:solidFill>
                <a:srgbClr val="24242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81703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0EB5B-4F23-4045-8AA3-6BE00697C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Proposals</a:t>
            </a:r>
            <a:br>
              <a:rPr lang="en-US" sz="2400"/>
            </a:br>
            <a:r>
              <a:rPr lang="en-US" sz="4000"/>
              <a:t>SL relays</a:t>
            </a:r>
            <a:br>
              <a:rPr lang="en-US" sz="4000"/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2E1EA-B036-4D79-878F-68BBE0A801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9232" y="1834226"/>
            <a:ext cx="11233150" cy="2878452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Based on the previous proposals we provide the following proposals for updating the draft WID on SL relays enhancements:</a:t>
            </a:r>
          </a:p>
          <a:p>
            <a:r>
              <a:rPr lang="en-US" sz="1600" b="1" i="0" dirty="0">
                <a:solidFill>
                  <a:srgbClr val="242424"/>
                </a:solidFill>
                <a:effectLst/>
              </a:rPr>
              <a:t>Proposal 3: </a:t>
            </a:r>
            <a:r>
              <a:rPr lang="en-US" sz="1600" dirty="0">
                <a:solidFill>
                  <a:srgbClr val="242424"/>
                </a:solidFill>
              </a:rPr>
              <a:t>The WI does not include supporting SL relays in combination with other SL features introduced in Rel-18 (e.g., SL relays with SL in unlicensed bands).</a:t>
            </a:r>
          </a:p>
          <a:p>
            <a:pPr marL="0" indent="0">
              <a:buNone/>
            </a:pPr>
            <a:endParaRPr lang="en-US" sz="1600" i="0" dirty="0">
              <a:solidFill>
                <a:srgbClr val="242424"/>
              </a:solidFill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2FFF31-62F9-8748-9B1E-5906DB39AEB8}"/>
              </a:ext>
            </a:extLst>
          </p:cNvPr>
          <p:cNvSpPr txBox="1"/>
          <p:nvPr/>
        </p:nvSpPr>
        <p:spPr>
          <a:xfrm>
            <a:off x="1047135" y="6599903"/>
            <a:ext cx="0" cy="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endParaRPr kumimoji="0" lang="en-GB" sz="2000" b="0" i="0" u="none" strike="noStrike" kern="1000" cap="none" spc="-30" normalizeH="0" baseline="0" noProof="0" dirty="0" err="1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5572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https://www.ericsson.com/en/5g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B6669BE-1D1A-074B-AF70-7A25EA04E6EB}">
  <we:reference id="8c079bc0-695b-4e36-9ef8-6ac1bd7eea20" version="1.0.0.6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TemplafyTemplateConfiguration><![CDATA[{"elementsMetadata":[{"type":"shape","id":"e68596a0-d25c-4ea2-83fc-68321347c68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7" ma:contentTypeDescription="Create a new document." ma:contentTypeScope="" ma:versionID="e095ca369c297b516c2edc3b4e4eed57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718a2c12685b6f0600d082f95b142e57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  <SharedWithUsers xmlns="9b239327-9e80-40e4-b1b7-4394fed77a33">
      <UserInfo>
        <DisplayName/>
        <AccountId xsi:nil="true"/>
        <AccountType/>
      </UserInfo>
    </SharedWithUsers>
  </documentManagement>
</p:properties>
</file>

<file path=customXml/item6.xml><?xml version="1.0" encoding="utf-8"?>
<TemplafyFormConfiguration><![CDATA[{"formFields":[{"required":true,"placeholder":"","lines":0,"type":"textBox","name":"DocumentTitle","label":"Document Title","helpTexts":{"prefix":"","postfix":""},"spacing":{},"fullyQualifiedName":"DocumentTitle"},{"dataSource":"Confidentiality","displayColumn":"confidentiality","hideIfNoUserInteractionRequired":false,"distinct":true,"required":true,"autoSelectFirstOption":false,"type":"dropDown","name":"ConfidentialityClass","label":"Confidentiality Class","helpTexts":{"prefix":"","postfix":""},"spacing":{},"fullyQualifiedName":"ConfidentialityClass"},{"dataSource":"External Confidentiality label","displayColumn":"externalConfidentiality","hideIfNoUserInteractionRequired":false,"distinct":true,"required":false,"autoSelectFirstOption":false,"defaultValue":"1","type":"dropDown","name":"ExternalConfidentialityLabel","label":"External Confidentiality label","helpTexts":{"prefix":"","postfix":"If no external confidentiality class then please choose the blank value"},"spacing":{},"fullyQualifiedName":"ExternalConfidentialityLabel"},{"dataSource":"PowerPoint Document Type","column":"documentType","required":false,"placeholder":"","autoSelectFirstOption":false,"type":"comboBox","name":"DocTypePresentation","label":"Document Type","helpTexts":{"prefix":"","postfix":"If the document type differs from the default value, click on the X to delete and type/choose another type."},"spacing":{},"fullyQualifiedName":"DocTypePresentation"},{"required":false,"placeholder":"","lines":0,"type":"textBox","name":"DocumentNumber","label":"Document Number","helpTexts":{"prefix":"","postfix":""},"spacing":{},"fullyQualifiedName":"DocumentNumber"},{"dataSource":"Language code","displayColumn":"showName","hideIfNoUserInteractionRequired":false,"distinct":true,"required":false,"autoSelectFirstOption":false,"defaultValue":"1","type":"dropDown","name":"LanguageCode","label":"Language Code","helpTexts":{"prefix":"","postfix":"The language code will be appended to the Document No."},"spacing":{},"fullyQualifiedName":"LanguageCode"},{"dataSource":"Revision","column":"revision","required":false,"placeholder":"","autoSelectFirstOption":false,"type":"comboBox","name":"Revision","label":"Revision","helpTexts":{"prefix":"","postfix":""},"spacing":{},"fullyQualifiedName":"Revision"},{"required":false,"type":"datePicker","name":"Date","label":"Date","helpTexts":{"prefix":"","postfix":""},"spacing":{},"fullyQualifiedName":"Date"},{"type":"heading","name":"FooterVisibilityOptions","label":"Footer Visibility Options","helpTexts":{"prefix":"","postfix":""},"spacing":{},"fullyQualifiedName":"FooterVisibilityOptions"},{"dataSource":"PPT FooterVisibility","displayColumn":"templateType","hideIfNoUserInteractionRequired":false,"distinct":true,"required":true,"autoSelectFirstOption":false,"defaultValue":"1","type":"dropDown","name":"TemplateType","label":"Is this a document or presentation?","helpTexts":{"prefix":"","postfix":""},"spacing":{},"fullyQualifiedName":"TemplateType"},{"dataSource":"PPT FooterVisibility","displayColumn":"docTitle_label","hideIfNoUserInteractionRequired":false,"distinct":true,"required":false,"autoSelectFirstOption":true,"filter":{"column":"templateType","otherFieldName":"TemplateType","fullyQualifiedOtherFieldName":"TemplateType","otherFieldColumn":"TemplateType","formReference":"none","operator":"equals"},"type":"dropDown","name":"DocTitle","label":"Show document title in footer?","helpTexts":{"prefix":"","postfix":""},"spacing":{},"fullyQualifiedName":"DocTitle"},{"dataSource":"PPT FooterVisibility","displayColumn":"totalPageNo_text","hideIfNoUserInteractionRequired":false,"distinct":true,"required":false,"autoSelectFirstOption":true,"filter":{"column":"templateType","otherFieldName":"TemplateType","fullyQualifiedOtherFieldName":"TemplateType","otherFieldColumn":"TemplateType","formReference":"none","operator":"equals"},"type":"dropDown","name":"TotalPageNo","label":"Page numbering","helpTexts":{"prefix":"","postfix":""},"spacing":{},"fullyQualifiedName":"TotalPageNo"},{"required":false,"placeholder":"","lines":0,"defaultValue":"{{UserProfile.Prepared}}","type":"textBox","name":"Prepared","label":"Prepared By (Subject Responsible)","helpTexts":{"prefix":"","postfix":""},"spacing":{},"fullyQualifiedName":"Prepared"},{"required":false,"placeholder":"","lines":0,"type":"textBox","name":"ApprovedBy","label":"Approved By (Document Responsible)","helpTexts":{"prefix":"","postfix":""},"spacing":{},"fullyQualifiedName":"ApprovedBy"},{"required":false,"placeholder":"","lines":0,"type":"textBox","name":"Checked","label":"Checked","helpTexts":{"prefix":"","postfix":""},"spacing":{},"fullyQualifiedName":"Checked"},{"required":false,"placeholder":"","lines":0,"type":"textBox","name":"Reference","label":"Reference","helpTexts":{"prefix":"","postfix":""},"spacing":{},"fullyQualifiedName":"Reference"},{"required":false,"placeholder":"","lines":0,"type":"textBox","name":"Keywords","label":"Keywords","helpTexts":{"prefix":"","postfix":""},"spacing":{},"fullyQualifiedName":"Keywords"}],"formDataEntries":[{"name":"DocumentTitle","value":"OifStbCYzbnBmeTBXSP8a1XNXm9Ot/3ddtkBKU9iymbcD8IfGA79Rqf2FYxAqv2C"},{"name":"ConfidentialityClass","value":"cT/FOwTWaPknrhRlNMh4SQ=="},{"name":"ExternalConfidentialityLabel","value":"u2D/MG3wyuAQhkGvE2fPaA=="},{"name":"LanguageCode","value":"5wlu7ZdPxHQj1W0w+yTNSg=="},{"name":"Date","value":"GWf0Bp80kZ4YmlwrMzuA1Q=="},{"name":"TemplateType","value":"5wlu7ZdPxHQj1W0w+yTNSg=="},{"name":"DocTitle","value":"5wlu7ZdPxHQj1W0w+yTNSg=="},{"name":"TotalPageNo","value":"5wlu7ZdPxHQj1W0w+yTNSg=="}]}]]></TemplafyForm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C09F197C-6A49-47D0-B877-F88807989676}">
  <ds:schemaRefs/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958A4E-FAB1-42E4-B6B5-29B01F63F87B}">
  <ds:schemaRefs/>
</ds:datastoreItem>
</file>

<file path=customXml/itemProps4.xml><?xml version="1.0" encoding="utf-8"?>
<ds:datastoreItem xmlns:ds="http://schemas.openxmlformats.org/officeDocument/2006/customXml" ds:itemID="{C5563BAB-2A9D-4730-BCD2-915D069E7D63}">
  <ds:schemaRefs>
    <ds:schemaRef ds:uri="2f282d3b-eb4a-4b09-b61f-b9593442e286"/>
    <ds:schemaRef ds:uri="9b239327-9e80-40e4-b1b7-4394fed77a3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56F2EE69-0CCA-4F48-BE22-EC4A886C57A7}">
  <ds:schemaRefs>
    <ds:schemaRef ds:uri="http://schemas.microsoft.com/sharepoint/v3"/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9b239327-9e80-40e4-b1b7-4394fed77a33"/>
    <ds:schemaRef ds:uri="2f282d3b-eb4a-4b09-b61f-b9593442e286"/>
    <ds:schemaRef ds:uri="http://schemas.microsoft.com/office/2006/metadata/properties"/>
    <ds:schemaRef ds:uri="http://www.w3.org/XML/1998/namespace"/>
  </ds:schemaRefs>
</ds:datastoreItem>
</file>

<file path=customXml/itemProps6.xml><?xml version="1.0" encoding="utf-8"?>
<ds:datastoreItem xmlns:ds="http://schemas.openxmlformats.org/officeDocument/2006/customXml" ds:itemID="{D92C3DF5-A179-4E2D-BD20-07044B39171F}">
  <ds:schemaRefs/>
</ds:datastoreItem>
</file>

<file path=customXml/itemProps7.xml><?xml version="1.0" encoding="utf-8"?>
<ds:datastoreItem xmlns:ds="http://schemas.openxmlformats.org/officeDocument/2006/customXml" ds:itemID="{B9AEDDE3-EA02-4A8F-B8F8-0606A0AA45FC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0</TotalTime>
  <Words>619</Words>
  <Application>Microsoft Macintosh PowerPoint</Application>
  <PresentationFormat>Widescreen</PresentationFormat>
  <Paragraphs>36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Ericsson Technical Icons</vt:lpstr>
      <vt:lpstr>Ericsson Hilda</vt:lpstr>
      <vt:lpstr>Ericsson Hilda Light</vt:lpstr>
      <vt:lpstr>Times New Roman</vt:lpstr>
      <vt:lpstr>Times</vt:lpstr>
      <vt:lpstr>PresentationTemplate2017</vt:lpstr>
      <vt:lpstr>Views on Rel-18 SL topics</vt:lpstr>
      <vt:lpstr>Background</vt:lpstr>
      <vt:lpstr>Background Rel-18 SL enhancements </vt:lpstr>
      <vt:lpstr>Background Rel-18 SL relays</vt:lpstr>
      <vt:lpstr>Proposals SL enhancements </vt:lpstr>
      <vt:lpstr>Proposals SL relays 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NTN for Rel-18</dc:title>
  <dc:creator>Magnus Stattin</dc:creator>
  <cp:keywords/>
  <dc:description>Rev</dc:description>
  <cp:lastModifiedBy>Tuomas Tirronen</cp:lastModifiedBy>
  <cp:revision>1</cp:revision>
  <dcterms:created xsi:type="dcterms:W3CDTF">2019-04-23T15:12:54Z</dcterms:created>
  <dcterms:modified xsi:type="dcterms:W3CDTF">2021-11-29T17:35:34Z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2020-05-25T15:19:59.4129898Z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637104588377205666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2021-06-06</vt:lpwstr>
  </property>
  <property fmtid="{D5CDD505-2E9C-101B-9397-08002B2CF9AE}" pid="21" name="Reference">
    <vt:lpwstr/>
  </property>
  <property fmtid="{D5CDD505-2E9C-101B-9397-08002B2CF9AE}" pid="22" name="Title">
    <vt:lpwstr>Considerations on NTN for Rel-18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ComplianceAssetId">
    <vt:lpwstr/>
  </property>
  <property fmtid="{D5CDD505-2E9C-101B-9397-08002B2CF9AE}" pid="39" name="_ExtendedDescription">
    <vt:lpwstr/>
  </property>
</Properties>
</file>