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6" r:id="rId2"/>
    <p:sldId id="268" r:id="rId3"/>
    <p:sldId id="260" r:id="rId4"/>
    <p:sldId id="269" r:id="rId5"/>
    <p:sldId id="272" r:id="rId6"/>
    <p:sldId id="270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66CC"/>
    <a:srgbClr val="FFCCFF"/>
    <a:srgbClr val="CCECFF"/>
    <a:srgbClr val="0000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7027" autoAdjust="0"/>
  </p:normalViewPr>
  <p:slideViewPr>
    <p:cSldViewPr>
      <p:cViewPr varScale="1">
        <p:scale>
          <a:sx n="113" d="100"/>
          <a:sy n="113" d="100"/>
        </p:scale>
        <p:origin x="37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3971B-CCBF-4B04-A0F8-E46E49C88E1E}" type="datetimeFigureOut">
              <a:rPr kumimoji="1" lang="ja-JP" altLang="en-US" smtClean="0"/>
              <a:t>2021/11/29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05785-9F60-46A2-A754-086DA8C13026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6720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 dirty="0"/>
          </a:p>
        </p:txBody>
      </p:sp>
      <p:sp>
        <p:nvSpPr>
          <p:cNvPr id="7" name="フローチャート: 処理 6"/>
          <p:cNvSpPr/>
          <p:nvPr userDrawn="1"/>
        </p:nvSpPr>
        <p:spPr>
          <a:xfrm>
            <a:off x="911424" y="3645025"/>
            <a:ext cx="10369152" cy="45719"/>
          </a:xfrm>
          <a:prstGeom prst="flowChartProcess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02192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83432" y="274638"/>
            <a:ext cx="10598969" cy="418058"/>
          </a:xfrm>
        </p:spPr>
        <p:txBody>
          <a:bodyPr>
            <a:normAutofit/>
          </a:bodyPr>
          <a:lstStyle>
            <a:lvl1pPr algn="l">
              <a:defRPr sz="2000" b="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616624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7" name="フローチャート: データ 6"/>
          <p:cNvSpPr/>
          <p:nvPr userDrawn="1"/>
        </p:nvSpPr>
        <p:spPr>
          <a:xfrm>
            <a:off x="340517" y="355514"/>
            <a:ext cx="497849" cy="382901"/>
          </a:xfrm>
          <a:prstGeom prst="flowChartInputOutpu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8" name="フローチャート: 処理 7"/>
          <p:cNvSpPr/>
          <p:nvPr userDrawn="1"/>
        </p:nvSpPr>
        <p:spPr>
          <a:xfrm>
            <a:off x="358289" y="692697"/>
            <a:ext cx="11389636" cy="45719"/>
          </a:xfrm>
          <a:prstGeom prst="flowChartProcess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17669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_図の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623392" y="836712"/>
            <a:ext cx="5904000" cy="56166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rtlCol="0" anchor="ctr"/>
          <a:lstStyle/>
          <a:p>
            <a:pPr algn="ctr"/>
            <a:r>
              <a:rPr kumimoji="1" lang="ja-JP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要求仕様書の図表はこのくらいの横幅に収める</a:t>
            </a:r>
            <a:endParaRPr kumimoji="1" lang="en-US" altLang="ja-JP" sz="1200" dirty="0" smtClean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/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（</a:t>
            </a:r>
            <a:r>
              <a:rPr lang="en-US" altLang="ja-JP" sz="1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16.4cm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）</a:t>
            </a:r>
            <a:endParaRPr lang="en-US" altLang="ja-JP" sz="1200" dirty="0" smtClean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/>
            <a:r>
              <a:rPr kumimoji="1" lang="en-US" sz="1200" dirty="0" err="1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x.y.z</a:t>
            </a:r>
            <a:r>
              <a:rPr kumimoji="1" lang="ja-JP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章まで</a:t>
            </a:r>
            <a:r>
              <a:rPr kumimoji="1" lang="en-US" altLang="ja-JP" sz="1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ok</a:t>
            </a:r>
            <a:endParaRPr kumimoji="1" lang="en-GB" sz="1200" dirty="0" smtClean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83432" y="274638"/>
            <a:ext cx="10598969" cy="418058"/>
          </a:xfrm>
        </p:spPr>
        <p:txBody>
          <a:bodyPr>
            <a:normAutofit/>
          </a:bodyPr>
          <a:lstStyle>
            <a:lvl1pPr algn="l">
              <a:defRPr sz="2000" b="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616624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7" name="フローチャート: データ 6"/>
          <p:cNvSpPr/>
          <p:nvPr userDrawn="1"/>
        </p:nvSpPr>
        <p:spPr>
          <a:xfrm>
            <a:off x="340517" y="355514"/>
            <a:ext cx="497849" cy="382901"/>
          </a:xfrm>
          <a:prstGeom prst="flowChartInputOutpu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8" name="フローチャート: 処理 7"/>
          <p:cNvSpPr/>
          <p:nvPr userDrawn="1"/>
        </p:nvSpPr>
        <p:spPr>
          <a:xfrm>
            <a:off x="358289" y="692697"/>
            <a:ext cx="11389636" cy="45719"/>
          </a:xfrm>
          <a:prstGeom prst="flowChartProcess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33365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99445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3919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582400" y="6492876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BF28B-E181-4C45-A879-9F1AD036234A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975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5" r:id="rId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Views on Resiliency Enhancements for gNB-CU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199"/>
            <a:ext cx="8534400" cy="1378283"/>
          </a:xfrm>
        </p:spPr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616280" y="97062"/>
            <a:ext cx="3436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b="1" dirty="0" smtClean="0"/>
              <a:t>RP-213192</a:t>
            </a:r>
            <a:endParaRPr kumimoji="1" lang="ja-JP" altLang="en-US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1344" y="9706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/>
              <a:t>3GPP TSG RAN </a:t>
            </a:r>
            <a:r>
              <a:rPr kumimoji="1" lang="en-US" altLang="ja-JP" b="1" dirty="0" smtClean="0"/>
              <a:t>#</a:t>
            </a:r>
            <a:r>
              <a:rPr kumimoji="1" lang="en-US" altLang="ja-JP" b="1" dirty="0" smtClean="0"/>
              <a:t>94-e</a:t>
            </a:r>
          </a:p>
          <a:p>
            <a:r>
              <a:rPr lang="en-US" altLang="ja-JP" b="1" dirty="0" smtClean="0"/>
              <a:t>Electronic Meeting, Dec. 6-17, 2021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501824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Proposal on inter-gNB Coordination has been discussed, which contains the following sub-items.</a:t>
            </a:r>
          </a:p>
          <a:p>
            <a:pPr lvl="1"/>
            <a:r>
              <a:rPr lang="en-US" altLang="ja-JP" dirty="0" smtClean="0"/>
              <a:t>Inter-gNB(-DU) multi-carrier operation</a:t>
            </a:r>
          </a:p>
          <a:p>
            <a:pPr lvl="1"/>
            <a:r>
              <a:rPr lang="en-US" altLang="ja-JP" dirty="0"/>
              <a:t>Inter-gNB(-DU) </a:t>
            </a:r>
            <a:r>
              <a:rPr lang="en-US" altLang="ja-JP" dirty="0" smtClean="0"/>
              <a:t>multi-TRP operation</a:t>
            </a:r>
          </a:p>
          <a:p>
            <a:pPr lvl="1"/>
            <a:r>
              <a:rPr kumimoji="1" lang="en-US" altLang="ja-JP" dirty="0" smtClean="0"/>
              <a:t>Resiliency enhancements of gNB-CU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Out of the three sub-items, the email discussion moderator has produced a draft SID for resiliency enhancements in RP-212723.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023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GB" dirty="0" smtClean="0"/>
              <a:t>Recap: Motivations </a:t>
            </a:r>
            <a:r>
              <a:rPr kumimoji="1" lang="en-GB" dirty="0" smtClean="0"/>
              <a:t>from Docomo perspective</a:t>
            </a:r>
            <a:endParaRPr kumimoji="1" lang="en-GB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GB" dirty="0" smtClean="0"/>
              <a:t>Higher-layer </a:t>
            </a:r>
            <a:r>
              <a:rPr kumimoji="1" lang="en-GB" dirty="0" smtClean="0"/>
              <a:t>split between gNB-CU and gNB-DU would enable highly-centralized gNB-CU deployment with large coverage area per gNB-CU, especially from C-Plane perspective.</a:t>
            </a:r>
          </a:p>
          <a:p>
            <a:r>
              <a:rPr kumimoji="1" lang="en-GB" dirty="0" smtClean="0"/>
              <a:t>As described in the draft SID, </a:t>
            </a:r>
            <a:r>
              <a:rPr lang="en-GB" dirty="0" smtClean="0"/>
              <a:t>such a </a:t>
            </a:r>
            <a:r>
              <a:rPr kumimoji="1" lang="en-GB" dirty="0" smtClean="0"/>
              <a:t>centralized </a:t>
            </a:r>
            <a:r>
              <a:rPr kumimoji="1" lang="en-GB" dirty="0" smtClean="0"/>
              <a:t>gNB-CU(-CP) </a:t>
            </a:r>
            <a:r>
              <a:rPr kumimoji="1" lang="en-GB" dirty="0" smtClean="0"/>
              <a:t>would be a </a:t>
            </a:r>
            <a:r>
              <a:rPr kumimoji="1" lang="en-GB" dirty="0" smtClean="0"/>
              <a:t>single point of failure. </a:t>
            </a:r>
            <a:r>
              <a:rPr kumimoji="1" lang="en-GB" dirty="0" smtClean="0"/>
              <a:t>Hence the </a:t>
            </a:r>
            <a:r>
              <a:rPr kumimoji="1" lang="en-GB" dirty="0" smtClean="0"/>
              <a:t>resiliency of the gNB-CU(-CP) is highly important.</a:t>
            </a:r>
          </a:p>
          <a:p>
            <a:endParaRPr lang="en-GB" dirty="0"/>
          </a:p>
          <a:p>
            <a:r>
              <a:rPr lang="en-GB" dirty="0" smtClean="0"/>
              <a:t>Although private implementation-based solution could improve the resiliency to some extent in some area, a standardized solution is needed, in terms of, e.g.:</a:t>
            </a:r>
          </a:p>
          <a:p>
            <a:pPr lvl="1"/>
            <a:r>
              <a:rPr kumimoji="1" lang="en-GB" dirty="0" smtClean="0"/>
              <a:t>Solutions that requires coordination between nodes.</a:t>
            </a:r>
          </a:p>
          <a:p>
            <a:pPr lvl="2"/>
            <a:r>
              <a:rPr lang="en-GB" dirty="0" smtClean="0"/>
              <a:t>Nokia mentions geographical redundancy in RWS-210084. </a:t>
            </a:r>
            <a:r>
              <a:rPr lang="en-GB" dirty="0" smtClean="0"/>
              <a:t>It is a </a:t>
            </a:r>
            <a:r>
              <a:rPr lang="en-GB" dirty="0" smtClean="0"/>
              <a:t>good example of what might not be sufficient by </a:t>
            </a:r>
            <a:r>
              <a:rPr lang="en-GB" dirty="0" smtClean="0"/>
              <a:t>implementation of a single node.</a:t>
            </a:r>
            <a:endParaRPr lang="en-GB" dirty="0" smtClean="0"/>
          </a:p>
          <a:p>
            <a:pPr lvl="1"/>
            <a:r>
              <a:rPr kumimoji="1" lang="en-GB" dirty="0" smtClean="0"/>
              <a:t>Solutions that works in multi-vendor </a:t>
            </a:r>
            <a:r>
              <a:rPr lang="en-GB" dirty="0" smtClean="0"/>
              <a:t>environments, e.g. DU and CU from different vendors.</a:t>
            </a:r>
          </a:p>
          <a:p>
            <a:endParaRPr kumimoji="1" lang="en-GB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xfrm>
            <a:off x="11712624" y="6492876"/>
            <a:ext cx="479376" cy="365125"/>
          </a:xfrm>
        </p:spPr>
        <p:txBody>
          <a:bodyPr/>
          <a:lstStyle/>
          <a:p>
            <a:fld id="{DB8BF28B-E181-4C45-A879-9F1AD036234A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9076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Considerations on the draft SID – Architecture impact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09600" y="836712"/>
            <a:ext cx="11103024" cy="5832648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Basically, the draft SID in </a:t>
            </a:r>
            <a:r>
              <a:rPr lang="en-US" altLang="ja-JP" dirty="0"/>
              <a:t>RP-212723 </a:t>
            </a:r>
            <a:r>
              <a:rPr kumimoji="1" lang="en-US" altLang="ja-JP" dirty="0" smtClean="0"/>
              <a:t>appears to correctly reflect the motivation of the work and the situation of the discussion. We have the following proposals to improve the SID.</a:t>
            </a:r>
          </a:p>
          <a:p>
            <a:endParaRPr lang="en-US" altLang="ja-JP" dirty="0" smtClean="0"/>
          </a:p>
          <a:p>
            <a:pPr marL="0" indent="0">
              <a:buNone/>
            </a:pPr>
            <a:r>
              <a:rPr lang="en-US" altLang="ja-JP" u="sng" dirty="0" smtClean="0"/>
              <a:t>Architecture Impact</a:t>
            </a:r>
            <a:endParaRPr lang="en-US" altLang="ja-JP" u="sng" dirty="0"/>
          </a:p>
          <a:p>
            <a:r>
              <a:rPr kumimoji="1" lang="en-US" altLang="ja-JP" dirty="0" smtClean="0"/>
              <a:t>The </a:t>
            </a:r>
            <a:r>
              <a:rPr lang="en-US" altLang="ja-JP" dirty="0"/>
              <a:t>sentence “The study should be based on the current architecture framework for the NG-RAN</a:t>
            </a:r>
            <a:r>
              <a:rPr lang="en-US" altLang="ja-JP" dirty="0" smtClean="0"/>
              <a:t>.” looks a bit unclear and we are not sure companies can be on the same page about the architecture impact.</a:t>
            </a:r>
            <a:endParaRPr kumimoji="1" lang="en-US" altLang="ja-JP" dirty="0"/>
          </a:p>
          <a:p>
            <a:r>
              <a:rPr lang="en-US" altLang="ja-JP" dirty="0" smtClean="0"/>
              <a:t>From our perspective</a:t>
            </a:r>
            <a:r>
              <a:rPr lang="en-US" altLang="ja-JP" dirty="0"/>
              <a:t>, The SID should not be too restrictive to accommodate companies' contributions, but it should also ensure there is no critical impact on the </a:t>
            </a:r>
            <a:r>
              <a:rPr lang="en-US" altLang="ja-JP" dirty="0" smtClean="0"/>
              <a:t>architecture. For clarity, the wording</a:t>
            </a:r>
            <a:r>
              <a:rPr lang="ja-JP" altLang="en-US" dirty="0"/>
              <a:t> </a:t>
            </a:r>
            <a:r>
              <a:rPr lang="en-US" altLang="ja-JP" dirty="0" smtClean="0"/>
              <a:t>should address companies’ specific concerns, e.g., new interfaces. Additional specific restrictions can be discussed</a:t>
            </a:r>
            <a:r>
              <a:rPr lang="en-US" altLang="ja-JP" dirty="0" smtClean="0"/>
              <a:t>.</a:t>
            </a:r>
          </a:p>
          <a:p>
            <a:endParaRPr lang="en-US" altLang="ja-JP" dirty="0" smtClean="0"/>
          </a:p>
          <a:p>
            <a:r>
              <a:rPr lang="en-US" altLang="ja-JP" b="1" dirty="0" smtClean="0"/>
              <a:t>Proposal 1: The SID should address specific concerns on the architecture, in order not to be too restrictive to accommodate proposals while ensuring there is no critical impact. As a starting point, RAN </a:t>
            </a:r>
            <a:r>
              <a:rPr lang="en-US" altLang="ja-JP" b="1" dirty="0"/>
              <a:t>to </a:t>
            </a:r>
            <a:r>
              <a:rPr lang="en-US" altLang="ja-JP" b="1" dirty="0" smtClean="0"/>
              <a:t>consider </a:t>
            </a:r>
            <a:r>
              <a:rPr lang="en-US" altLang="ja-JP" b="1" dirty="0"/>
              <a:t>the following </a:t>
            </a:r>
            <a:r>
              <a:rPr lang="en-US" altLang="ja-JP" b="1" dirty="0" smtClean="0"/>
              <a:t>wording:</a:t>
            </a:r>
            <a:endParaRPr lang="en-US" altLang="ja-JP" b="1" dirty="0"/>
          </a:p>
          <a:p>
            <a:pPr lvl="1"/>
            <a:r>
              <a:rPr lang="en-US" altLang="ja-JP" dirty="0"/>
              <a:t>The study </a:t>
            </a:r>
            <a:r>
              <a:rPr lang="en-US" altLang="ja-JP" dirty="0" smtClean="0"/>
              <a:t>should be based on the current architecture </a:t>
            </a:r>
            <a:r>
              <a:rPr lang="en-US" altLang="ja-JP" dirty="0"/>
              <a:t>framework for the </a:t>
            </a:r>
            <a:r>
              <a:rPr lang="en-US" altLang="ja-JP" dirty="0" smtClean="0"/>
              <a:t>NG-RAN</a:t>
            </a:r>
            <a:r>
              <a:rPr lang="en-US" altLang="ja-JP" dirty="0" smtClean="0">
                <a:solidFill>
                  <a:srgbClr val="FF0000"/>
                </a:solidFill>
              </a:rPr>
              <a:t>, (i.e. no new interfaces should be defined)</a:t>
            </a:r>
            <a:r>
              <a:rPr lang="en-US" altLang="ja-JP" dirty="0" smtClean="0"/>
              <a:t>. 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723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Considerations on the draft SID – Work structure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09600" y="836712"/>
            <a:ext cx="11103024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u="sng" dirty="0" smtClean="0"/>
              <a:t>Work Structure</a:t>
            </a:r>
          </a:p>
          <a:p>
            <a:r>
              <a:rPr lang="en-US" altLang="ja-JP" dirty="0" smtClean="0"/>
              <a:t>Current objectives are more like what characteristics the solutions should have rather than what should be solved.</a:t>
            </a:r>
          </a:p>
          <a:p>
            <a:r>
              <a:rPr lang="en-US" altLang="ja-JP" dirty="0" smtClean="0"/>
              <a:t>In addition, we should first identify the issues caused by the gNB-CU failure, and the issues that we must overcome when improving the resiliency. We prefer to have it in </a:t>
            </a:r>
            <a:r>
              <a:rPr lang="en-US" altLang="ja-JP" dirty="0" smtClean="0"/>
              <a:t>the SID </a:t>
            </a:r>
            <a:r>
              <a:rPr lang="en-US" altLang="ja-JP" dirty="0" smtClean="0"/>
              <a:t>for </a:t>
            </a:r>
            <a:r>
              <a:rPr lang="en-US" altLang="ja-JP" dirty="0" smtClean="0"/>
              <a:t>a better </a:t>
            </a:r>
            <a:r>
              <a:rPr lang="en-US" altLang="ja-JP" dirty="0" smtClean="0"/>
              <a:t>work structure</a:t>
            </a:r>
            <a:r>
              <a:rPr lang="en-US" altLang="ja-JP" dirty="0" smtClean="0"/>
              <a:t>.</a:t>
            </a:r>
          </a:p>
          <a:p>
            <a:endParaRPr kumimoji="1" lang="en-US" altLang="ja-JP" b="1" dirty="0" smtClean="0"/>
          </a:p>
          <a:p>
            <a:r>
              <a:rPr kumimoji="1" lang="en-US" altLang="ja-JP" b="1" dirty="0" smtClean="0"/>
              <a:t>Proposal 2: Update the list of objectives as follows</a:t>
            </a:r>
            <a:r>
              <a:rPr lang="en-US" altLang="ja-JP" b="1" dirty="0" smtClean="0"/>
              <a:t>: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lvl="1"/>
            <a:r>
              <a:rPr lang="en-US" altLang="ja-JP" sz="1200" dirty="0" smtClean="0">
                <a:solidFill>
                  <a:srgbClr val="FF0000"/>
                </a:solidFill>
              </a:rPr>
              <a:t>- Evaluate </a:t>
            </a:r>
            <a:r>
              <a:rPr lang="en-US" altLang="ja-JP" sz="1200" dirty="0">
                <a:solidFill>
                  <a:srgbClr val="FF0000"/>
                </a:solidFill>
              </a:rPr>
              <a:t>the problems associated with gNB-CU-CP </a:t>
            </a:r>
            <a:r>
              <a:rPr lang="en-US" altLang="ja-JP" sz="1200" dirty="0" smtClean="0">
                <a:solidFill>
                  <a:srgbClr val="FF0000"/>
                </a:solidFill>
              </a:rPr>
              <a:t>failure</a:t>
            </a:r>
          </a:p>
          <a:p>
            <a:pPr lvl="1"/>
            <a:r>
              <a:rPr lang="en-GB" altLang="ja-JP" sz="1200" dirty="0" smtClean="0">
                <a:solidFill>
                  <a:srgbClr val="FF0000"/>
                </a:solidFill>
              </a:rPr>
              <a:t>- Identify </a:t>
            </a:r>
            <a:r>
              <a:rPr lang="en-GB" altLang="ja-JP" sz="1200" dirty="0">
                <a:solidFill>
                  <a:srgbClr val="FF0000"/>
                </a:solidFill>
              </a:rPr>
              <a:t>and study solutions for recovery of failures and enhanced resiliency at the </a:t>
            </a:r>
            <a:r>
              <a:rPr lang="en-GB" altLang="ja-JP" sz="1200" dirty="0" smtClean="0">
                <a:solidFill>
                  <a:srgbClr val="FF0000"/>
                </a:solidFill>
              </a:rPr>
              <a:t>gNB-CU-CP</a:t>
            </a:r>
          </a:p>
          <a:p>
            <a:pPr lvl="1"/>
            <a:r>
              <a:rPr kumimoji="1" lang="en-US" altLang="ja-JP" sz="1200" dirty="0" smtClean="0">
                <a:solidFill>
                  <a:srgbClr val="FF0000"/>
                </a:solidFill>
              </a:rPr>
              <a:t>NOTE 1</a:t>
            </a:r>
            <a:r>
              <a:rPr lang="en-US" altLang="ja-JP" sz="1200" dirty="0">
                <a:solidFill>
                  <a:srgbClr val="FF0000"/>
                </a:solidFill>
              </a:rPr>
              <a:t>: </a:t>
            </a:r>
            <a:r>
              <a:rPr lang="en-US" altLang="ja-JP" sz="1200" dirty="0"/>
              <a:t>Solutions for gNB-CU-CP failure recovery should </a:t>
            </a:r>
            <a:r>
              <a:rPr lang="en-US" altLang="ja-JP" sz="1200" dirty="0" err="1"/>
              <a:t>minimise</a:t>
            </a:r>
            <a:r>
              <a:rPr lang="en-US" altLang="ja-JP" sz="1200" dirty="0"/>
              <a:t> </a:t>
            </a:r>
            <a:r>
              <a:rPr lang="en-US" altLang="ja-JP" sz="1200" dirty="0" err="1"/>
              <a:t>signalling</a:t>
            </a:r>
            <a:r>
              <a:rPr lang="en-US" altLang="ja-JP" sz="1200" dirty="0"/>
              <a:t> towards the UE and </a:t>
            </a:r>
            <a:r>
              <a:rPr lang="en-US" altLang="ja-JP" sz="1200" dirty="0" err="1"/>
              <a:t>signalling</a:t>
            </a:r>
            <a:r>
              <a:rPr lang="en-US" altLang="ja-JP" sz="1200" dirty="0"/>
              <a:t> load towards the network</a:t>
            </a:r>
            <a:endParaRPr kumimoji="1" lang="en-US" altLang="ja-JP" sz="1200" dirty="0" smtClean="0"/>
          </a:p>
          <a:p>
            <a:pPr lvl="1"/>
            <a:r>
              <a:rPr lang="en-US" altLang="ja-JP" sz="1200" dirty="0" smtClean="0">
                <a:solidFill>
                  <a:srgbClr val="FF0000"/>
                </a:solidFill>
              </a:rPr>
              <a:t>NOTE 2</a:t>
            </a:r>
            <a:r>
              <a:rPr lang="en-US" altLang="ja-JP" sz="1200" dirty="0">
                <a:solidFill>
                  <a:srgbClr val="FF0000"/>
                </a:solidFill>
              </a:rPr>
              <a:t>: </a:t>
            </a:r>
            <a:r>
              <a:rPr lang="en-US" altLang="ja-JP" sz="1200" dirty="0"/>
              <a:t>Solutions for gNB-CU-CP failure recovery should </a:t>
            </a:r>
            <a:r>
              <a:rPr lang="en-US" altLang="ja-JP" sz="1200" dirty="0" err="1"/>
              <a:t>minimise</a:t>
            </a:r>
            <a:r>
              <a:rPr lang="en-US" altLang="ja-JP" sz="1200" dirty="0"/>
              <a:t> UP interruptions, namely they should minimize the service downtime from the end-user perspective</a:t>
            </a:r>
            <a:endParaRPr lang="en-US" altLang="ja-JP" sz="1200" dirty="0" smtClean="0"/>
          </a:p>
          <a:p>
            <a:pPr lvl="1"/>
            <a:r>
              <a:rPr kumimoji="1" lang="en-US" altLang="ja-JP" sz="1200" dirty="0" smtClean="0">
                <a:solidFill>
                  <a:srgbClr val="FF0000"/>
                </a:solidFill>
              </a:rPr>
              <a:t>NOTE 3</a:t>
            </a:r>
            <a:r>
              <a:rPr lang="en-US" altLang="ja-JP" sz="1200" dirty="0">
                <a:solidFill>
                  <a:srgbClr val="FF0000"/>
                </a:solidFill>
              </a:rPr>
              <a:t>: </a:t>
            </a:r>
            <a:r>
              <a:rPr lang="en-US" altLang="ja-JP" sz="1200" dirty="0"/>
              <a:t>Solutions for </a:t>
            </a:r>
            <a:r>
              <a:rPr lang="en-US" altLang="ja-JP" sz="1200" dirty="0" err="1"/>
              <a:t>minimisation</a:t>
            </a:r>
            <a:r>
              <a:rPr lang="en-US" altLang="ja-JP" sz="1200" dirty="0"/>
              <a:t> of control plane interruptions should also be targeted</a:t>
            </a:r>
            <a:endParaRPr kumimoji="1" lang="ja-JP" altLang="en-US" sz="1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35474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 and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67816" y="836712"/>
            <a:ext cx="10972800" cy="5616624"/>
          </a:xfrm>
        </p:spPr>
        <p:txBody>
          <a:bodyPr>
            <a:normAutofit/>
          </a:bodyPr>
          <a:lstStyle/>
          <a:p>
            <a:r>
              <a:rPr lang="en-US" altLang="ja-JP" sz="1600" dirty="0" smtClean="0"/>
              <a:t>Motivation of the SI from Docomo perspective is to enable solutions which are not fully enabled by private implementations, for example, solutions that require coordination between nodes, and/or that are applicable to multi-vendor F1 interface</a:t>
            </a:r>
            <a:r>
              <a:rPr lang="en-US" altLang="ja-JP" sz="1600" dirty="0" smtClean="0"/>
              <a:t>.</a:t>
            </a:r>
          </a:p>
          <a:p>
            <a:endParaRPr lang="en-GB" altLang="ja-JP" sz="1600" dirty="0" smtClean="0"/>
          </a:p>
          <a:p>
            <a:r>
              <a:rPr lang="en-GB" altLang="ja-JP" sz="1600" dirty="0" smtClean="0"/>
              <a:t>In this paper we made the following proposals to the draft SID:</a:t>
            </a:r>
            <a:endParaRPr lang="en-GB" altLang="ja-JP" sz="1600" dirty="0" smtClean="0"/>
          </a:p>
          <a:p>
            <a:endParaRPr lang="en-GB" altLang="ja-JP" sz="1600" dirty="0"/>
          </a:p>
          <a:p>
            <a:r>
              <a:rPr lang="en-US" altLang="ja-JP" b="1" dirty="0"/>
              <a:t>Proposal 1: The SID should address specific concerns on the architecture, in order not to be too restrictive to accommodate proposals while ensuring there is no critical impact. As a starting point, RAN to consider the following wording:</a:t>
            </a:r>
          </a:p>
          <a:p>
            <a:pPr lvl="1"/>
            <a:r>
              <a:rPr lang="en-US" altLang="ja-JP" dirty="0"/>
              <a:t>The study should be based on the current architecture framework for the NG-RAN</a:t>
            </a:r>
            <a:r>
              <a:rPr lang="en-US" altLang="ja-JP" dirty="0">
                <a:solidFill>
                  <a:srgbClr val="FF0000"/>
                </a:solidFill>
              </a:rPr>
              <a:t>, (i.e. no new interfaces should be defined)</a:t>
            </a:r>
            <a:r>
              <a:rPr lang="en-US" altLang="ja-JP" dirty="0"/>
              <a:t>. </a:t>
            </a:r>
          </a:p>
          <a:p>
            <a:endParaRPr lang="en-GB" altLang="ja-JP" sz="1600" dirty="0" smtClean="0"/>
          </a:p>
          <a:p>
            <a:r>
              <a:rPr lang="en-US" altLang="ja-JP" b="1" dirty="0"/>
              <a:t>Proposal 2: Update the list of objectives as follows:</a:t>
            </a:r>
            <a:endParaRPr lang="en-US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sz="1200" dirty="0">
                <a:solidFill>
                  <a:srgbClr val="FF0000"/>
                </a:solidFill>
              </a:rPr>
              <a:t>- Evaluate the problems associated with gNB-CU-CP failure</a:t>
            </a:r>
          </a:p>
          <a:p>
            <a:pPr lvl="1"/>
            <a:r>
              <a:rPr lang="en-GB" altLang="ja-JP" sz="1200" dirty="0">
                <a:solidFill>
                  <a:srgbClr val="FF0000"/>
                </a:solidFill>
              </a:rPr>
              <a:t>- Identify and study solutions for recovery of failures and enhanced resiliency at the gNB-CU-CP</a:t>
            </a:r>
          </a:p>
          <a:p>
            <a:pPr lvl="1"/>
            <a:r>
              <a:rPr lang="en-US" altLang="ja-JP" sz="1200" dirty="0">
                <a:solidFill>
                  <a:srgbClr val="FF0000"/>
                </a:solidFill>
              </a:rPr>
              <a:t>NOTE 1: </a:t>
            </a:r>
            <a:r>
              <a:rPr lang="en-US" altLang="ja-JP" sz="1200" dirty="0"/>
              <a:t>Solutions for gNB-CU-CP failure recovery should </a:t>
            </a:r>
            <a:r>
              <a:rPr lang="en-US" altLang="ja-JP" sz="1200" dirty="0" err="1"/>
              <a:t>minimise</a:t>
            </a:r>
            <a:r>
              <a:rPr lang="en-US" altLang="ja-JP" sz="1200" dirty="0"/>
              <a:t> </a:t>
            </a:r>
            <a:r>
              <a:rPr lang="en-US" altLang="ja-JP" sz="1200" dirty="0" err="1"/>
              <a:t>signalling</a:t>
            </a:r>
            <a:r>
              <a:rPr lang="en-US" altLang="ja-JP" sz="1200" dirty="0"/>
              <a:t> towards the UE and </a:t>
            </a:r>
            <a:r>
              <a:rPr lang="en-US" altLang="ja-JP" sz="1200" dirty="0" err="1"/>
              <a:t>signalling</a:t>
            </a:r>
            <a:r>
              <a:rPr lang="en-US" altLang="ja-JP" sz="1200" dirty="0"/>
              <a:t> load towards the network</a:t>
            </a:r>
          </a:p>
          <a:p>
            <a:pPr lvl="1"/>
            <a:r>
              <a:rPr lang="en-US" altLang="ja-JP" sz="1200" dirty="0">
                <a:solidFill>
                  <a:srgbClr val="FF0000"/>
                </a:solidFill>
              </a:rPr>
              <a:t>NOTE 2: </a:t>
            </a:r>
            <a:r>
              <a:rPr lang="en-US" altLang="ja-JP" sz="1200" dirty="0"/>
              <a:t>Solutions for gNB-CU-CP failure recovery should </a:t>
            </a:r>
            <a:r>
              <a:rPr lang="en-US" altLang="ja-JP" sz="1200" dirty="0" err="1"/>
              <a:t>minimise</a:t>
            </a:r>
            <a:r>
              <a:rPr lang="en-US" altLang="ja-JP" sz="1200" dirty="0"/>
              <a:t> UP interruptions, namely they should minimize the service downtime from the end-user perspective</a:t>
            </a:r>
          </a:p>
          <a:p>
            <a:pPr lvl="1"/>
            <a:r>
              <a:rPr lang="en-US" altLang="ja-JP" sz="1200" dirty="0">
                <a:solidFill>
                  <a:srgbClr val="FF0000"/>
                </a:solidFill>
              </a:rPr>
              <a:t>NOTE 3: </a:t>
            </a:r>
            <a:r>
              <a:rPr lang="en-US" altLang="ja-JP" sz="1200" dirty="0"/>
              <a:t>Solutions for </a:t>
            </a:r>
            <a:r>
              <a:rPr lang="en-US" altLang="ja-JP" sz="1200" dirty="0" err="1"/>
              <a:t>minimisation</a:t>
            </a:r>
            <a:r>
              <a:rPr lang="en-US" altLang="ja-JP" sz="1200" dirty="0"/>
              <a:t> of control plane interruptions should also be targeted</a:t>
            </a:r>
            <a:endParaRPr lang="ja-JP" altLang="en-US" sz="1200" dirty="0"/>
          </a:p>
          <a:p>
            <a:endParaRPr lang="en-GB" altLang="ja-JP" sz="16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F28B-E181-4C45-A879-9F1AD036234A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05945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ビジネス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ユーザー定義 1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tIns="90000" rtlCol="0" anchor="ctr"/>
      <a:lstStyle>
        <a:defPPr algn="ctr">
          <a:defRPr sz="1200" dirty="0" smtClean="0">
            <a:latin typeface="+mn-ea"/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ワイドテンプレ.potx" id="{31E57B32-3AB4-4303-AA9E-D8820CD248C0}" vid="{071DB01B-DE7B-4A5A-B8DB-6D0AF1672B3F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ワイドテンプレ</Template>
  <TotalTime>852</TotalTime>
  <Words>797</Words>
  <Application>Microsoft Office PowerPoint</Application>
  <PresentationFormat>ワイド画面</PresentationFormat>
  <Paragraphs>60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ＭＳ Ｐゴシック</vt:lpstr>
      <vt:lpstr>メイリオ</vt:lpstr>
      <vt:lpstr>Arial</vt:lpstr>
      <vt:lpstr>Calibri</vt:lpstr>
      <vt:lpstr>Segoe UI</vt:lpstr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ドコモ・システムズ株式会社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Docomo (Masato)</dc:creator>
  <cp:lastModifiedBy>Docomo (Masato)</cp:lastModifiedBy>
  <cp:revision>33</cp:revision>
  <cp:lastPrinted>2015-11-17T09:43:35Z</cp:lastPrinted>
  <dcterms:created xsi:type="dcterms:W3CDTF">2021-11-24T02:32:28Z</dcterms:created>
  <dcterms:modified xsi:type="dcterms:W3CDTF">2021-11-29T06:38:19Z</dcterms:modified>
</cp:coreProperties>
</file>