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595" r:id="rId2"/>
    <p:sldId id="640" r:id="rId3"/>
    <p:sldId id="641" r:id="rId4"/>
    <p:sldId id="647" r:id="rId5"/>
    <p:sldId id="617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74"/>
    <a:srgbClr val="7E025B"/>
    <a:srgbClr val="70AC2E"/>
    <a:srgbClr val="FF6700"/>
    <a:srgbClr val="E88134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20" autoAdjust="0"/>
  </p:normalViewPr>
  <p:slideViewPr>
    <p:cSldViewPr snapToGrid="0">
      <p:cViewPr varScale="1">
        <p:scale>
          <a:sx n="67" d="100"/>
          <a:sy n="67" d="100"/>
        </p:scale>
        <p:origin x="6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" userId="24ddce14-b8f7-4f54-af74-631294b67ab0" providerId="ADAL" clId="{20E202B6-9194-4A80-9703-C99DF06C52A5}"/>
    <pc:docChg chg="undo custSel modSld">
      <pc:chgData name="Shvodian, Bill" userId="24ddce14-b8f7-4f54-af74-631294b67ab0" providerId="ADAL" clId="{20E202B6-9194-4A80-9703-C99DF06C52A5}" dt="2021-08-31T16:49:35.280" v="183" actId="20577"/>
      <pc:docMkLst>
        <pc:docMk/>
      </pc:docMkLst>
      <pc:sldChg chg="modSp mod">
        <pc:chgData name="Shvodian, Bill" userId="24ddce14-b8f7-4f54-af74-631294b67ab0" providerId="ADAL" clId="{20E202B6-9194-4A80-9703-C99DF06C52A5}" dt="2021-08-31T16:49:35.280" v="183" actId="20577"/>
        <pc:sldMkLst>
          <pc:docMk/>
          <pc:sldMk cId="1819122060" sldId="595"/>
        </pc:sldMkLst>
        <pc:spChg chg="mod">
          <ac:chgData name="Shvodian, Bill" userId="24ddce14-b8f7-4f54-af74-631294b67ab0" providerId="ADAL" clId="{20E202B6-9194-4A80-9703-C99DF06C52A5}" dt="2021-08-31T16:49:35.280" v="183" actId="20577"/>
          <ac:spMkLst>
            <pc:docMk/>
            <pc:sldMk cId="1819122060" sldId="595"/>
            <ac:spMk id="3" creationId="{00000000-0000-0000-0000-000000000000}"/>
          </ac:spMkLst>
        </pc:spChg>
      </pc:sldChg>
      <pc:sldChg chg="modSp mod">
        <pc:chgData name="Shvodian, Bill" userId="24ddce14-b8f7-4f54-af74-631294b67ab0" providerId="ADAL" clId="{20E202B6-9194-4A80-9703-C99DF06C52A5}" dt="2021-08-31T16:44:27.436" v="157" actId="207"/>
        <pc:sldMkLst>
          <pc:docMk/>
          <pc:sldMk cId="2594428964" sldId="640"/>
        </pc:sldMkLst>
        <pc:spChg chg="mod">
          <ac:chgData name="Shvodian, Bill" userId="24ddce14-b8f7-4f54-af74-631294b67ab0" providerId="ADAL" clId="{20E202B6-9194-4A80-9703-C99DF06C52A5}" dt="2021-08-31T16:44:27.436" v="157" actId="207"/>
          <ac:spMkLst>
            <pc:docMk/>
            <pc:sldMk cId="2594428964" sldId="640"/>
            <ac:spMk id="3" creationId="{E98700F1-F359-4F17-8E87-0857FF8BC2CC}"/>
          </ac:spMkLst>
        </pc:spChg>
      </pc:sldChg>
      <pc:sldChg chg="modSp mod">
        <pc:chgData name="Shvodian, Bill" userId="24ddce14-b8f7-4f54-af74-631294b67ab0" providerId="ADAL" clId="{20E202B6-9194-4A80-9703-C99DF06C52A5}" dt="2021-08-31T16:45:02.074" v="158" actId="20577"/>
        <pc:sldMkLst>
          <pc:docMk/>
          <pc:sldMk cId="2805064898" sldId="641"/>
        </pc:sldMkLst>
        <pc:spChg chg="mod">
          <ac:chgData name="Shvodian, Bill" userId="24ddce14-b8f7-4f54-af74-631294b67ab0" providerId="ADAL" clId="{20E202B6-9194-4A80-9703-C99DF06C52A5}" dt="2021-08-31T16:45:02.074" v="158" actId="20577"/>
          <ac:spMkLst>
            <pc:docMk/>
            <pc:sldMk cId="2805064898" sldId="641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2021/11/29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68B479B-CEB8-4C8F-AEC5-BBD6D37388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+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文本"/>
          <p:cNvSpPr txBox="1">
            <a:spLocks noGrp="1"/>
          </p:cNvSpPr>
          <p:nvPr>
            <p:ph type="title"/>
          </p:nvPr>
        </p:nvSpPr>
        <p:spPr>
          <a:xfrm>
            <a:off x="3321050" y="570862"/>
            <a:ext cx="5549900" cy="733511"/>
          </a:xfrm>
          <a:prstGeom prst="rect">
            <a:avLst/>
          </a:prstGeom>
        </p:spPr>
        <p:txBody>
          <a:bodyPr/>
          <a:lstStyle>
            <a:lvl1pPr>
              <a:defRPr sz="2560"/>
            </a:lvl1pPr>
          </a:lstStyle>
          <a:p>
            <a:r>
              <a:t>标题文本</a:t>
            </a:r>
          </a:p>
        </p:txBody>
      </p:sp>
      <p:sp>
        <p:nvSpPr>
          <p:cNvPr id="2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3321050" y="2601129"/>
            <a:ext cx="5549900" cy="259336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640"/>
              </a:spcBef>
              <a:buClrTx/>
            </a:lvl1pPr>
            <a:lvl2pPr>
              <a:spcBef>
                <a:spcPts val="640"/>
              </a:spcBef>
              <a:buClrTx/>
            </a:lvl2pPr>
            <a:lvl3pPr>
              <a:spcBef>
                <a:spcPts val="640"/>
              </a:spcBef>
              <a:buClrTx/>
            </a:lvl3pPr>
            <a:lvl4pPr>
              <a:spcBef>
                <a:spcPts val="640"/>
              </a:spcBef>
              <a:buClrTx/>
            </a:lvl4pPr>
            <a:lvl5pPr>
              <a:spcBef>
                <a:spcPts val="640"/>
              </a:spcBef>
              <a:buClr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408575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C60C31C4-2604-440C-909F-497026ED8C96}"/>
              </a:ext>
            </a:extLst>
          </p:cNvPr>
          <p:cNvSpPr txBox="1">
            <a:spLocks/>
          </p:cNvSpPr>
          <p:nvPr userDrawn="1"/>
        </p:nvSpPr>
        <p:spPr>
          <a:xfrm>
            <a:off x="9900457" y="6464882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6C83D193-4582-48AB-9D3E-143C0429C48B}"/>
              </a:ext>
            </a:extLst>
          </p:cNvPr>
          <p:cNvSpPr txBox="1">
            <a:spLocks/>
          </p:cNvSpPr>
          <p:nvPr userDrawn="1"/>
        </p:nvSpPr>
        <p:spPr>
          <a:xfrm>
            <a:off x="9936191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DE8E9BB-3773-4906-A3E7-88733CC8E23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ACC168D-EEA7-4D55-9D9D-2F9938A4843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2975" y="1896804"/>
            <a:ext cx="10813306" cy="957232"/>
          </a:xfrm>
        </p:spPr>
        <p:txBody>
          <a:bodyPr/>
          <a:lstStyle/>
          <a:p>
            <a:r>
              <a:rPr lang="en-US" altLang="zh-CN" sz="4800" dirty="0" smtClean="0"/>
              <a:t>Amendment on the IDC WID</a:t>
            </a:r>
            <a:endParaRPr lang="zh-CN" altLang="en-US" sz="4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88B121-866E-4D1B-915D-42FD5C41608C}"/>
              </a:ext>
            </a:extLst>
          </p:cNvPr>
          <p:cNvSpPr txBox="1"/>
          <p:nvPr/>
        </p:nvSpPr>
        <p:spPr>
          <a:xfrm>
            <a:off x="187568" y="113213"/>
            <a:ext cx="1101969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1"/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3GPP TSG RAN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#94-e</a:t>
            </a:r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															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  <a:p>
            <a:pPr hangingPunct="1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Electronic Meeting, 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6</a:t>
            </a:r>
            <a:r>
              <a:rPr lang="en-US" altLang="zh-CN" sz="2400" baseline="300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th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– 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17</a:t>
            </a:r>
            <a:r>
              <a:rPr lang="en-US" altLang="zh-CN" sz="2400" baseline="300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th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December, 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2021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7F31BB-0D13-44CE-A80F-356286B1FCCB}"/>
              </a:ext>
            </a:extLst>
          </p:cNvPr>
          <p:cNvSpPr txBox="1"/>
          <p:nvPr/>
        </p:nvSpPr>
        <p:spPr>
          <a:xfrm>
            <a:off x="9293290" y="113213"/>
            <a:ext cx="19139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RP-213175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0489" y="3852796"/>
            <a:ext cx="9378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Xiaomi </a:t>
            </a:r>
            <a:r>
              <a:rPr lang="en-US" altLang="zh-CN" dirty="0" smtClean="0"/>
              <a:t>Communications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912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64C8F-9535-480A-A692-C2E196CBE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Secondary WG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753" y="1027083"/>
            <a:ext cx="12053454" cy="2721957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dirty="0"/>
              <a:t>The detailed TS changes on </a:t>
            </a:r>
            <a:r>
              <a:rPr lang="en-US" altLang="zh-CN" sz="2000" dirty="0" smtClean="0"/>
              <a:t>the performance requirements of the </a:t>
            </a:r>
            <a:r>
              <a:rPr lang="en-US" altLang="zh-CN" sz="2000" dirty="0"/>
              <a:t>LTE TDM solutions in RAN4 can be found in </a:t>
            </a:r>
            <a:r>
              <a:rPr lang="en-US" sz="2000" dirty="0"/>
              <a:t>R4-126486 and R4-126831.</a:t>
            </a:r>
            <a:r>
              <a:rPr lang="en-US" altLang="zh-CN" sz="2000" dirty="0"/>
              <a:t> </a:t>
            </a:r>
          </a:p>
          <a:p>
            <a:pPr hangingPunct="0"/>
            <a:r>
              <a:rPr lang="en-US" altLang="zh-CN" sz="2000" dirty="0"/>
              <a:t>Same as the LTE TDM solution of IDC given in 3GPP TS 36.133, the introduction of the TDM solution of </a:t>
            </a:r>
            <a:r>
              <a:rPr lang="en-US" altLang="zh-CN" sz="2000" dirty="0" smtClean="0"/>
              <a:t>NR IDC </a:t>
            </a:r>
            <a:r>
              <a:rPr lang="en-US" altLang="zh-CN" sz="2000" dirty="0"/>
              <a:t>requires RAN4 to define new </a:t>
            </a:r>
            <a:r>
              <a:rPr lang="en-US" altLang="zh-CN" sz="2000" dirty="0" smtClean="0"/>
              <a:t>performance </a:t>
            </a:r>
            <a:r>
              <a:rPr lang="en-US" altLang="zh-CN" sz="2000" dirty="0"/>
              <a:t>requirements. </a:t>
            </a:r>
          </a:p>
          <a:p>
            <a:pPr hangingPunct="0"/>
            <a:r>
              <a:rPr lang="en-US" altLang="zh-CN" sz="2000" dirty="0"/>
              <a:t>The draft IDC WID in RP-212717 already states that the LTE IDC </a:t>
            </a:r>
            <a:r>
              <a:rPr lang="en-US" altLang="zh-CN" sz="2000" dirty="0" smtClean="0"/>
              <a:t>solution (which includes TDM solution) </a:t>
            </a:r>
            <a:r>
              <a:rPr lang="en-US" altLang="zh-CN" sz="2000" dirty="0"/>
              <a:t>should be considered as the baseline for NR</a:t>
            </a:r>
            <a:r>
              <a:rPr lang="en-US" altLang="zh-CN" sz="2000" dirty="0" smtClean="0"/>
              <a:t>.</a:t>
            </a:r>
          </a:p>
          <a:p>
            <a:pPr hangingPunct="0"/>
            <a:r>
              <a:rPr lang="en-US" altLang="zh-CN" sz="2000" dirty="0" smtClean="0"/>
              <a:t>The LTE IDC </a:t>
            </a:r>
            <a:r>
              <a:rPr lang="en-US" altLang="zh-CN" sz="2000" dirty="0"/>
              <a:t>WID in </a:t>
            </a:r>
            <a:r>
              <a:rPr lang="en-US" altLang="zh-CN" sz="2000" dirty="0" smtClean="0"/>
              <a:t>RP-111355 includes RAN4 as the secondary WG.</a:t>
            </a:r>
            <a:endParaRPr lang="en-US" altLang="zh-CN" sz="2000" dirty="0"/>
          </a:p>
          <a:p>
            <a:pPr hangingPunct="0"/>
            <a:endParaRPr lang="zh-CN" altLang="zh-CN" sz="21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 txBox="1">
            <a:spLocks/>
          </p:cNvSpPr>
          <p:nvPr/>
        </p:nvSpPr>
        <p:spPr>
          <a:xfrm>
            <a:off x="99753" y="4136043"/>
            <a:ext cx="12053454" cy="2721957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●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宋体" panose="02010600030101010101" pitchFamily="2" charset="-122"/>
              <a:buChar char="－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2000" b="1" dirty="0"/>
              <a:t>Proposal 1: Add RAN4 as the secondary WG in the IDC WID.</a:t>
            </a:r>
          </a:p>
          <a:p>
            <a:pPr hangingPunct="0"/>
            <a:endParaRPr lang="en-US" altLang="zh-CN" sz="2000" dirty="0" smtClean="0"/>
          </a:p>
          <a:p>
            <a:pPr hangingPunct="0"/>
            <a:endParaRPr lang="zh-CN" altLang="zh-CN" sz="2100" dirty="0"/>
          </a:p>
        </p:txBody>
      </p:sp>
    </p:spTree>
    <p:extLst>
      <p:ext uri="{BB962C8B-B14F-4D97-AF65-F5344CB8AC3E}">
        <p14:creationId xmlns:p14="http://schemas.microsoft.com/office/powerpoint/2010/main" val="2594428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Impacted TSs</a:t>
            </a:r>
            <a:endParaRPr lang="en-US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753" y="1027083"/>
            <a:ext cx="12053454" cy="4791825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100" dirty="0" smtClean="0"/>
              <a:t>According to </a:t>
            </a:r>
            <a:r>
              <a:rPr lang="en-US" altLang="zh-CN" sz="2100" dirty="0"/>
              <a:t>the draft IDC WID in </a:t>
            </a:r>
            <a:r>
              <a:rPr lang="en-US" altLang="zh-CN" sz="2100" dirty="0" smtClean="0"/>
              <a:t>RP-212717, the impacted TSs are not included.</a:t>
            </a:r>
          </a:p>
          <a:p>
            <a:pPr hangingPunct="0"/>
            <a:r>
              <a:rPr lang="en-US" altLang="zh-CN" sz="2100" dirty="0" smtClean="0"/>
              <a:t>The IDC work item will impact the following TSs:</a:t>
            </a:r>
            <a:endParaRPr lang="en-US" altLang="zh-CN" sz="2100" dirty="0"/>
          </a:p>
          <a:p>
            <a:pPr marL="457200" indent="-457200" hangingPunct="0">
              <a:buFont typeface="+mj-lt"/>
              <a:buAutoNum type="arabicParenR"/>
            </a:pPr>
            <a:r>
              <a:rPr lang="en-US" altLang="zh-CN" sz="2100" dirty="0" smtClean="0"/>
              <a:t>TS </a:t>
            </a:r>
            <a:r>
              <a:rPr lang="en-US" altLang="zh-CN" sz="2100" dirty="0"/>
              <a:t>38.300 needs to </a:t>
            </a:r>
            <a:r>
              <a:rPr lang="en-US" altLang="zh-CN" sz="2100" dirty="0" smtClean="0"/>
              <a:t>capture the TDM solutions and the enhanced FDM solutions.</a:t>
            </a:r>
            <a:endParaRPr lang="en-US" altLang="zh-CN" sz="2100" dirty="0"/>
          </a:p>
          <a:p>
            <a:pPr marL="457200" indent="-457200" hangingPunct="0">
              <a:buFont typeface="+mj-lt"/>
              <a:buAutoNum type="arabicParenR"/>
            </a:pPr>
            <a:r>
              <a:rPr lang="en-US" altLang="zh-CN" sz="2100" dirty="0" smtClean="0"/>
              <a:t>TS </a:t>
            </a:r>
            <a:r>
              <a:rPr lang="en-US" altLang="zh-CN" sz="2100" dirty="0"/>
              <a:t>38.331 needs to </a:t>
            </a:r>
            <a:r>
              <a:rPr lang="en-US" altLang="zh-CN" sz="2100" dirty="0" smtClean="0"/>
              <a:t>capture the stage-3 details of TDM </a:t>
            </a:r>
            <a:r>
              <a:rPr lang="en-US" altLang="zh-CN" sz="2100" dirty="0"/>
              <a:t>and enhanced FDM </a:t>
            </a:r>
            <a:r>
              <a:rPr lang="en-US" altLang="zh-CN" sz="2100" dirty="0" smtClean="0"/>
              <a:t>solutions.</a:t>
            </a:r>
          </a:p>
          <a:p>
            <a:pPr marL="457200" indent="-457200" hangingPunct="0">
              <a:buFont typeface="+mj-lt"/>
              <a:buAutoNum type="arabicParenR"/>
            </a:pPr>
            <a:r>
              <a:rPr lang="en-US" altLang="zh-CN" sz="2100" dirty="0"/>
              <a:t>TS 38.306 needs to </a:t>
            </a:r>
            <a:r>
              <a:rPr lang="en-US" altLang="zh-CN" sz="2100" dirty="0" smtClean="0"/>
              <a:t>capture the UE capability description for Rel-18 NR IDC solutions.</a:t>
            </a:r>
          </a:p>
          <a:p>
            <a:pPr marL="457200" indent="-457200" hangingPunct="0">
              <a:buFont typeface="+mj-lt"/>
              <a:buAutoNum type="arabicParenR"/>
            </a:pPr>
            <a:r>
              <a:rPr lang="en-US" altLang="zh-CN" sz="2100" dirty="0"/>
              <a:t>TS 38.133 needs to </a:t>
            </a:r>
            <a:r>
              <a:rPr lang="en-US" altLang="zh-CN" sz="2100" dirty="0" smtClean="0"/>
              <a:t>capture the performance requirement at least for TDM solution.</a:t>
            </a:r>
          </a:p>
          <a:p>
            <a:pPr marL="457200" indent="-457200" hangingPunct="0">
              <a:buFont typeface="+mj-lt"/>
              <a:buAutoNum type="arabicParenR"/>
            </a:pPr>
            <a:r>
              <a:rPr lang="en-US" altLang="zh-CN" sz="2100" dirty="0"/>
              <a:t>TS 37.340 needs to capture the TDM solutions and the enhanced FDM </a:t>
            </a:r>
            <a:r>
              <a:rPr lang="en-US" altLang="zh-CN" sz="2100" dirty="0" smtClean="0"/>
              <a:t>solutions for EN-DC.</a:t>
            </a:r>
          </a:p>
          <a:p>
            <a:pPr marL="457200" indent="-457200" hangingPunct="0">
              <a:buFont typeface="+mj-lt"/>
              <a:buAutoNum type="arabicParenR"/>
            </a:pPr>
            <a:r>
              <a:rPr lang="en-US" altLang="zh-CN" sz="2100" dirty="0" smtClean="0"/>
              <a:t>TS </a:t>
            </a:r>
            <a:r>
              <a:rPr lang="en-US" altLang="zh-CN" sz="2100" dirty="0"/>
              <a:t>36.331 needs to </a:t>
            </a:r>
            <a:r>
              <a:rPr lang="en-US" altLang="zh-CN" sz="2100" dirty="0" smtClean="0"/>
              <a:t>capture the Rel-18 NR IDC solution via LTE MCG.</a:t>
            </a:r>
            <a:endParaRPr lang="en-US" altLang="zh-CN" sz="2100" dirty="0"/>
          </a:p>
          <a:p>
            <a:pPr marL="457200" indent="-457200" hangingPunct="0">
              <a:buFont typeface="+mj-lt"/>
              <a:buAutoNum type="arabicParenR"/>
            </a:pPr>
            <a:r>
              <a:rPr lang="en-US" altLang="zh-CN" sz="2100" dirty="0" smtClean="0"/>
              <a:t>TS 36.306 needs to </a:t>
            </a:r>
            <a:r>
              <a:rPr lang="en-US" altLang="zh-CN" sz="2100" dirty="0"/>
              <a:t>capture the UE capability description for Rel-18 NR IDC </a:t>
            </a:r>
            <a:r>
              <a:rPr lang="en-US" altLang="zh-CN" sz="2100" dirty="0" smtClean="0"/>
              <a:t>solutions for EN-DC.</a:t>
            </a:r>
            <a:endParaRPr lang="en-US" altLang="zh-CN" sz="2100" dirty="0"/>
          </a:p>
          <a:p>
            <a:pPr marL="0" indent="0" hangingPunct="0">
              <a:buNone/>
            </a:pPr>
            <a:endParaRPr lang="en-US" altLang="zh-CN" sz="2100" dirty="0" smtClean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 txBox="1">
            <a:spLocks/>
          </p:cNvSpPr>
          <p:nvPr/>
        </p:nvSpPr>
        <p:spPr>
          <a:xfrm>
            <a:off x="99753" y="5923045"/>
            <a:ext cx="12053454" cy="93495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●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宋体" panose="02010600030101010101" pitchFamily="2" charset="-122"/>
              <a:buChar char="－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2000" b="1" dirty="0"/>
              <a:t>Proposal 2: Add the impacted TSs of TS 38.300, TS 38.331, TS 38.306, TS 38.133, TS 37.340, TS 36.331 and TS 36.306 in the IDC WID</a:t>
            </a:r>
            <a:r>
              <a:rPr lang="en-US" altLang="zh-CN" sz="2000" b="1" dirty="0" smtClean="0"/>
              <a:t>.</a:t>
            </a:r>
            <a:endParaRPr lang="en-US" altLang="zh-CN" sz="2000" dirty="0" smtClean="0"/>
          </a:p>
          <a:p>
            <a:pPr hangingPunct="0"/>
            <a:endParaRPr lang="zh-CN" altLang="zh-CN" sz="2100" dirty="0"/>
          </a:p>
        </p:txBody>
      </p:sp>
    </p:spTree>
    <p:extLst>
      <p:ext uri="{BB962C8B-B14F-4D97-AF65-F5344CB8AC3E}">
        <p14:creationId xmlns:p14="http://schemas.microsoft.com/office/powerpoint/2010/main" val="2805064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en-US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753" y="1027084"/>
            <a:ext cx="12053454" cy="2983346"/>
          </a:xfrm>
        </p:spPr>
        <p:txBody>
          <a:bodyPr>
            <a:normAutofit/>
          </a:bodyPr>
          <a:lstStyle/>
          <a:p>
            <a:pPr hangingPunct="0"/>
            <a:r>
              <a:rPr lang="en-US" altLang="zh-CN" b="1" dirty="0"/>
              <a:t>Proposal 1: Add RAN4 as the secondary </a:t>
            </a:r>
            <a:r>
              <a:rPr lang="en-US" altLang="zh-CN" b="1" dirty="0" smtClean="0"/>
              <a:t>WG in the IDC WID.</a:t>
            </a:r>
            <a:endParaRPr lang="en-US" altLang="zh-CN" b="1" dirty="0"/>
          </a:p>
          <a:p>
            <a:pPr hangingPunct="0"/>
            <a:r>
              <a:rPr lang="en-US" altLang="zh-CN" b="1" dirty="0" smtClean="0"/>
              <a:t>Proposal </a:t>
            </a:r>
            <a:r>
              <a:rPr lang="en-US" altLang="zh-CN" b="1" dirty="0"/>
              <a:t>2: Add the impacted TSs of TS 38.300, TS 38.331, TS 38.306, TS 38.133, TS 37.340, TS 36.331 and TS 36.306 in the IDC WID.</a:t>
            </a:r>
          </a:p>
          <a:p>
            <a:pPr hangingPunct="0"/>
            <a:endParaRPr lang="en-US" altLang="zh-CN" b="1" dirty="0"/>
          </a:p>
          <a:p>
            <a:pPr hangingPunct="0"/>
            <a:endParaRPr lang="zh-CN" altLang="zh-CN" sz="2100" dirty="0"/>
          </a:p>
        </p:txBody>
      </p:sp>
    </p:spTree>
    <p:extLst>
      <p:ext uri="{BB962C8B-B14F-4D97-AF65-F5344CB8AC3E}">
        <p14:creationId xmlns:p14="http://schemas.microsoft.com/office/powerpoint/2010/main" val="2473662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6909" y="1187677"/>
            <a:ext cx="10310191" cy="238760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377599262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110154</TotalTime>
  <Words>338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Unicode MS</vt:lpstr>
      <vt:lpstr>宋体</vt:lpstr>
      <vt:lpstr>Calibri</vt:lpstr>
      <vt:lpstr>Calibri Light</vt:lpstr>
      <vt:lpstr>Wingdings</vt:lpstr>
      <vt:lpstr>回顾</vt:lpstr>
      <vt:lpstr>Amendment on the IDC WID</vt:lpstr>
      <vt:lpstr>Secondary WG</vt:lpstr>
      <vt:lpstr>Impacted TSs</vt:lpstr>
      <vt:lpstr>Conclusion</vt:lpstr>
      <vt:lpstr>Thanks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Rel-16 discussion</dc:title>
  <dc:creator>Microsoft</dc:creator>
  <cp:lastModifiedBy>Xiaomi</cp:lastModifiedBy>
  <cp:revision>1526</cp:revision>
  <dcterms:created xsi:type="dcterms:W3CDTF">2018-04-28T02:54:17Z</dcterms:created>
  <dcterms:modified xsi:type="dcterms:W3CDTF">2021-11-29T04:34:14Z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590babbcacb41798a893ea8af3f1e99">
    <vt:lpwstr>CWM1Bu6r+WSazsUfjIoFcIk/FI+pBv/fV+7MfpP1nVb9FFR4HDpvPF6XiNre6wzu+bu3h30ufW/i00yOrDaCJneOg==</vt:lpwstr>
  </property>
  <property fmtid="{D5CDD505-2E9C-101B-9397-08002B2CF9AE}" pid="3" name="CWMe50c1ef6c64b46e7b29bc816992fb9a1">
    <vt:lpwstr>CWMp6/KW5AkdVo1VvNvn5vU6x+5LXFRZP0UcdD5r+vU/vDWhYwmJ4+feX+iyk9uBX6/q2IsPNBx/LHkz90I7sjI6Q==</vt:lpwstr>
  </property>
</Properties>
</file>