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32" r:id="rId1"/>
  </p:sldMasterIdLst>
  <p:notesMasterIdLst>
    <p:notesMasterId r:id="rId9"/>
  </p:notesMasterIdLst>
  <p:sldIdLst>
    <p:sldId id="340" r:id="rId2"/>
    <p:sldId id="341" r:id="rId3"/>
    <p:sldId id="346" r:id="rId4"/>
    <p:sldId id="343" r:id="rId5"/>
    <p:sldId id="334" r:id="rId6"/>
    <p:sldId id="344" r:id="rId7"/>
    <p:sldId id="339" r:id="rId8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6"/>
            <p14:sldId id="343"/>
            <p14:sldId id="334"/>
            <p14:sldId id="344"/>
            <p14:sldId id="3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FF0000"/>
    <a:srgbClr val="FF6600"/>
    <a:srgbClr val="8000FF"/>
    <a:srgbClr val="FFCCFF"/>
    <a:srgbClr val="76D6FF"/>
    <a:srgbClr val="00B0F0"/>
    <a:srgbClr val="CCECFF"/>
    <a:srgbClr val="FFFFCC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/>
    <p:restoredTop sz="98490" autoAdjust="0"/>
  </p:normalViewPr>
  <p:slideViewPr>
    <p:cSldViewPr snapToGrid="0" snapToObjects="1">
      <p:cViewPr varScale="1">
        <p:scale>
          <a:sx n="80" d="100"/>
          <a:sy n="80" d="100"/>
        </p:scale>
        <p:origin x="876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2021/11/29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for supporting intra-band non-collocated EN-DC/NR-CA </a:t>
            </a:r>
            <a:r>
              <a:rPr lang="en-US" altLang="ja-JP" sz="3600" dirty="0" smtClean="0"/>
              <a:t>deployment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 dirty="0" smtClean="0"/>
              <a:t>KDDI, </a:t>
            </a:r>
            <a:r>
              <a:rPr lang="en-US" altLang="ja-JP" dirty="0" smtClean="0"/>
              <a:t>D</a:t>
            </a:r>
            <a:r>
              <a:rPr kumimoji="1" lang="en-US" altLang="ja-JP" dirty="0" smtClean="0"/>
              <a:t>ocomo, </a:t>
            </a:r>
            <a:r>
              <a:rPr lang="en-US" altLang="ja-JP" dirty="0"/>
              <a:t>LG U</a:t>
            </a:r>
            <a:r>
              <a:rPr lang="en-US" altLang="ja-JP" dirty="0" smtClean="0"/>
              <a:t>plus, </a:t>
            </a:r>
            <a:r>
              <a:rPr lang="en-US" altLang="ja-JP" dirty="0" smtClean="0"/>
              <a:t>SoftBank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b="1" dirty="0"/>
              <a:t>3GPP TSG RAN Meeting #94e </a:t>
            </a:r>
            <a:r>
              <a:rPr lang="en-GB" altLang="ja-JP" sz="1600" b="1" dirty="0"/>
              <a:t>						</a:t>
            </a:r>
          </a:p>
          <a:p>
            <a:r>
              <a:rPr lang="en-US" altLang="ja-JP" sz="1600" b="1" dirty="0"/>
              <a:t>Electronic Meeting, December 06 - 17, </a:t>
            </a:r>
            <a:r>
              <a:rPr lang="en-US" altLang="ja-JP" sz="1600" b="1" dirty="0" smtClean="0"/>
              <a:t>2021</a:t>
            </a:r>
          </a:p>
          <a:p>
            <a:r>
              <a:rPr lang="es-ES" altLang="ja-JP" sz="1600" dirty="0">
                <a:cs typeface="HGP創英角ｺﾞｼｯｸUB"/>
              </a:rPr>
              <a:t> </a:t>
            </a:r>
            <a:endParaRPr lang="en-US" altLang="ja-JP" sz="1600" dirty="0">
              <a:cs typeface="HGP創英角ｺﾞｼｯｸUB"/>
            </a:endParaRPr>
          </a:p>
          <a:p>
            <a:r>
              <a:rPr lang="it-IT" altLang="ja-JP" sz="1600" dirty="0">
                <a:cs typeface="HGP創英角ｺﾞｼｯｸUB"/>
              </a:rPr>
              <a:t>Agenda Item:	</a:t>
            </a:r>
            <a:r>
              <a:rPr lang="en-US" altLang="ja-JP" sz="1600" dirty="0" smtClean="0">
                <a:cs typeface="HGP創英角ｺﾞｼｯｸUB"/>
              </a:rPr>
              <a:t>8A.4		RAN4-led proposals</a:t>
            </a:r>
          </a:p>
          <a:p>
            <a:r>
              <a:rPr lang="en-US" altLang="ja-JP" sz="1600" dirty="0" smtClean="0">
                <a:cs typeface="HGP創英角ｺﾞｼｯｸUB"/>
              </a:rPr>
              <a:t>Document </a:t>
            </a:r>
            <a:r>
              <a:rPr lang="en-US" altLang="ja-JP" sz="1600" dirty="0">
                <a:cs typeface="HGP創英角ｺﾞｼｯｸUB"/>
              </a:rPr>
              <a:t>for:	</a:t>
            </a:r>
            <a:r>
              <a:rPr lang="en-US" altLang="ja-JP" sz="1600" dirty="0" smtClean="0">
                <a:cs typeface="HGP創英角ｺﾞｼｯｸUB"/>
              </a:rPr>
              <a:t>Discussion</a:t>
            </a:r>
            <a:endParaRPr lang="ja-JP" altLang="ja-JP" sz="1600" dirty="0"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805162" y="188640"/>
            <a:ext cx="13308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 smtClean="0"/>
              <a:t>RP-213069</a:t>
            </a:r>
            <a:endParaRPr lang="en-US" altLang="ja-JP" sz="1600" b="1" dirty="0"/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Spectrum point of </a:t>
            </a:r>
            <a:r>
              <a:rPr kumimoji="1" lang="en-US" altLang="ja-JP" dirty="0" smtClean="0"/>
              <a:t>view in Japan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367772" cy="5967409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Co-existence with other systems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pPr lvl="4"/>
            <a:endParaRPr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r>
              <a:rPr lang="en-US" altLang="ja-JP" dirty="0"/>
              <a:t>Timing of Spectrum allocation</a:t>
            </a:r>
          </a:p>
          <a:p>
            <a:pPr lvl="1"/>
            <a:r>
              <a:rPr lang="en-US" altLang="ja-JP" dirty="0"/>
              <a:t>The 3 blocks in C-band were allocated at different time</a:t>
            </a:r>
          </a:p>
          <a:p>
            <a:pPr marL="361950" lvl="1" indent="0">
              <a:buNone/>
            </a:pPr>
            <a:r>
              <a:rPr lang="en-US" altLang="ja-JP" dirty="0">
                <a:solidFill>
                  <a:srgbClr val="FF0000"/>
                </a:solidFill>
                <a:sym typeface="Wingdings"/>
              </a:rPr>
              <a:t> This makes </a:t>
            </a:r>
            <a:r>
              <a:rPr lang="en-US" altLang="ja-JP" dirty="0" err="1">
                <a:solidFill>
                  <a:srgbClr val="FF0000"/>
                </a:solidFill>
                <a:sym typeface="Wingdings"/>
              </a:rPr>
              <a:t>Tx</a:t>
            </a:r>
            <a:r>
              <a:rPr lang="en-US" altLang="ja-JP" dirty="0">
                <a:solidFill>
                  <a:srgbClr val="FF0000"/>
                </a:solidFill>
                <a:sym typeface="Wingdings"/>
              </a:rPr>
              <a:t> antenna colocation cost-inefficient (or sometimes infeasible)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218436" y="2383929"/>
            <a:ext cx="499432" cy="5124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/>
              <a:t>SoftBank</a:t>
            </a:r>
            <a:endParaRPr kumimoji="1" lang="ja-JP" altLang="en-US" sz="1100" dirty="0"/>
          </a:p>
        </p:txBody>
      </p:sp>
      <p:sp>
        <p:nvSpPr>
          <p:cNvPr id="9" name="正方形/長方形 8"/>
          <p:cNvSpPr/>
          <p:nvPr/>
        </p:nvSpPr>
        <p:spPr>
          <a:xfrm>
            <a:off x="1716732" y="2383929"/>
            <a:ext cx="499432" cy="5124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solidFill>
                  <a:schemeClr val="bg1">
                    <a:lumMod val="85000"/>
                  </a:schemeClr>
                </a:solidFill>
              </a:rPr>
              <a:t>Y</a:t>
            </a:r>
            <a:endParaRPr kumimoji="1" lang="ja-JP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2216164" y="2383929"/>
            <a:ext cx="499432" cy="5124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/>
              <a:t>SoftBank</a:t>
            </a:r>
            <a:endParaRPr kumimoji="1" lang="ja-JP" altLang="en-US" sz="11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-39722" y="2918643"/>
            <a:ext cx="5437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3400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46908" y="292622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3440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955820" y="292266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3480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442450" y="291910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3520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951362" y="292668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3560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460274" y="293426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3600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6461331" y="2383929"/>
            <a:ext cx="1248579" cy="5124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SoftBank</a:t>
            </a:r>
            <a:endParaRPr kumimoji="1" lang="ja-JP" altLang="en-US" sz="1200" dirty="0"/>
          </a:p>
        </p:txBody>
      </p:sp>
      <p:cxnSp>
        <p:nvCxnSpPr>
          <p:cNvPr id="26" name="直線コネクタ 25"/>
          <p:cNvCxnSpPr/>
          <p:nvPr/>
        </p:nvCxnSpPr>
        <p:spPr>
          <a:xfrm>
            <a:off x="2715596" y="1497035"/>
            <a:ext cx="0" cy="2048103"/>
          </a:xfrm>
          <a:prstGeom prst="line">
            <a:avLst/>
          </a:prstGeom>
          <a:ln>
            <a:solidFill>
              <a:srgbClr val="FF0000"/>
            </a:solidFill>
            <a:prstDash val="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2460274" y="293426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3600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3692305" y="2904646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3700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6192301" y="2920266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3900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940883" y="2896364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3800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7440879" y="2911984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4000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218436" y="1381125"/>
            <a:ext cx="8740053" cy="440809"/>
          </a:xfrm>
          <a:prstGeom prst="rect">
            <a:avLst/>
          </a:prstGeom>
          <a:gradFill>
            <a:gsLst>
              <a:gs pos="100000">
                <a:schemeClr val="accent6">
                  <a:lumMod val="60000"/>
                  <a:lumOff val="40000"/>
                </a:schemeClr>
              </a:gs>
              <a:gs pos="38000">
                <a:schemeClr val="accent6">
                  <a:lumMod val="20000"/>
                  <a:lumOff val="80000"/>
                </a:schemeClr>
              </a:gs>
              <a:gs pos="27000">
                <a:schemeClr val="bg1"/>
              </a:gs>
            </a:gsLst>
            <a:lin ang="0" scaled="0"/>
          </a:gra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Satellite Systems</a:t>
            </a:r>
            <a:endParaRPr kumimoji="1" lang="ja-JP" altLang="en-US" dirty="0"/>
          </a:p>
        </p:txBody>
      </p:sp>
      <p:sp>
        <p:nvSpPr>
          <p:cNvPr id="40" name="Shape 240"/>
          <p:cNvSpPr/>
          <p:nvPr/>
        </p:nvSpPr>
        <p:spPr>
          <a:xfrm rot="1800000">
            <a:off x="4737683" y="2804603"/>
            <a:ext cx="1468229" cy="1879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0" h="21600" extrusionOk="0">
                <a:moveTo>
                  <a:pt x="13483" y="4537"/>
                </a:moveTo>
                <a:lnTo>
                  <a:pt x="11078" y="4474"/>
                </a:lnTo>
                <a:lnTo>
                  <a:pt x="16142" y="0"/>
                </a:lnTo>
                <a:lnTo>
                  <a:pt x="21420" y="4491"/>
                </a:lnTo>
                <a:lnTo>
                  <a:pt x="18896" y="4553"/>
                </a:lnTo>
                <a:cubicBezTo>
                  <a:pt x="18896" y="4553"/>
                  <a:pt x="18497" y="8624"/>
                  <a:pt x="15720" y="12885"/>
                </a:cubicBezTo>
                <a:cubicBezTo>
                  <a:pt x="12943" y="17147"/>
                  <a:pt x="7789" y="21600"/>
                  <a:pt x="4" y="21600"/>
                </a:cubicBezTo>
                <a:cubicBezTo>
                  <a:pt x="-180" y="21600"/>
                  <a:pt x="6329" y="21101"/>
                  <a:pt x="10193" y="14734"/>
                </a:cubicBezTo>
                <a:cubicBezTo>
                  <a:pt x="14058" y="8366"/>
                  <a:pt x="13483" y="4537"/>
                  <a:pt x="13483" y="4537"/>
                </a:cubicBezTo>
                <a:close/>
              </a:path>
            </a:pathLst>
          </a:custGeom>
          <a:gradFill>
            <a:gsLst>
              <a:gs pos="0">
                <a:srgbClr val="E8E8E8"/>
              </a:gs>
              <a:gs pos="29243">
                <a:srgbClr val="B8B8B8"/>
              </a:gs>
              <a:gs pos="88702">
                <a:srgbClr val="888888"/>
              </a:gs>
            </a:gsLst>
            <a:lin ang="18461768"/>
          </a:gradFill>
          <a:ln w="19050">
            <a:solidFill>
              <a:srgbClr val="FFFFFF"/>
            </a:solidFill>
          </a:ln>
        </p:spPr>
        <p:txBody>
          <a:bodyPr lIns="50800" tIns="50800" rIns="50800" bIns="50800" anchor="ctr"/>
          <a:lstStyle/>
          <a:p>
            <a:pPr marL="57799" marR="57799" algn="l" defTabSz="457200">
              <a:defRPr sz="1200">
                <a:solidFill>
                  <a:srgbClr val="FEEEC8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1" name="Shape 240"/>
          <p:cNvSpPr/>
          <p:nvPr/>
        </p:nvSpPr>
        <p:spPr>
          <a:xfrm rot="19800000" flipH="1">
            <a:off x="2434263" y="2804603"/>
            <a:ext cx="1468229" cy="1879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0" h="21600" extrusionOk="0">
                <a:moveTo>
                  <a:pt x="13483" y="4537"/>
                </a:moveTo>
                <a:lnTo>
                  <a:pt x="11078" y="4474"/>
                </a:lnTo>
                <a:lnTo>
                  <a:pt x="16142" y="0"/>
                </a:lnTo>
                <a:lnTo>
                  <a:pt x="21420" y="4491"/>
                </a:lnTo>
                <a:lnTo>
                  <a:pt x="18896" y="4553"/>
                </a:lnTo>
                <a:cubicBezTo>
                  <a:pt x="18896" y="4553"/>
                  <a:pt x="18497" y="8624"/>
                  <a:pt x="15720" y="12885"/>
                </a:cubicBezTo>
                <a:cubicBezTo>
                  <a:pt x="12943" y="17147"/>
                  <a:pt x="7789" y="21600"/>
                  <a:pt x="4" y="21600"/>
                </a:cubicBezTo>
                <a:cubicBezTo>
                  <a:pt x="-180" y="21600"/>
                  <a:pt x="6329" y="21101"/>
                  <a:pt x="10193" y="14734"/>
                </a:cubicBezTo>
                <a:cubicBezTo>
                  <a:pt x="14058" y="8366"/>
                  <a:pt x="13483" y="4537"/>
                  <a:pt x="13483" y="4537"/>
                </a:cubicBezTo>
                <a:close/>
              </a:path>
            </a:pathLst>
          </a:custGeom>
          <a:gradFill>
            <a:gsLst>
              <a:gs pos="0">
                <a:srgbClr val="E8E8E8"/>
              </a:gs>
              <a:gs pos="29243">
                <a:srgbClr val="B8B8B8"/>
              </a:gs>
              <a:gs pos="88702">
                <a:srgbClr val="888888"/>
              </a:gs>
            </a:gsLst>
            <a:lin ang="18461768"/>
          </a:gradFill>
          <a:ln w="19050">
            <a:solidFill>
              <a:srgbClr val="FFFFFF"/>
            </a:solidFill>
          </a:ln>
        </p:spPr>
        <p:txBody>
          <a:bodyPr lIns="50800" tIns="50800" rIns="50800" bIns="50800" anchor="ctr"/>
          <a:lstStyle/>
          <a:p>
            <a:pPr marL="57799" marR="57799" algn="l" defTabSz="457200">
              <a:defRPr sz="1200">
                <a:solidFill>
                  <a:srgbClr val="FEEEC8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48254" y="3672287"/>
            <a:ext cx="8452254" cy="83099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0000"/>
                </a:solidFill>
                <a:latin typeface="+mj-lt"/>
              </a:rPr>
              <a:t>Different co-existence conditions apply.</a:t>
            </a:r>
          </a:p>
          <a:p>
            <a:pPr algn="ctr"/>
            <a:r>
              <a:rPr lang="en-US" altLang="ja-JP" sz="2400" dirty="0">
                <a:solidFill>
                  <a:srgbClr val="FF0000"/>
                </a:solidFill>
                <a:sym typeface="Wingdings"/>
              </a:rPr>
              <a:t> </a:t>
            </a:r>
            <a:r>
              <a:rPr lang="en-US" altLang="ja-JP" sz="2400" dirty="0">
                <a:solidFill>
                  <a:srgbClr val="FF0000"/>
                </a:solidFill>
              </a:rPr>
              <a:t>As a result, </a:t>
            </a:r>
            <a:r>
              <a:rPr lang="en-US" altLang="ja-JP" sz="2400" dirty="0" err="1">
                <a:solidFill>
                  <a:srgbClr val="FF0000"/>
                </a:solidFill>
              </a:rPr>
              <a:t>Tx</a:t>
            </a:r>
            <a:r>
              <a:rPr lang="en-US" altLang="ja-JP" sz="2400" dirty="0">
                <a:solidFill>
                  <a:srgbClr val="FF0000"/>
                </a:solidFill>
              </a:rPr>
              <a:t> antenna co-location is not always available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cxnSp>
        <p:nvCxnSpPr>
          <p:cNvPr id="4" name="直線矢印コネクタ 3"/>
          <p:cNvCxnSpPr/>
          <p:nvPr/>
        </p:nvCxnSpPr>
        <p:spPr>
          <a:xfrm>
            <a:off x="1217300" y="2114921"/>
            <a:ext cx="1498296" cy="1"/>
          </a:xfrm>
          <a:prstGeom prst="straightConnector1">
            <a:avLst/>
          </a:prstGeom>
          <a:ln w="12700" cmpd="sng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>
            <a:off x="192179" y="2114921"/>
            <a:ext cx="1025121" cy="0"/>
          </a:xfrm>
          <a:prstGeom prst="straightConnector1">
            <a:avLst/>
          </a:prstGeom>
          <a:ln w="12700" cmpd="sng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>
            <a:off x="2715596" y="2114922"/>
            <a:ext cx="6242893" cy="0"/>
          </a:xfrm>
          <a:prstGeom prst="straightConnector1">
            <a:avLst/>
          </a:prstGeom>
          <a:ln w="12700" cmpd="sng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テキスト ボックス 27"/>
          <p:cNvSpPr txBox="1"/>
          <p:nvPr/>
        </p:nvSpPr>
        <p:spPr>
          <a:xfrm>
            <a:off x="1442450" y="1873455"/>
            <a:ext cx="981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>
                <a:latin typeface="+mj-lt"/>
              </a:rPr>
              <a:t>1</a:t>
            </a:r>
            <a:r>
              <a:rPr lang="en-US" altLang="ja-JP" sz="1100" baseline="30000" dirty="0">
                <a:latin typeface="+mj-lt"/>
              </a:rPr>
              <a:t>st</a:t>
            </a:r>
            <a:r>
              <a:rPr lang="en-US" altLang="ja-JP" sz="1100" dirty="0">
                <a:latin typeface="+mj-lt"/>
              </a:rPr>
              <a:t> allocation</a:t>
            </a: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192179" y="1857380"/>
            <a:ext cx="1004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>
                <a:latin typeface="+mj-lt"/>
              </a:rPr>
              <a:t>2</a:t>
            </a:r>
            <a:r>
              <a:rPr lang="en-US" altLang="ja-JP" sz="1100" baseline="30000" dirty="0">
                <a:latin typeface="+mj-lt"/>
              </a:rPr>
              <a:t>nd</a:t>
            </a:r>
            <a:r>
              <a:rPr lang="en-US" altLang="ja-JP" sz="1100" dirty="0">
                <a:latin typeface="+mj-lt"/>
              </a:rPr>
              <a:t> allocation</a:t>
            </a: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5525091" y="1858655"/>
            <a:ext cx="9886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>
                <a:latin typeface="+mj-lt"/>
              </a:rPr>
              <a:t>3</a:t>
            </a:r>
            <a:r>
              <a:rPr lang="en-US" altLang="ja-JP" sz="1100" baseline="30000" dirty="0">
                <a:latin typeface="+mj-lt"/>
              </a:rPr>
              <a:t>rd</a:t>
            </a:r>
            <a:r>
              <a:rPr lang="en-US" altLang="ja-JP" sz="1100" dirty="0">
                <a:latin typeface="+mj-lt"/>
              </a:rPr>
              <a:t> allocation</a:t>
            </a:r>
          </a:p>
        </p:txBody>
      </p:sp>
      <p:sp>
        <p:nvSpPr>
          <p:cNvPr id="48" name="正方形/長方形 47"/>
          <p:cNvSpPr/>
          <p:nvPr/>
        </p:nvSpPr>
        <p:spPr>
          <a:xfrm>
            <a:off x="720156" y="2381280"/>
            <a:ext cx="499432" cy="512435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100" dirty="0" smtClean="0"/>
              <a:t>Docomo</a:t>
            </a:r>
            <a:endParaRPr kumimoji="1" lang="ja-JP" altLang="en-US" sz="1100" dirty="0"/>
          </a:p>
        </p:txBody>
      </p:sp>
      <p:sp>
        <p:nvSpPr>
          <p:cNvPr id="49" name="正方形/長方形 48"/>
          <p:cNvSpPr/>
          <p:nvPr/>
        </p:nvSpPr>
        <p:spPr>
          <a:xfrm>
            <a:off x="1219657" y="2382336"/>
            <a:ext cx="499432" cy="512435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100" dirty="0" smtClean="0"/>
              <a:t>Docomo</a:t>
            </a:r>
            <a:endParaRPr kumimoji="1" lang="ja-JP" altLang="en-US" sz="1100" dirty="0"/>
          </a:p>
        </p:txBody>
      </p:sp>
      <p:sp>
        <p:nvSpPr>
          <p:cNvPr id="50" name="正方形/長方形 49"/>
          <p:cNvSpPr/>
          <p:nvPr/>
        </p:nvSpPr>
        <p:spPr>
          <a:xfrm>
            <a:off x="1718133" y="2383360"/>
            <a:ext cx="499432" cy="512435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100" dirty="0" smtClean="0"/>
              <a:t>KDDI</a:t>
            </a:r>
            <a:endParaRPr kumimoji="1" lang="ja-JP" altLang="en-US" sz="1100" dirty="0"/>
          </a:p>
        </p:txBody>
      </p:sp>
      <p:sp>
        <p:nvSpPr>
          <p:cNvPr id="52" name="正方形/長方形 51"/>
          <p:cNvSpPr/>
          <p:nvPr/>
        </p:nvSpPr>
        <p:spPr>
          <a:xfrm>
            <a:off x="2717292" y="2379589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Docomo</a:t>
            </a:r>
            <a:endParaRPr kumimoji="1" lang="ja-JP" altLang="en-US" sz="1200" dirty="0"/>
          </a:p>
        </p:txBody>
      </p:sp>
      <p:sp>
        <p:nvSpPr>
          <p:cNvPr id="53" name="正方形/長方形 52"/>
          <p:cNvSpPr/>
          <p:nvPr/>
        </p:nvSpPr>
        <p:spPr>
          <a:xfrm>
            <a:off x="3965871" y="2380119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KDDI</a:t>
            </a:r>
            <a:endParaRPr kumimoji="1" lang="ja-JP" altLang="en-US" sz="1200" dirty="0"/>
          </a:p>
        </p:txBody>
      </p:sp>
      <p:sp>
        <p:nvSpPr>
          <p:cNvPr id="54" name="正方形/長方形 53"/>
          <p:cNvSpPr/>
          <p:nvPr/>
        </p:nvSpPr>
        <p:spPr>
          <a:xfrm>
            <a:off x="5215615" y="2381720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Rakuten</a:t>
            </a:r>
            <a:endParaRPr kumimoji="1" lang="ja-JP" altLang="en-US" sz="1200" dirty="0"/>
          </a:p>
        </p:txBody>
      </p:sp>
      <p:sp>
        <p:nvSpPr>
          <p:cNvPr id="55" name="正方形/長方形 54"/>
          <p:cNvSpPr/>
          <p:nvPr/>
        </p:nvSpPr>
        <p:spPr>
          <a:xfrm>
            <a:off x="7715689" y="2381280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KDDI</a:t>
            </a:r>
            <a:endParaRPr kumimoji="1" lang="ja-JP" altLang="en-US" sz="1200" dirty="0"/>
          </a:p>
        </p:txBody>
      </p:sp>
      <p:cxnSp>
        <p:nvCxnSpPr>
          <p:cNvPr id="5" name="直線矢印コネクタ 4"/>
          <p:cNvCxnSpPr/>
          <p:nvPr/>
        </p:nvCxnSpPr>
        <p:spPr>
          <a:xfrm>
            <a:off x="102961" y="2896364"/>
            <a:ext cx="904103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円/楕円 30"/>
          <p:cNvSpPr/>
          <p:nvPr/>
        </p:nvSpPr>
        <p:spPr>
          <a:xfrm>
            <a:off x="102961" y="2053961"/>
            <a:ext cx="2617194" cy="1247669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36"/>
          <p:cNvSpPr/>
          <p:nvPr/>
        </p:nvSpPr>
        <p:spPr>
          <a:xfrm>
            <a:off x="2725076" y="2053961"/>
            <a:ext cx="6341660" cy="1247669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8962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Spectrum point of </a:t>
            </a:r>
            <a:r>
              <a:rPr kumimoji="1" lang="en-US" altLang="ja-JP" dirty="0" smtClean="0"/>
              <a:t>view in Korea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699" y="788991"/>
            <a:ext cx="8563381" cy="5967409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Co-existence with other systems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pPr lvl="4"/>
            <a:endParaRPr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r>
              <a:rPr lang="en-US" altLang="ja-JP" dirty="0"/>
              <a:t>Timing of Spectrum allocation</a:t>
            </a:r>
          </a:p>
          <a:p>
            <a:pPr lvl="1"/>
            <a:r>
              <a:rPr lang="en-US" altLang="ja-JP" dirty="0"/>
              <a:t>The </a:t>
            </a:r>
            <a:r>
              <a:rPr lang="en-US" altLang="ja-JP" dirty="0" smtClean="0"/>
              <a:t>2 </a:t>
            </a:r>
            <a:r>
              <a:rPr lang="en-US" altLang="ja-JP" dirty="0"/>
              <a:t>blocks in C-band </a:t>
            </a:r>
            <a:r>
              <a:rPr lang="en-US" altLang="ja-JP" dirty="0" smtClean="0"/>
              <a:t>will be </a:t>
            </a:r>
            <a:r>
              <a:rPr lang="en-US" altLang="ja-JP" dirty="0"/>
              <a:t>allocated at different time</a:t>
            </a:r>
          </a:p>
          <a:p>
            <a:pPr marL="361950" lvl="1" indent="0">
              <a:buNone/>
            </a:pPr>
            <a:r>
              <a:rPr lang="en-US" altLang="ja-JP" dirty="0">
                <a:solidFill>
                  <a:srgbClr val="FF0000"/>
                </a:solidFill>
                <a:sym typeface="Wingdings"/>
              </a:rPr>
              <a:t> This makes </a:t>
            </a:r>
            <a:r>
              <a:rPr lang="en-US" altLang="ja-JP" dirty="0" err="1">
                <a:solidFill>
                  <a:srgbClr val="FF0000"/>
                </a:solidFill>
                <a:sym typeface="Wingdings"/>
              </a:rPr>
              <a:t>Tx</a:t>
            </a:r>
            <a:r>
              <a:rPr lang="en-US" altLang="ja-JP" dirty="0">
                <a:solidFill>
                  <a:srgbClr val="FF0000"/>
                </a:solidFill>
                <a:sym typeface="Wingdings"/>
              </a:rPr>
              <a:t> antenna colocation cost-inefficient (or sometimes infeasible)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1716732" y="2383929"/>
            <a:ext cx="499432" cy="5124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solidFill>
                  <a:schemeClr val="bg1">
                    <a:lumMod val="85000"/>
                  </a:schemeClr>
                </a:solidFill>
              </a:rPr>
              <a:t>Y</a:t>
            </a:r>
            <a:endParaRPr kumimoji="1" lang="ja-JP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1779" y="2918643"/>
            <a:ext cx="5245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 smtClean="0">
                <a:latin typeface="+mj-lt"/>
              </a:rPr>
              <a:t>3420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209813" y="2926223"/>
            <a:ext cx="5245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 smtClean="0">
                <a:latin typeface="+mj-lt"/>
              </a:rPr>
              <a:t>3500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460274" y="293426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3600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6461331" y="2383929"/>
            <a:ext cx="1248579" cy="512435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Candidate#3</a:t>
            </a:r>
            <a:endParaRPr lang="ja-JP" altLang="en-US" sz="1200" dirty="0"/>
          </a:p>
        </p:txBody>
      </p:sp>
      <p:cxnSp>
        <p:nvCxnSpPr>
          <p:cNvPr id="26" name="直線コネクタ 25"/>
          <p:cNvCxnSpPr/>
          <p:nvPr/>
        </p:nvCxnSpPr>
        <p:spPr>
          <a:xfrm>
            <a:off x="3960051" y="1497035"/>
            <a:ext cx="0" cy="2048103"/>
          </a:xfrm>
          <a:prstGeom prst="line">
            <a:avLst/>
          </a:prstGeom>
          <a:ln>
            <a:solidFill>
              <a:srgbClr val="FF0000"/>
            </a:solidFill>
            <a:prstDash val="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2460274" y="293426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3600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3692305" y="2904646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3700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6192301" y="2920266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3900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940883" y="2896364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3800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7440879" y="2911984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4000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218436" y="1381125"/>
            <a:ext cx="8740053" cy="440809"/>
          </a:xfrm>
          <a:prstGeom prst="rect">
            <a:avLst/>
          </a:prstGeom>
          <a:gradFill>
            <a:gsLst>
              <a:gs pos="100000">
                <a:schemeClr val="accent6">
                  <a:lumMod val="60000"/>
                  <a:lumOff val="40000"/>
                </a:schemeClr>
              </a:gs>
              <a:gs pos="38000">
                <a:schemeClr val="accent6">
                  <a:lumMod val="20000"/>
                  <a:lumOff val="80000"/>
                </a:schemeClr>
              </a:gs>
              <a:gs pos="27000">
                <a:schemeClr val="bg1"/>
              </a:gs>
            </a:gsLst>
            <a:lin ang="0" scaled="0"/>
          </a:gra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Satellite Systems</a:t>
            </a:r>
            <a:endParaRPr kumimoji="1" lang="ja-JP" altLang="en-US" dirty="0"/>
          </a:p>
        </p:txBody>
      </p:sp>
      <p:sp>
        <p:nvSpPr>
          <p:cNvPr id="40" name="Shape 240"/>
          <p:cNvSpPr/>
          <p:nvPr/>
        </p:nvSpPr>
        <p:spPr>
          <a:xfrm rot="1800000">
            <a:off x="4737683" y="2804603"/>
            <a:ext cx="1468229" cy="1879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0" h="21600" extrusionOk="0">
                <a:moveTo>
                  <a:pt x="13483" y="4537"/>
                </a:moveTo>
                <a:lnTo>
                  <a:pt x="11078" y="4474"/>
                </a:lnTo>
                <a:lnTo>
                  <a:pt x="16142" y="0"/>
                </a:lnTo>
                <a:lnTo>
                  <a:pt x="21420" y="4491"/>
                </a:lnTo>
                <a:lnTo>
                  <a:pt x="18896" y="4553"/>
                </a:lnTo>
                <a:cubicBezTo>
                  <a:pt x="18896" y="4553"/>
                  <a:pt x="18497" y="8624"/>
                  <a:pt x="15720" y="12885"/>
                </a:cubicBezTo>
                <a:cubicBezTo>
                  <a:pt x="12943" y="17147"/>
                  <a:pt x="7789" y="21600"/>
                  <a:pt x="4" y="21600"/>
                </a:cubicBezTo>
                <a:cubicBezTo>
                  <a:pt x="-180" y="21600"/>
                  <a:pt x="6329" y="21101"/>
                  <a:pt x="10193" y="14734"/>
                </a:cubicBezTo>
                <a:cubicBezTo>
                  <a:pt x="14058" y="8366"/>
                  <a:pt x="13483" y="4537"/>
                  <a:pt x="13483" y="4537"/>
                </a:cubicBezTo>
                <a:close/>
              </a:path>
            </a:pathLst>
          </a:custGeom>
          <a:gradFill>
            <a:gsLst>
              <a:gs pos="0">
                <a:srgbClr val="E8E8E8"/>
              </a:gs>
              <a:gs pos="29243">
                <a:srgbClr val="B8B8B8"/>
              </a:gs>
              <a:gs pos="88702">
                <a:srgbClr val="888888"/>
              </a:gs>
            </a:gsLst>
            <a:lin ang="18461768"/>
          </a:gradFill>
          <a:ln w="19050">
            <a:solidFill>
              <a:srgbClr val="FFFFFF"/>
            </a:solidFill>
          </a:ln>
        </p:spPr>
        <p:txBody>
          <a:bodyPr lIns="50800" tIns="50800" rIns="50800" bIns="50800" anchor="ctr"/>
          <a:lstStyle/>
          <a:p>
            <a:pPr marL="57799" marR="57799" algn="l" defTabSz="457200">
              <a:defRPr sz="1200">
                <a:solidFill>
                  <a:srgbClr val="FEEEC8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1" name="Shape 240"/>
          <p:cNvSpPr/>
          <p:nvPr/>
        </p:nvSpPr>
        <p:spPr>
          <a:xfrm rot="19800000" flipH="1">
            <a:off x="2434263" y="2804603"/>
            <a:ext cx="1468229" cy="1879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0" h="21600" extrusionOk="0">
                <a:moveTo>
                  <a:pt x="13483" y="4537"/>
                </a:moveTo>
                <a:lnTo>
                  <a:pt x="11078" y="4474"/>
                </a:lnTo>
                <a:lnTo>
                  <a:pt x="16142" y="0"/>
                </a:lnTo>
                <a:lnTo>
                  <a:pt x="21420" y="4491"/>
                </a:lnTo>
                <a:lnTo>
                  <a:pt x="18896" y="4553"/>
                </a:lnTo>
                <a:cubicBezTo>
                  <a:pt x="18896" y="4553"/>
                  <a:pt x="18497" y="8624"/>
                  <a:pt x="15720" y="12885"/>
                </a:cubicBezTo>
                <a:cubicBezTo>
                  <a:pt x="12943" y="17147"/>
                  <a:pt x="7789" y="21600"/>
                  <a:pt x="4" y="21600"/>
                </a:cubicBezTo>
                <a:cubicBezTo>
                  <a:pt x="-180" y="21600"/>
                  <a:pt x="6329" y="21101"/>
                  <a:pt x="10193" y="14734"/>
                </a:cubicBezTo>
                <a:cubicBezTo>
                  <a:pt x="14058" y="8366"/>
                  <a:pt x="13483" y="4537"/>
                  <a:pt x="13483" y="4537"/>
                </a:cubicBezTo>
                <a:close/>
              </a:path>
            </a:pathLst>
          </a:custGeom>
          <a:gradFill>
            <a:gsLst>
              <a:gs pos="0">
                <a:srgbClr val="E8E8E8"/>
              </a:gs>
              <a:gs pos="29243">
                <a:srgbClr val="B8B8B8"/>
              </a:gs>
              <a:gs pos="88702">
                <a:srgbClr val="888888"/>
              </a:gs>
            </a:gsLst>
            <a:lin ang="18461768"/>
          </a:gradFill>
          <a:ln w="19050">
            <a:solidFill>
              <a:srgbClr val="FFFFFF"/>
            </a:solidFill>
          </a:ln>
        </p:spPr>
        <p:txBody>
          <a:bodyPr lIns="50800" tIns="50800" rIns="50800" bIns="50800" anchor="ctr"/>
          <a:lstStyle/>
          <a:p>
            <a:pPr marL="57799" marR="57799" algn="l" defTabSz="457200">
              <a:defRPr sz="1200">
                <a:solidFill>
                  <a:srgbClr val="FEEEC8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48254" y="3672287"/>
            <a:ext cx="8452254" cy="83099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0000"/>
                </a:solidFill>
                <a:latin typeface="+mj-lt"/>
              </a:rPr>
              <a:t>Different co-existence conditions apply.</a:t>
            </a:r>
          </a:p>
          <a:p>
            <a:pPr algn="ctr"/>
            <a:r>
              <a:rPr lang="en-US" altLang="ja-JP" sz="2400" dirty="0">
                <a:solidFill>
                  <a:srgbClr val="FF0000"/>
                </a:solidFill>
                <a:sym typeface="Wingdings"/>
              </a:rPr>
              <a:t> </a:t>
            </a:r>
            <a:r>
              <a:rPr lang="en-US" altLang="ja-JP" sz="2400" dirty="0">
                <a:solidFill>
                  <a:srgbClr val="FF0000"/>
                </a:solidFill>
              </a:rPr>
              <a:t>As a result, </a:t>
            </a:r>
            <a:r>
              <a:rPr lang="en-US" altLang="ja-JP" sz="2400" dirty="0" err="1">
                <a:solidFill>
                  <a:srgbClr val="FF0000"/>
                </a:solidFill>
              </a:rPr>
              <a:t>Tx</a:t>
            </a:r>
            <a:r>
              <a:rPr lang="en-US" altLang="ja-JP" sz="2400" dirty="0">
                <a:solidFill>
                  <a:srgbClr val="FF0000"/>
                </a:solidFill>
              </a:rPr>
              <a:t> antenna co-location is not always available</a:t>
            </a:r>
            <a:endParaRPr lang="ja-JP" altLang="en-US" sz="2400" dirty="0">
              <a:solidFill>
                <a:srgbClr val="FF0000"/>
              </a:solidFill>
            </a:endParaRPr>
          </a:p>
        </p:txBody>
      </p:sp>
      <p:cxnSp>
        <p:nvCxnSpPr>
          <p:cNvPr id="4" name="直線矢印コネクタ 3"/>
          <p:cNvCxnSpPr/>
          <p:nvPr/>
        </p:nvCxnSpPr>
        <p:spPr>
          <a:xfrm>
            <a:off x="353708" y="2114921"/>
            <a:ext cx="3600000" cy="1"/>
          </a:xfrm>
          <a:prstGeom prst="straightConnector1">
            <a:avLst/>
          </a:prstGeom>
          <a:ln w="12700" cmpd="sng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>
            <a:off x="3964422" y="2114922"/>
            <a:ext cx="3722400" cy="0"/>
          </a:xfrm>
          <a:prstGeom prst="straightConnector1">
            <a:avLst/>
          </a:prstGeom>
          <a:ln w="12700" cmpd="sng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テキスト ボックス 27"/>
          <p:cNvSpPr txBox="1"/>
          <p:nvPr/>
        </p:nvSpPr>
        <p:spPr>
          <a:xfrm>
            <a:off x="1442450" y="1873455"/>
            <a:ext cx="981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>
                <a:latin typeface="+mj-lt"/>
              </a:rPr>
              <a:t>1</a:t>
            </a:r>
            <a:r>
              <a:rPr lang="en-US" altLang="ja-JP" sz="1100" baseline="30000" dirty="0">
                <a:latin typeface="+mj-lt"/>
              </a:rPr>
              <a:t>st</a:t>
            </a:r>
            <a:r>
              <a:rPr lang="en-US" altLang="ja-JP" sz="1100" dirty="0">
                <a:latin typeface="+mj-lt"/>
              </a:rPr>
              <a:t> allocation</a:t>
            </a: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5525091" y="1858655"/>
            <a:ext cx="10021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/>
              <a:t>2</a:t>
            </a:r>
            <a:r>
              <a:rPr lang="en-US" altLang="ja-JP" sz="1100" baseline="30000" dirty="0"/>
              <a:t>nd</a:t>
            </a:r>
            <a:r>
              <a:rPr lang="en-US" altLang="ja-JP" sz="1100" dirty="0"/>
              <a:t> allocation</a:t>
            </a:r>
          </a:p>
        </p:txBody>
      </p:sp>
      <p:sp>
        <p:nvSpPr>
          <p:cNvPr id="52" name="正方形/長方形 51"/>
          <p:cNvSpPr/>
          <p:nvPr/>
        </p:nvSpPr>
        <p:spPr>
          <a:xfrm>
            <a:off x="2717292" y="2384669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SK Telecom</a:t>
            </a:r>
            <a:endParaRPr kumimoji="1" lang="ja-JP" altLang="en-US" sz="1200" dirty="0"/>
          </a:p>
        </p:txBody>
      </p:sp>
      <p:sp>
        <p:nvSpPr>
          <p:cNvPr id="53" name="正方形/長方形 52"/>
          <p:cNvSpPr/>
          <p:nvPr/>
        </p:nvSpPr>
        <p:spPr>
          <a:xfrm>
            <a:off x="3965871" y="2385199"/>
            <a:ext cx="1248579" cy="512435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Candidate#1</a:t>
            </a:r>
            <a:endParaRPr kumimoji="1" lang="ja-JP" altLang="en-US" sz="1200" dirty="0"/>
          </a:p>
        </p:txBody>
      </p:sp>
      <p:sp>
        <p:nvSpPr>
          <p:cNvPr id="54" name="正方形/長方形 53"/>
          <p:cNvSpPr/>
          <p:nvPr/>
        </p:nvSpPr>
        <p:spPr>
          <a:xfrm>
            <a:off x="5215615" y="2386800"/>
            <a:ext cx="1248579" cy="512435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Candidate#2</a:t>
            </a:r>
            <a:endParaRPr lang="ja-JP" altLang="en-US" sz="1200" dirty="0"/>
          </a:p>
        </p:txBody>
      </p:sp>
      <p:sp>
        <p:nvSpPr>
          <p:cNvPr id="37" name="円/楕円 36"/>
          <p:cNvSpPr/>
          <p:nvPr/>
        </p:nvSpPr>
        <p:spPr>
          <a:xfrm>
            <a:off x="3965871" y="2053961"/>
            <a:ext cx="3960733" cy="1247669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正方形/長方形 44"/>
          <p:cNvSpPr/>
          <p:nvPr/>
        </p:nvSpPr>
        <p:spPr>
          <a:xfrm>
            <a:off x="1472619" y="2386323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KT</a:t>
            </a:r>
            <a:endParaRPr kumimoji="1" lang="ja-JP" altLang="en-US" sz="1200" dirty="0"/>
          </a:p>
        </p:txBody>
      </p:sp>
      <p:sp>
        <p:nvSpPr>
          <p:cNvPr id="51" name="正方形/長方形 50"/>
          <p:cNvSpPr/>
          <p:nvPr/>
        </p:nvSpPr>
        <p:spPr>
          <a:xfrm>
            <a:off x="366938" y="2387386"/>
            <a:ext cx="1105488" cy="512435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LG Uplus</a:t>
            </a:r>
            <a:endParaRPr kumimoji="1" lang="ja-JP" altLang="en-US" sz="1200" dirty="0"/>
          </a:p>
        </p:txBody>
      </p:sp>
      <p:sp>
        <p:nvSpPr>
          <p:cNvPr id="31" name="円/楕円 30"/>
          <p:cNvSpPr/>
          <p:nvPr/>
        </p:nvSpPr>
        <p:spPr>
          <a:xfrm>
            <a:off x="192179" y="2053961"/>
            <a:ext cx="3756308" cy="1247669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矢印コネクタ 4"/>
          <p:cNvCxnSpPr/>
          <p:nvPr/>
        </p:nvCxnSpPr>
        <p:spPr>
          <a:xfrm>
            <a:off x="102961" y="2896364"/>
            <a:ext cx="904103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826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3GPP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967409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3GPP standards</a:t>
            </a:r>
          </a:p>
          <a:p>
            <a:pPr lvl="1"/>
            <a:r>
              <a:rPr lang="en-US" altLang="ja-JP" dirty="0"/>
              <a:t>Rules for “intra-band” apply to EN-DC 42_n77</a:t>
            </a:r>
            <a:endParaRPr kumimoji="1" lang="en-US" altLang="ja-JP" dirty="0"/>
          </a:p>
          <a:p>
            <a:pPr lvl="1"/>
            <a:r>
              <a:rPr lang="en-US" altLang="ja-JP" dirty="0"/>
              <a:t>TS38.133 </a:t>
            </a:r>
            <a:r>
              <a:rPr lang="en-US" altLang="ja-JP" dirty="0" err="1"/>
              <a:t>cls</a:t>
            </a:r>
            <a:r>
              <a:rPr lang="en-US" altLang="ja-JP" dirty="0"/>
              <a:t>. 7.6.3 defines MRTD limit for intra-band EN-DC (=3us)</a:t>
            </a:r>
          </a:p>
          <a:p>
            <a:pPr lvl="1"/>
            <a:r>
              <a:rPr lang="en-US" altLang="ja-JP" dirty="0"/>
              <a:t>Power imbalance limit has been discussed in Rel-16</a:t>
            </a:r>
          </a:p>
          <a:p>
            <a:pPr lvl="2"/>
            <a:r>
              <a:rPr lang="en-US" altLang="ja-JP" dirty="0"/>
              <a:t>One</a:t>
            </a:r>
            <a:r>
              <a:rPr lang="ja-JP" altLang="en-US" dirty="0"/>
              <a:t> </a:t>
            </a:r>
            <a:r>
              <a:rPr lang="en-US" altLang="ja-JP" dirty="0"/>
              <a:t>candidate value is 6dB</a:t>
            </a:r>
          </a:p>
          <a:p>
            <a:pPr lvl="2"/>
            <a:endParaRPr lang="en-US" altLang="ja-JP" dirty="0"/>
          </a:p>
          <a:p>
            <a:pPr marL="361950" lvl="1" indent="0">
              <a:buNone/>
            </a:pPr>
            <a:r>
              <a:rPr lang="en-US" altLang="ja-JP" dirty="0">
                <a:solidFill>
                  <a:srgbClr val="FF0000"/>
                </a:solidFill>
                <a:sym typeface="Wingdings"/>
              </a:rPr>
              <a:t> These limitations reduce the availability of EN-DC in our network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12875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1389EE-9D65-4D45-8B84-68D4720EF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Scenario and target value for new </a:t>
            </a:r>
            <a:r>
              <a:rPr kumimoji="1" lang="en-US" altLang="ja-JP" dirty="0" err="1"/>
              <a:t>perf</a:t>
            </a:r>
            <a:r>
              <a:rPr kumimoji="1" lang="en-US" altLang="ja-JP" dirty="0"/>
              <a:t>. Req.</a:t>
            </a:r>
            <a:endParaRPr kumimoji="1" lang="ja-JP" altLang="en-US" dirty="0"/>
          </a:p>
        </p:txBody>
      </p:sp>
      <p:grpSp>
        <p:nvGrpSpPr>
          <p:cNvPr id="39" name="図形グループ 38"/>
          <p:cNvGrpSpPr/>
          <p:nvPr/>
        </p:nvGrpSpPr>
        <p:grpSpPr>
          <a:xfrm>
            <a:off x="318997" y="1503943"/>
            <a:ext cx="4171729" cy="5032788"/>
            <a:chOff x="458697" y="1503943"/>
            <a:chExt cx="4171729" cy="5032788"/>
          </a:xfrm>
        </p:grpSpPr>
        <p:sp>
          <p:nvSpPr>
            <p:cNvPr id="7" name="角丸四角形 6"/>
            <p:cNvSpPr/>
            <p:nvPr/>
          </p:nvSpPr>
          <p:spPr>
            <a:xfrm>
              <a:off x="458697" y="1651000"/>
              <a:ext cx="417172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60A099CB-A534-4C49-A882-365EF0753E63}"/>
                </a:ext>
              </a:extLst>
            </p:cNvPr>
            <p:cNvSpPr txBox="1"/>
            <p:nvPr/>
          </p:nvSpPr>
          <p:spPr>
            <a:xfrm>
              <a:off x="662673" y="5325639"/>
              <a:ext cx="3595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and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Very short Rx time difference(3us)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(6dB)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65E87895-290D-40E0-8033-41B480B3309D}"/>
                </a:ext>
              </a:extLst>
            </p:cNvPr>
            <p:cNvSpPr txBox="1"/>
            <p:nvPr/>
          </p:nvSpPr>
          <p:spPr>
            <a:xfrm>
              <a:off x="2071903" y="1503943"/>
              <a:ext cx="94128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b="1" u="sng" dirty="0">
                  <a:latin typeface="+mj-lt"/>
                </a:rPr>
                <a:t>Rel-16</a:t>
              </a:r>
            </a:p>
          </p:txBody>
        </p:sp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788D9528-EDE7-4C6C-A24A-C22A7192A967}"/>
                </a:ext>
              </a:extLst>
            </p:cNvPr>
            <p:cNvGrpSpPr/>
            <p:nvPr/>
          </p:nvGrpSpPr>
          <p:grpSpPr>
            <a:xfrm>
              <a:off x="1552609" y="1824682"/>
              <a:ext cx="1695766" cy="2912989"/>
              <a:chOff x="440137" y="1439209"/>
              <a:chExt cx="1865343" cy="3204288"/>
            </a:xfrm>
          </p:grpSpPr>
          <p:grpSp>
            <p:nvGrpSpPr>
              <p:cNvPr id="20" name="グループ化 19">
                <a:extLst>
                  <a:ext uri="{FF2B5EF4-FFF2-40B4-BE49-F238E27FC236}">
                    <a16:creationId xmlns:a16="http://schemas.microsoft.com/office/drawing/2014/main" id="{1EF93978-79D8-4D49-A083-664A79B7B401}"/>
                  </a:ext>
                </a:extLst>
              </p:cNvPr>
              <p:cNvGrpSpPr/>
              <p:nvPr/>
            </p:nvGrpSpPr>
            <p:grpSpPr>
              <a:xfrm>
                <a:off x="892418" y="1883131"/>
                <a:ext cx="720000" cy="979083"/>
                <a:chOff x="566240" y="1581026"/>
                <a:chExt cx="720000" cy="979083"/>
              </a:xfrm>
            </p:grpSpPr>
            <p:sp>
              <p:nvSpPr>
                <p:cNvPr id="6" name="直方体 5">
                  <a:extLst>
                    <a:ext uri="{FF2B5EF4-FFF2-40B4-BE49-F238E27FC236}">
                      <a16:creationId xmlns:a16="http://schemas.microsoft.com/office/drawing/2014/main" id="{7354D888-CBC8-4081-9A1C-9CF582E56B9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14" name="グループ化 13">
                  <a:extLst>
                    <a:ext uri="{FF2B5EF4-FFF2-40B4-BE49-F238E27FC236}">
                      <a16:creationId xmlns:a16="http://schemas.microsoft.com/office/drawing/2014/main" id="{25F31142-5B43-4EFB-8E20-3FE5D417D89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8" name="直線コネクタ 7">
                    <a:extLst>
                      <a:ext uri="{FF2B5EF4-FFF2-40B4-BE49-F238E27FC236}">
                        <a16:creationId xmlns:a16="http://schemas.microsoft.com/office/drawing/2014/main" id="{7AC52CB8-DF65-42A1-A5EF-09C8F8DD15E4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直線コネクタ 8">
                    <a:extLst>
                      <a:ext uri="{FF2B5EF4-FFF2-40B4-BE49-F238E27FC236}">
                        <a16:creationId xmlns:a16="http://schemas.microsoft.com/office/drawing/2014/main" id="{0300F72E-901D-49A1-A26A-928FFE1E34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線コネクタ 10">
                    <a:extLst>
                      <a:ext uri="{FF2B5EF4-FFF2-40B4-BE49-F238E27FC236}">
                        <a16:creationId xmlns:a16="http://schemas.microsoft.com/office/drawing/2014/main" id="{C9D2F0F3-91A2-448C-9B20-F3CEAC39FEC5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線コネクタ 12">
                    <a:extLst>
                      <a:ext uri="{FF2B5EF4-FFF2-40B4-BE49-F238E27FC236}">
                        <a16:creationId xmlns:a16="http://schemas.microsoft.com/office/drawing/2014/main" id="{7B04F83B-D604-4192-A483-AE84F05B4CB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グループ化 14">
                  <a:extLst>
                    <a:ext uri="{FF2B5EF4-FFF2-40B4-BE49-F238E27FC236}">
                      <a16:creationId xmlns:a16="http://schemas.microsoft.com/office/drawing/2014/main" id="{7E3B62E0-977F-4346-8CD3-98FAA26D47E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16" name="直線コネクタ 15">
                    <a:extLst>
                      <a:ext uri="{FF2B5EF4-FFF2-40B4-BE49-F238E27FC236}">
                        <a16:creationId xmlns:a16="http://schemas.microsoft.com/office/drawing/2014/main" id="{FA29CAC2-C586-40C0-AC7C-8177D22C834C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線コネクタ 16">
                    <a:extLst>
                      <a:ext uri="{FF2B5EF4-FFF2-40B4-BE49-F238E27FC236}">
                        <a16:creationId xmlns:a16="http://schemas.microsoft.com/office/drawing/2014/main" id="{89A5F06A-613E-4BEC-9CBF-EDFF3367B1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線コネクタ 17">
                    <a:extLst>
                      <a:ext uri="{FF2B5EF4-FFF2-40B4-BE49-F238E27FC236}">
                        <a16:creationId xmlns:a16="http://schemas.microsoft.com/office/drawing/2014/main" id="{F915BDEF-4292-4D17-87D9-463EFF66E0DD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直線コネクタ 18">
                    <a:extLst>
                      <a:ext uri="{FF2B5EF4-FFF2-40B4-BE49-F238E27FC236}">
                        <a16:creationId xmlns:a16="http://schemas.microsoft.com/office/drawing/2014/main" id="{A7D69B8E-74CD-4F16-B779-3F066DBD2D8F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id="{AED8D121-4DD1-454F-8A34-9D8FE696BBA9}"/>
                  </a:ext>
                </a:extLst>
              </p:cNvPr>
              <p:cNvGrpSpPr/>
              <p:nvPr/>
            </p:nvGrpSpPr>
            <p:grpSpPr>
              <a:xfrm>
                <a:off x="1585480" y="1874222"/>
                <a:ext cx="720000" cy="979083"/>
                <a:chOff x="566240" y="1581026"/>
                <a:chExt cx="720000" cy="979083"/>
              </a:xfrm>
            </p:grpSpPr>
            <p:sp>
              <p:nvSpPr>
                <p:cNvPr id="22" name="直方体 21">
                  <a:extLst>
                    <a:ext uri="{FF2B5EF4-FFF2-40B4-BE49-F238E27FC236}">
                      <a16:creationId xmlns:a16="http://schemas.microsoft.com/office/drawing/2014/main" id="{D60D1589-8563-4BDE-B0A2-09002C52BF5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00B0F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23" name="グループ化 22">
                  <a:extLst>
                    <a:ext uri="{FF2B5EF4-FFF2-40B4-BE49-F238E27FC236}">
                      <a16:creationId xmlns:a16="http://schemas.microsoft.com/office/drawing/2014/main" id="{1B59A75F-9DAF-49EB-8638-636E96AA493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9" name="直線コネクタ 28">
                    <a:extLst>
                      <a:ext uri="{FF2B5EF4-FFF2-40B4-BE49-F238E27FC236}">
                        <a16:creationId xmlns:a16="http://schemas.microsoft.com/office/drawing/2014/main" id="{F3883A6C-B152-49F1-95C8-78B0F4BB3E29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線コネクタ 29">
                    <a:extLst>
                      <a:ext uri="{FF2B5EF4-FFF2-40B4-BE49-F238E27FC236}">
                        <a16:creationId xmlns:a16="http://schemas.microsoft.com/office/drawing/2014/main" id="{D2F55554-6B57-4AA9-8ACF-D8B2EAA2BA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線コネクタ 30">
                    <a:extLst>
                      <a:ext uri="{FF2B5EF4-FFF2-40B4-BE49-F238E27FC236}">
                        <a16:creationId xmlns:a16="http://schemas.microsoft.com/office/drawing/2014/main" id="{9DA82B0C-58FA-44F6-A4C3-FA9F083C4A98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線コネクタ 31">
                    <a:extLst>
                      <a:ext uri="{FF2B5EF4-FFF2-40B4-BE49-F238E27FC236}">
                        <a16:creationId xmlns:a16="http://schemas.microsoft.com/office/drawing/2014/main" id="{A6DD6090-691C-4882-8D3B-5989D0C64F8D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グループ化 23">
                  <a:extLst>
                    <a:ext uri="{FF2B5EF4-FFF2-40B4-BE49-F238E27FC236}">
                      <a16:creationId xmlns:a16="http://schemas.microsoft.com/office/drawing/2014/main" id="{6BE81CA1-A262-4FF4-BFF0-E18979673A0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5" name="直線コネクタ 24">
                    <a:extLst>
                      <a:ext uri="{FF2B5EF4-FFF2-40B4-BE49-F238E27FC236}">
                        <a16:creationId xmlns:a16="http://schemas.microsoft.com/office/drawing/2014/main" id="{4298FDBD-8E16-47BF-A10F-5DD08638D441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線コネクタ 25">
                    <a:extLst>
                      <a:ext uri="{FF2B5EF4-FFF2-40B4-BE49-F238E27FC236}">
                        <a16:creationId xmlns:a16="http://schemas.microsoft.com/office/drawing/2014/main" id="{E21710E6-00BC-4CF0-B008-B066752E6A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線コネクタ 26">
                    <a:extLst>
                      <a:ext uri="{FF2B5EF4-FFF2-40B4-BE49-F238E27FC236}">
                        <a16:creationId xmlns:a16="http://schemas.microsoft.com/office/drawing/2014/main" id="{1C7C1B66-D3B9-4269-9CEE-428715AD5021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線コネクタ 27">
                    <a:extLst>
                      <a:ext uri="{FF2B5EF4-FFF2-40B4-BE49-F238E27FC236}">
                        <a16:creationId xmlns:a16="http://schemas.microsoft.com/office/drawing/2014/main" id="{F706F63C-069B-439B-8F03-FCD47527A800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3" name="楕円 32">
                <a:extLst>
                  <a:ext uri="{FF2B5EF4-FFF2-40B4-BE49-F238E27FC236}">
                    <a16:creationId xmlns:a16="http://schemas.microsoft.com/office/drawing/2014/main" id="{4AE2E080-21C3-4940-88CB-0AAE9ABC1835}"/>
                  </a:ext>
                </a:extLst>
              </p:cNvPr>
              <p:cNvSpPr/>
              <p:nvPr/>
            </p:nvSpPr>
            <p:spPr>
              <a:xfrm rot="1639297">
                <a:off x="696939" y="2377462"/>
                <a:ext cx="574158" cy="2266035"/>
              </a:xfrm>
              <a:prstGeom prst="ellipse">
                <a:avLst/>
              </a:prstGeom>
              <a:solidFill>
                <a:srgbClr val="76D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4" name="楕円 33">
                <a:extLst>
                  <a:ext uri="{FF2B5EF4-FFF2-40B4-BE49-F238E27FC236}">
                    <a16:creationId xmlns:a16="http://schemas.microsoft.com/office/drawing/2014/main" id="{4DCB7A41-864C-4560-B9F2-D6172E8C27F7}"/>
                  </a:ext>
                </a:extLst>
              </p:cNvPr>
              <p:cNvSpPr/>
              <p:nvPr/>
            </p:nvSpPr>
            <p:spPr>
              <a:xfrm rot="2543733">
                <a:off x="440137" y="2237938"/>
                <a:ext cx="1208252" cy="1846542"/>
              </a:xfrm>
              <a:prstGeom prst="ellipse">
                <a:avLst/>
              </a:prstGeom>
              <a:solidFill>
                <a:srgbClr val="FFCC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0229BDA2-BE0F-48AD-AC95-EC771F7FCFD0}"/>
                  </a:ext>
                </a:extLst>
              </p:cNvPr>
              <p:cNvSpPr txBox="1"/>
              <p:nvPr/>
            </p:nvSpPr>
            <p:spPr>
              <a:xfrm>
                <a:off x="443000" y="1439209"/>
                <a:ext cx="1266405" cy="4062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err="1" smtClean="0">
                    <a:latin typeface="+mj-lt"/>
                  </a:rPr>
                  <a:t>eNB</a:t>
                </a:r>
                <a:r>
                  <a:rPr kumimoji="1" lang="en-US" altLang="ja-JP" dirty="0" smtClean="0">
                    <a:latin typeface="+mj-lt"/>
                  </a:rPr>
                  <a:t>/</a:t>
                </a:r>
                <a:r>
                  <a:rPr kumimoji="1" lang="en-US" altLang="ja-JP" dirty="0" err="1" smtClean="0">
                    <a:latin typeface="+mj-lt"/>
                  </a:rPr>
                  <a:t>gNB</a:t>
                </a:r>
                <a:endParaRPr kumimoji="1" lang="ja-JP" altLang="en-US" dirty="0" err="1">
                  <a:latin typeface="+mj-lt"/>
                </a:endParaRPr>
              </a:p>
            </p:txBody>
          </p:sp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id="{B1D3A978-96A6-4AF9-A778-A8764DC6C95C}"/>
                  </a:ext>
                </a:extLst>
              </p:cNvPr>
              <p:cNvSpPr txBox="1"/>
              <p:nvPr/>
            </p:nvSpPr>
            <p:spPr>
              <a:xfrm>
                <a:off x="1661544" y="1439209"/>
                <a:ext cx="5934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 err="1">
                    <a:latin typeface="+mj-lt"/>
                  </a:rPr>
                  <a:t>g</a:t>
                </a:r>
                <a:r>
                  <a:rPr kumimoji="1" lang="en-US" altLang="ja-JP" dirty="0" err="1">
                    <a:latin typeface="+mj-lt"/>
                  </a:rPr>
                  <a:t>NB</a:t>
                </a:r>
                <a:endParaRPr kumimoji="1" lang="ja-JP" altLang="en-US" dirty="0" err="1">
                  <a:latin typeface="+mj-lt"/>
                </a:endParaRPr>
              </a:p>
            </p:txBody>
          </p:sp>
        </p:grp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id="{60A099CB-A534-4C49-A882-365EF0753E63}"/>
                </a:ext>
              </a:extLst>
            </p:cNvPr>
            <p:cNvSpPr txBox="1"/>
            <p:nvPr/>
          </p:nvSpPr>
          <p:spPr>
            <a:xfrm>
              <a:off x="700773" y="4441249"/>
              <a:ext cx="269817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+mj-lt"/>
                </a:rPr>
                <a:t>Deployment scenario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 err="1">
                  <a:latin typeface="+mj-lt"/>
                </a:rPr>
                <a:t>C</a:t>
              </a:r>
              <a:r>
                <a:rPr kumimoji="1" lang="en-US" altLang="ja-JP" sz="1600" dirty="0" err="1">
                  <a:latin typeface="+mj-lt"/>
                </a:rPr>
                <a:t>olocated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grpSp>
        <p:nvGrpSpPr>
          <p:cNvPr id="72" name="図形グループ 71"/>
          <p:cNvGrpSpPr/>
          <p:nvPr/>
        </p:nvGrpSpPr>
        <p:grpSpPr>
          <a:xfrm>
            <a:off x="4635500" y="1529343"/>
            <a:ext cx="4357569" cy="5007869"/>
            <a:chOff x="4635500" y="1529343"/>
            <a:chExt cx="4357569" cy="5007869"/>
          </a:xfrm>
        </p:grpSpPr>
        <p:sp>
          <p:nvSpPr>
            <p:cNvPr id="71" name="角丸四角形 70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52D10E07-B2A3-41D0-A079-F1ACE2D4F6C8}"/>
                </a:ext>
              </a:extLst>
            </p:cNvPr>
            <p:cNvSpPr txBox="1"/>
            <p:nvPr/>
          </p:nvSpPr>
          <p:spPr>
            <a:xfrm>
              <a:off x="5871380" y="1529343"/>
              <a:ext cx="1481295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b="1" u="sng" dirty="0">
                  <a:latin typeface="+mj-lt"/>
                </a:rPr>
                <a:t>Our Proposal </a:t>
              </a:r>
              <a:endParaRPr kumimoji="1" lang="ja-JP" altLang="en-US" b="1" u="sng" dirty="0" err="1">
                <a:latin typeface="+mj-lt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57" name="直方体 56">
                <a:extLst>
                  <a:ext uri="{FF2B5EF4-FFF2-40B4-BE49-F238E27FC236}">
                    <a16:creationId xmlns:a16="http://schemas.microsoft.com/office/drawing/2014/main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58" name="グループ化 57">
                <a:extLst>
                  <a:ext uri="{FF2B5EF4-FFF2-40B4-BE49-F238E27FC236}">
                    <a16:creationId xmlns:a16="http://schemas.microsoft.com/office/drawing/2014/main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コネクタ 64">
                  <a:extLst>
                    <a:ext uri="{FF2B5EF4-FFF2-40B4-BE49-F238E27FC236}">
                      <a16:creationId xmlns:a16="http://schemas.microsoft.com/office/drawing/2014/main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コネクタ 65">
                  <a:extLst>
                    <a:ext uri="{FF2B5EF4-FFF2-40B4-BE49-F238E27FC236}">
                      <a16:creationId xmlns:a16="http://schemas.microsoft.com/office/drawing/2014/main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グループ化 58">
                <a:extLst>
                  <a:ext uri="{FF2B5EF4-FFF2-40B4-BE49-F238E27FC236}">
                    <a16:creationId xmlns:a16="http://schemas.microsoft.com/office/drawing/2014/main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0" name="直線コネクタ 59">
                  <a:extLst>
                    <a:ext uri="{FF2B5EF4-FFF2-40B4-BE49-F238E27FC236}">
                      <a16:creationId xmlns:a16="http://schemas.microsoft.com/office/drawing/2014/main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線コネクタ 60">
                  <a:extLst>
                    <a:ext uri="{FF2B5EF4-FFF2-40B4-BE49-F238E27FC236}">
                      <a16:creationId xmlns:a16="http://schemas.microsoft.com/office/drawing/2014/main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線コネクタ 61">
                  <a:extLst>
                    <a:ext uri="{FF2B5EF4-FFF2-40B4-BE49-F238E27FC236}">
                      <a16:creationId xmlns:a16="http://schemas.microsoft.com/office/drawing/2014/main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1" name="グループ化 40">
              <a:extLst>
                <a:ext uri="{FF2B5EF4-FFF2-40B4-BE49-F238E27FC236}">
                  <a16:creationId xmlns:a16="http://schemas.microsoft.com/office/drawing/2014/main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46" name="直方体 45">
                <a:extLst>
                  <a:ext uri="{FF2B5EF4-FFF2-40B4-BE49-F238E27FC236}">
                    <a16:creationId xmlns:a16="http://schemas.microsoft.com/office/drawing/2014/main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53" name="直線コネクタ 52">
                  <a:extLst>
                    <a:ext uri="{FF2B5EF4-FFF2-40B4-BE49-F238E27FC236}">
                      <a16:creationId xmlns:a16="http://schemas.microsoft.com/office/drawing/2014/main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線コネクタ 53">
                  <a:extLst>
                    <a:ext uri="{FF2B5EF4-FFF2-40B4-BE49-F238E27FC236}">
                      <a16:creationId xmlns:a16="http://schemas.microsoft.com/office/drawing/2014/main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グループ化 47">
                <a:extLst>
                  <a:ext uri="{FF2B5EF4-FFF2-40B4-BE49-F238E27FC236}">
                    <a16:creationId xmlns:a16="http://schemas.microsoft.com/office/drawing/2014/main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49" name="直線コネクタ 48">
                  <a:extLst>
                    <a:ext uri="{FF2B5EF4-FFF2-40B4-BE49-F238E27FC236}">
                      <a16:creationId xmlns:a16="http://schemas.microsoft.com/office/drawing/2014/main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線コネクタ 49">
                  <a:extLst>
                    <a:ext uri="{FF2B5EF4-FFF2-40B4-BE49-F238E27FC236}">
                      <a16:creationId xmlns:a16="http://schemas.microsoft.com/office/drawing/2014/main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線コネクタ 50">
                  <a:extLst>
                    <a:ext uri="{FF2B5EF4-FFF2-40B4-BE49-F238E27FC236}">
                      <a16:creationId xmlns:a16="http://schemas.microsoft.com/office/drawing/2014/main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線コネクタ 51">
                  <a:extLst>
                    <a:ext uri="{FF2B5EF4-FFF2-40B4-BE49-F238E27FC236}">
                      <a16:creationId xmlns:a16="http://schemas.microsoft.com/office/drawing/2014/main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2" name="楕円 41">
              <a:extLst>
                <a:ext uri="{FF2B5EF4-FFF2-40B4-BE49-F238E27FC236}">
                  <a16:creationId xmlns:a16="http://schemas.microsoft.com/office/drawing/2014/main" id="{5740083B-EE72-4484-B0B3-F4A16F127AA2}"/>
                </a:ext>
              </a:extLst>
            </p:cNvPr>
            <p:cNvSpPr/>
            <p:nvPr/>
          </p:nvSpPr>
          <p:spPr>
            <a:xfrm rot="2779660">
              <a:off x="6754728" y="2475547"/>
              <a:ext cx="521962" cy="2060031"/>
            </a:xfrm>
            <a:prstGeom prst="ellipse">
              <a:avLst/>
            </a:prstGeom>
            <a:solidFill>
              <a:srgbClr val="76D6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3" name="楕円 42">
              <a:extLst>
                <a:ext uri="{FF2B5EF4-FFF2-40B4-BE49-F238E27FC236}">
                  <a16:creationId xmlns:a16="http://schemas.microsoft.com/office/drawing/2014/main" id="{B1FC1509-4D7F-4259-AF4B-4047899B7A2A}"/>
                </a:ext>
              </a:extLst>
            </p:cNvPr>
            <p:cNvSpPr/>
            <p:nvPr/>
          </p:nvSpPr>
          <p:spPr>
            <a:xfrm rot="19591564">
              <a:off x="6067190" y="2651126"/>
              <a:ext cx="1098411" cy="1678674"/>
            </a:xfrm>
            <a:prstGeom prst="ellipse">
              <a:avLst/>
            </a:prstGeom>
            <a:solidFill>
              <a:srgbClr val="FF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D8646E9D-A7F1-42FE-9C50-0B8538106EF8}"/>
                </a:ext>
              </a:extLst>
            </p:cNvPr>
            <p:cNvSpPr txBox="1"/>
            <p:nvPr/>
          </p:nvSpPr>
          <p:spPr>
            <a:xfrm>
              <a:off x="5426893" y="1827940"/>
              <a:ext cx="11512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err="1"/>
                <a:t>eNB</a:t>
              </a:r>
              <a:r>
                <a:rPr lang="en-US" altLang="ja-JP" dirty="0"/>
                <a:t>/</a:t>
              </a:r>
              <a:r>
                <a:rPr lang="en-US" altLang="ja-JP" dirty="0" err="1"/>
                <a:t>gNB</a:t>
              </a:r>
              <a:endParaRPr lang="ja-JP" altLang="en-US" dirty="0" err="1"/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C14D761B-3204-43D2-B064-F40A912E3D55}"/>
                </a:ext>
              </a:extLst>
            </p:cNvPr>
            <p:cNvSpPr txBox="1"/>
            <p:nvPr/>
          </p:nvSpPr>
          <p:spPr>
            <a:xfrm>
              <a:off x="7580305" y="1827940"/>
              <a:ext cx="539484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err="1">
                  <a:latin typeface="+mj-lt"/>
                </a:rPr>
                <a:t>g</a:t>
              </a:r>
              <a:r>
                <a:rPr kumimoji="1" lang="en-US" altLang="ja-JP" dirty="0" err="1">
                  <a:latin typeface="+mj-lt"/>
                </a:rPr>
                <a:t>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68" name="テキスト ボックス 67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8" y="5213773"/>
              <a:ext cx="42642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en-US" altLang="ja-JP" sz="1600" dirty="0">
                  <a:latin typeface="+mj-lt"/>
                </a:rPr>
                <a:t> and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Short Rx </a:t>
              </a:r>
              <a:r>
                <a:rPr lang="en-US" altLang="ja-JP" sz="1600" dirty="0">
                  <a:latin typeface="+mj-lt"/>
                </a:rPr>
                <a:t>time difference</a:t>
              </a:r>
              <a:r>
                <a:rPr kumimoji="1" lang="en-US" altLang="ja-JP" sz="1600" dirty="0">
                  <a:latin typeface="+mj-lt"/>
                </a:rPr>
                <a:t>(</a:t>
              </a:r>
              <a:r>
                <a:rPr lang="en-US" altLang="ja-JP" sz="1600" dirty="0">
                  <a:solidFill>
                    <a:srgbClr val="FF0000"/>
                  </a:solidFill>
                  <a:latin typeface="+mj-lt"/>
                </a:rPr>
                <a:t>[TBD]</a:t>
              </a:r>
              <a:r>
                <a:rPr lang="en-US" altLang="ja-JP" sz="1600" dirty="0">
                  <a:latin typeface="+mj-lt"/>
                </a:rPr>
                <a:t>us</a:t>
              </a:r>
              <a:r>
                <a:rPr kumimoji="1" lang="en-US" altLang="ja-JP" sz="1600" dirty="0">
                  <a:latin typeface="+mj-lt"/>
                </a:rPr>
                <a:t>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(</a:t>
              </a:r>
              <a:r>
                <a:rPr lang="en-US" altLang="ja-JP" sz="1600" dirty="0">
                  <a:solidFill>
                    <a:srgbClr val="FF0000"/>
                  </a:solidFill>
                  <a:latin typeface="+mj-lt"/>
                </a:rPr>
                <a:t>[TBD]</a:t>
              </a:r>
              <a:r>
                <a:rPr lang="en-US" altLang="ja-JP" sz="1600" dirty="0">
                  <a:latin typeface="+mj-lt"/>
                </a:rPr>
                <a:t>dB)</a:t>
              </a: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More discussion is necessary to determine the target values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70" name="テキスト ボックス 69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8" y="4352473"/>
              <a:ext cx="3595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Deployment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scenario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Non-</a:t>
              </a:r>
              <a:r>
                <a:rPr kumimoji="1" lang="en-US" altLang="ja-JP" sz="1600" dirty="0" err="1">
                  <a:latin typeface="+mj-lt"/>
                </a:rPr>
                <a:t>colocated</a:t>
              </a:r>
              <a:r>
                <a:rPr kumimoji="1" lang="en-US" altLang="ja-JP" sz="1200" dirty="0">
                  <a:latin typeface="+mj-lt"/>
                </a:rPr>
                <a:t> (at maximum 3 </a:t>
              </a:r>
              <a:r>
                <a:rPr kumimoji="1" lang="en-US" altLang="ja-JP" sz="1200" dirty="0" err="1">
                  <a:latin typeface="+mj-lt"/>
                </a:rPr>
                <a:t>Tx</a:t>
              </a:r>
              <a:r>
                <a:rPr kumimoji="1" lang="en-US" altLang="ja-JP" sz="1200" dirty="0">
                  <a:latin typeface="+mj-lt"/>
                </a:rPr>
                <a:t> points)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190500" y="810127"/>
            <a:ext cx="861403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>
                <a:latin typeface="+mj-lt"/>
              </a:rPr>
              <a:t>Our goal: Define UE performance requirements for intra-band EN-DC and NR-CA for non-</a:t>
            </a:r>
            <a:r>
              <a:rPr lang="en-US" altLang="ja-JP" dirty="0" err="1">
                <a:latin typeface="+mj-lt"/>
              </a:rPr>
              <a:t>colocated</a:t>
            </a:r>
            <a:r>
              <a:rPr lang="en-US" altLang="ja-JP" dirty="0">
                <a:latin typeface="+mj-lt"/>
              </a:rPr>
              <a:t> scenarios</a:t>
            </a:r>
            <a:endParaRPr kumimoji="1" lang="ja-JP" altLang="en-US" dirty="0" err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31624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8700" y="788992"/>
            <a:ext cx="8226669" cy="3794051"/>
          </a:xfrm>
        </p:spPr>
        <p:txBody>
          <a:bodyPr>
            <a:normAutofit/>
          </a:bodyPr>
          <a:lstStyle/>
          <a:p>
            <a:r>
              <a:rPr kumimoji="1" lang="en-US" altLang="ja-JP" sz="2000" dirty="0" smtClean="0"/>
              <a:t>Agree</a:t>
            </a:r>
            <a:r>
              <a:rPr kumimoji="1" lang="ja-JP" altLang="en-US" sz="2000" dirty="0" smtClean="0"/>
              <a:t> </a:t>
            </a:r>
            <a:r>
              <a:rPr kumimoji="1" lang="en-US" altLang="ja-JP" sz="2000" dirty="0" smtClean="0"/>
              <a:t>the </a:t>
            </a:r>
            <a:r>
              <a:rPr lang="en-US" altLang="ja-JP" sz="2000" dirty="0" smtClean="0"/>
              <a:t>objectives </a:t>
            </a:r>
            <a:r>
              <a:rPr lang="en-US" altLang="ja-JP" sz="2000" dirty="0"/>
              <a:t>for </a:t>
            </a:r>
            <a:r>
              <a:rPr lang="en-US" altLang="ja-JP" sz="2000" dirty="0" smtClean="0"/>
              <a:t>support </a:t>
            </a:r>
            <a:r>
              <a:rPr lang="en-US" altLang="ja-JP" sz="2000" dirty="0"/>
              <a:t>of intra-band non-collocated EN-DC/NR-CA </a:t>
            </a:r>
            <a:r>
              <a:rPr lang="en-US" altLang="ja-JP" sz="2000" dirty="0" smtClean="0"/>
              <a:t>deployment, which is </a:t>
            </a:r>
            <a:r>
              <a:rPr lang="en-US" altLang="ja-JP" sz="2000" dirty="0"/>
              <a:t>proposed in the outcome from October Rel-18 email discussion (</a:t>
            </a:r>
            <a:r>
              <a:rPr lang="en-US" altLang="ja-JP" sz="2000" dirty="0" smtClean="0"/>
              <a:t>RP-212682). </a:t>
            </a:r>
            <a:endParaRPr kumimoji="1" lang="en-US" altLang="ja-JP" sz="1800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 txBox="1">
            <a:spLocks/>
          </p:cNvSpPr>
          <p:nvPr/>
        </p:nvSpPr>
        <p:spPr bwMode="auto">
          <a:xfrm>
            <a:off x="176981" y="1806750"/>
            <a:ext cx="8849032" cy="494801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1463" indent="-271463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tabLst/>
              <a:defRPr kumimoji="1" sz="2800">
                <a:solidFill>
                  <a:srgbClr val="0432FF"/>
                </a:solidFill>
                <a:latin typeface="+mn-lt"/>
                <a:ea typeface="+mn-ea"/>
                <a:cs typeface="+mn-cs"/>
              </a:defRPr>
            </a:lvl1pPr>
            <a:lvl2pPr marL="63500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charset="2"/>
              <a:buChar char="l"/>
              <a:tabLst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022350" indent="-2222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tabLst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470025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charset="2"/>
              <a:buChar char="p"/>
              <a:tabLst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1787525" indent="-2603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071688" indent="-8731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528888" indent="-8731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2986088" indent="-8731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443288" indent="-8731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 defTabSz="914400">
              <a:spcBef>
                <a:spcPts val="0"/>
              </a:spcBef>
              <a:spcAft>
                <a:spcPts val="0"/>
              </a:spcAft>
              <a:buSzPts val="1100"/>
              <a:buFont typeface="Wingdings" panose="05000000000000000000" pitchFamily="2" charset="2"/>
              <a:buChar char="l"/>
            </a:pPr>
            <a:r>
              <a:rPr lang="zh-CN" altLang="zh-CN" sz="1300" kern="0" dirty="0" smtClean="0">
                <a:cs typeface="Arial" charset="0"/>
              </a:rPr>
              <a:t>Study and if feasible, support non-co-located scenario for FR1 intra-band non-contiguous EN-DC/NR-CA</a:t>
            </a:r>
          </a:p>
          <a:p>
            <a:pPr lvl="2" defTabSz="914400">
              <a:spcBef>
                <a:spcPts val="0"/>
              </a:spcBef>
              <a:spcAft>
                <a:spcPts val="0"/>
              </a:spcAft>
              <a:buSzPts val="1100"/>
            </a:pPr>
            <a:r>
              <a:rPr lang="zh-CN" altLang="zh-CN" sz="1300" kern="0" dirty="0" smtClean="0"/>
              <a:t>Work is limited to CA/EN-DC for EN-DC/NR-CA for bands 42, n77/n78</a:t>
            </a:r>
          </a:p>
          <a:p>
            <a:pPr lvl="1" defTabSz="914400">
              <a:spcBef>
                <a:spcPts val="0"/>
              </a:spcBef>
              <a:spcAft>
                <a:spcPts val="0"/>
              </a:spcAft>
              <a:buSzPts val="1100"/>
              <a:buFont typeface="Wingdings" panose="05000000000000000000" pitchFamily="2" charset="2"/>
              <a:buChar char="l"/>
            </a:pPr>
            <a:r>
              <a:rPr lang="zh-CN" altLang="zh-CN" sz="1300" kern="0" dirty="0" smtClean="0">
                <a:cs typeface="Arial" charset="0"/>
              </a:rPr>
              <a:t>Core part</a:t>
            </a:r>
          </a:p>
          <a:p>
            <a:pPr lvl="2" defTabSz="914400">
              <a:spcBef>
                <a:spcPts val="0"/>
              </a:spcBef>
              <a:spcAft>
                <a:spcPts val="0"/>
              </a:spcAft>
              <a:buSzPts val="1100"/>
            </a:pPr>
            <a:r>
              <a:rPr lang="zh-CN" altLang="zh-CN" sz="1300" kern="0" dirty="0" smtClean="0">
                <a:latin typeface="+mj-ea"/>
                <a:ea typeface="+mj-ea"/>
              </a:rPr>
              <a:t>Study and if feasbile, define requirements for UE which is not capable of supporting intra-band non-contiguous NR-CA and EN-DC in the same way to support inter-band CA, i.e., UE not indicating interBandMRDC-WithOverlapDL-Bands-r16</a:t>
            </a:r>
          </a:p>
          <a:p>
            <a:pPr lvl="3" defTabSz="914400">
              <a:spcBef>
                <a:spcPts val="0"/>
              </a:spcBef>
              <a:spcAft>
                <a:spcPts val="0"/>
              </a:spcAft>
              <a:buSzPts val="1100"/>
            </a:pPr>
            <a:r>
              <a:rPr lang="zh-CN" altLang="zh-CN" sz="1300" kern="0" dirty="0" smtClean="0">
                <a:latin typeface="+mj-ea"/>
                <a:ea typeface="+mj-ea"/>
              </a:rPr>
              <a:t>Study feasib</a:t>
            </a:r>
            <a:r>
              <a:rPr lang="en-US" altLang="zh-CN" sz="1300" kern="0" dirty="0" err="1" smtClean="0">
                <a:latin typeface="+mj-ea"/>
                <a:ea typeface="+mj-ea"/>
              </a:rPr>
              <a:t>i</a:t>
            </a:r>
            <a:r>
              <a:rPr lang="zh-CN" altLang="zh-CN" sz="1300" kern="0" dirty="0" smtClean="0">
                <a:latin typeface="+mj-ea"/>
                <a:ea typeface="+mj-ea"/>
              </a:rPr>
              <a:t>lity of UE RF architecture to support both DL and UL operation [RF]</a:t>
            </a:r>
          </a:p>
          <a:p>
            <a:pPr lvl="3" defTabSz="914400">
              <a:spcBef>
                <a:spcPts val="0"/>
              </a:spcBef>
              <a:spcAft>
                <a:spcPts val="0"/>
              </a:spcAft>
              <a:buSzPts val="1100"/>
            </a:pPr>
            <a:r>
              <a:rPr lang="zh-CN" altLang="zh-CN" sz="1300" kern="0" dirty="0" smtClean="0">
                <a:latin typeface="+mj-ea"/>
                <a:ea typeface="+mj-ea"/>
              </a:rPr>
              <a:t>Study and if necessary, define</a:t>
            </a:r>
          </a:p>
          <a:p>
            <a:pPr marL="2057400" lvl="4" indent="-228600" defTabSz="914400">
              <a:spcBef>
                <a:spcPts val="0"/>
              </a:spcBef>
              <a:spcAft>
                <a:spcPts val="0"/>
              </a:spcAft>
              <a:buSzPts val="1100"/>
              <a:buFont typeface="Cambria" panose="02040503050406030204" pitchFamily="18" charset="0"/>
              <a:buChar char="–"/>
            </a:pPr>
            <a:r>
              <a:rPr lang="zh-CN" altLang="zh-CN" sz="1300" kern="0" dirty="0" smtClean="0">
                <a:latin typeface="+mj-ea"/>
                <a:ea typeface="+mj-ea"/>
                <a:cs typeface="Cambria" panose="02040503050406030204" pitchFamily="18" charset="0"/>
              </a:rPr>
              <a:t>Feasible value of the power imbalance [RF]</a:t>
            </a:r>
          </a:p>
          <a:p>
            <a:pPr marL="2057400" lvl="4" indent="-228600" defTabSz="914400">
              <a:spcBef>
                <a:spcPts val="0"/>
              </a:spcBef>
              <a:spcAft>
                <a:spcPts val="0"/>
              </a:spcAft>
              <a:buSzPts val="1100"/>
              <a:buFont typeface="Cambria" panose="02040503050406030204" pitchFamily="18" charset="0"/>
              <a:buChar char="–"/>
            </a:pPr>
            <a:r>
              <a:rPr lang="zh-CN" altLang="zh-CN" sz="1300" kern="0" dirty="0" smtClean="0">
                <a:latin typeface="+mj-ea"/>
                <a:ea typeface="+mj-ea"/>
                <a:cs typeface="Cambria" panose="02040503050406030204" pitchFamily="18" charset="0"/>
              </a:rPr>
              <a:t>Feasible value of MRTD and MTTD in non-collocated deployment [RRM]</a:t>
            </a:r>
          </a:p>
          <a:p>
            <a:pPr marL="2057400" lvl="4" indent="-228600" defTabSz="914400">
              <a:spcBef>
                <a:spcPts val="0"/>
              </a:spcBef>
              <a:spcAft>
                <a:spcPts val="0"/>
              </a:spcAft>
              <a:buSzPts val="1100"/>
              <a:buFont typeface="Cambria" panose="02040503050406030204" pitchFamily="18" charset="0"/>
              <a:buChar char="–"/>
            </a:pPr>
            <a:r>
              <a:rPr lang="zh-CN" altLang="zh-CN" sz="1300" kern="0" dirty="0" smtClean="0">
                <a:latin typeface="+mj-ea"/>
                <a:ea typeface="+mj-ea"/>
                <a:cs typeface="Cambria" panose="02040503050406030204" pitchFamily="18" charset="0"/>
              </a:rPr>
              <a:t>NOTE: MTTD requirements are subject to the decision whether UL Tx is needed for both (or all) carriers</a:t>
            </a:r>
          </a:p>
          <a:p>
            <a:pPr lvl="2" defTabSz="914400">
              <a:spcBef>
                <a:spcPts val="0"/>
              </a:spcBef>
              <a:spcAft>
                <a:spcPts val="0"/>
              </a:spcAft>
              <a:buSzPts val="1100"/>
            </a:pPr>
            <a:r>
              <a:rPr lang="zh-CN" altLang="zh-CN" sz="1300" kern="0" dirty="0" smtClean="0">
                <a:latin typeface="+mj-ea"/>
                <a:ea typeface="+mj-ea"/>
              </a:rPr>
              <a:t>Define requirements for UE which is capable of supporting intra-band non-contiguous NR-CA and EN-DC in the same way as to support inter-band CA, i.e., UE indicating interBandMRDC-WithOverlapDL-Bands-r16.</a:t>
            </a:r>
          </a:p>
          <a:p>
            <a:pPr lvl="3" defTabSz="914400">
              <a:spcBef>
                <a:spcPts val="0"/>
              </a:spcBef>
              <a:spcAft>
                <a:spcPts val="0"/>
              </a:spcAft>
              <a:buSzPts val="1100"/>
            </a:pPr>
            <a:r>
              <a:rPr lang="zh-CN" altLang="zh-CN" sz="1300" kern="0" dirty="0" smtClean="0">
                <a:latin typeface="+mj-ea"/>
                <a:ea typeface="+mj-ea"/>
              </a:rPr>
              <a:t>Iden</a:t>
            </a:r>
            <a:r>
              <a:rPr lang="en-US" altLang="zh-CN" sz="1300" kern="0" dirty="0" err="1" smtClean="0">
                <a:latin typeface="+mj-ea"/>
                <a:ea typeface="+mj-ea"/>
              </a:rPr>
              <a:t>ti</a:t>
            </a:r>
            <a:r>
              <a:rPr lang="zh-CN" altLang="zh-CN" sz="1300" kern="0" dirty="0" smtClean="0">
                <a:latin typeface="+mj-ea"/>
                <a:ea typeface="+mj-ea"/>
              </a:rPr>
              <a:t>fy feasible MRTD and power imbalance level, considering the network deployment scenario and UE implementation feasibility [RF, RRM]</a:t>
            </a:r>
          </a:p>
          <a:p>
            <a:pPr lvl="1" defTabSz="914400">
              <a:spcBef>
                <a:spcPts val="0"/>
              </a:spcBef>
              <a:spcAft>
                <a:spcPts val="0"/>
              </a:spcAft>
              <a:buSzPts val="1100"/>
              <a:buFont typeface="Wingdings" panose="05000000000000000000" pitchFamily="2" charset="2"/>
              <a:buChar char="l"/>
            </a:pPr>
            <a:r>
              <a:rPr lang="zh-CN" altLang="zh-CN" sz="1300" kern="0" dirty="0" smtClean="0">
                <a:cs typeface="Arial" charset="0"/>
              </a:rPr>
              <a:t>Performance part [Demodulation]</a:t>
            </a:r>
          </a:p>
          <a:p>
            <a:pPr lvl="2" defTabSz="914400">
              <a:spcBef>
                <a:spcPts val="0"/>
              </a:spcBef>
              <a:spcAft>
                <a:spcPts val="0"/>
              </a:spcAft>
              <a:buSzPts val="1100"/>
            </a:pPr>
            <a:r>
              <a:rPr lang="zh-CN" altLang="zh-CN" sz="1300" kern="0" dirty="0" smtClean="0">
                <a:latin typeface="+mj-ea"/>
                <a:ea typeface="+mj-ea"/>
              </a:rPr>
              <a:t>Specify PDSCH demodulatoin requirements for non-collocated scen</a:t>
            </a:r>
            <a:r>
              <a:rPr lang="en-US" altLang="zh-CN" sz="1300" kern="0" dirty="0" smtClean="0">
                <a:latin typeface="+mj-ea"/>
                <a:ea typeface="+mj-ea"/>
              </a:rPr>
              <a:t>a</a:t>
            </a:r>
            <a:r>
              <a:rPr lang="zh-CN" altLang="zh-CN" sz="1300" kern="0" dirty="0" smtClean="0">
                <a:latin typeface="+mj-ea"/>
                <a:ea typeface="+mj-ea"/>
              </a:rPr>
              <a:t>rios for intra-band non-contiguous EN-DC and NR-CA</a:t>
            </a:r>
          </a:p>
          <a:p>
            <a:pPr lvl="3" defTabSz="914400">
              <a:spcBef>
                <a:spcPts val="0"/>
              </a:spcBef>
              <a:spcAft>
                <a:spcPts val="0"/>
              </a:spcAft>
              <a:buSzPts val="1100"/>
            </a:pPr>
            <a:r>
              <a:rPr lang="zh-CN" altLang="zh-CN" sz="1300" kern="0" dirty="0" smtClean="0">
                <a:latin typeface="+mj-ea"/>
                <a:ea typeface="+mj-ea"/>
              </a:rPr>
              <a:t>Define PDSCH demodulation performance requirement based on the applicable MRTD and power imbalance values.</a:t>
            </a:r>
          </a:p>
          <a:p>
            <a:pPr marL="2057400" lvl="4" indent="-228600" defTabSz="914400">
              <a:spcBef>
                <a:spcPts val="0"/>
              </a:spcBef>
              <a:spcAft>
                <a:spcPts val="0"/>
              </a:spcAft>
              <a:buSzPts val="1100"/>
              <a:buFont typeface="Cambria" panose="02040503050406030204" pitchFamily="18" charset="0"/>
              <a:buChar char="–"/>
            </a:pPr>
            <a:r>
              <a:rPr lang="zh-CN" altLang="zh-CN" sz="1300" kern="0" dirty="0" smtClean="0">
                <a:latin typeface="+mj-ea"/>
                <a:ea typeface="+mj-ea"/>
                <a:cs typeface="Cambria" panose="02040503050406030204" pitchFamily="18" charset="0"/>
              </a:rPr>
              <a:t>Power imbalance between the carriers is limited to [X]dB </a:t>
            </a:r>
          </a:p>
          <a:p>
            <a:pPr marL="533400" indent="266700" defTabSz="914400">
              <a:spcBef>
                <a:spcPts val="0"/>
              </a:spcBef>
              <a:spcAft>
                <a:spcPts val="0"/>
              </a:spcAft>
            </a:pPr>
            <a:r>
              <a:rPr lang="zh-CN" altLang="zh-CN" sz="1300" kern="0" dirty="0" smtClean="0">
                <a:latin typeface="+mj-ea"/>
                <a:ea typeface="+mj-ea"/>
              </a:rPr>
              <a:t>NOTE: Power imbalance may be specified as the condition in the demodulation performance requirements</a:t>
            </a:r>
          </a:p>
          <a:p>
            <a:pPr marL="457176" lvl="1" indent="0" defTabSz="914400">
              <a:spcBef>
                <a:spcPts val="0"/>
              </a:spcBef>
              <a:spcAft>
                <a:spcPts val="600"/>
              </a:spcAft>
              <a:buSzPts val="1100"/>
              <a:buFont typeface="Wingdings" charset="2"/>
              <a:buNone/>
            </a:pPr>
            <a:endParaRPr lang="en-US" altLang="zh-CN" sz="1300" kern="0" dirty="0" smtClean="0"/>
          </a:p>
        </p:txBody>
      </p:sp>
    </p:spTree>
    <p:extLst>
      <p:ext uri="{BB962C8B-B14F-4D97-AF65-F5344CB8AC3E}">
        <p14:creationId xmlns:p14="http://schemas.microsoft.com/office/powerpoint/2010/main" val="1534450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0</TotalTime>
  <Words>706</Words>
  <Application>Microsoft Office PowerPoint</Application>
  <PresentationFormat>画面に合わせる (4:3)</PresentationFormat>
  <Paragraphs>128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HGP創英角ｺﾞｼｯｸUB</vt:lpstr>
      <vt:lpstr>ＭＳ Ｐゴシック</vt:lpstr>
      <vt:lpstr>Arial</vt:lpstr>
      <vt:lpstr>Calibri</vt:lpstr>
      <vt:lpstr>Cambria</vt:lpstr>
      <vt:lpstr>Helvetica</vt:lpstr>
      <vt:lpstr>Verdana</vt:lpstr>
      <vt:lpstr>Wingdings</vt:lpstr>
      <vt:lpstr>4_SB PPT B</vt:lpstr>
      <vt:lpstr>Motivation for supporting intra-band non-collocated EN-DC/NR-CA deployment</vt:lpstr>
      <vt:lpstr>Background – Spectrum point of view in Japan</vt:lpstr>
      <vt:lpstr>Background – Spectrum point of view in Korea</vt:lpstr>
      <vt:lpstr>Background – 3GPP point of view</vt:lpstr>
      <vt:lpstr>Scenario and target value for new perf. Req.</vt:lpstr>
      <vt:lpstr>Proposals</vt:lpstr>
      <vt:lpstr>EOF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2021-11-29T08:23:36Z</dcterms:created>
  <dcterms:modified xsi:type="dcterms:W3CDTF">2021-11-29T11:39:50Z</dcterms:modified>
  <cp:category/>
</cp:coreProperties>
</file>