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7" r:id="rId4"/>
    <p:sldId id="268" r:id="rId5"/>
    <p:sldId id="264" r:id="rId6"/>
    <p:sldId id="265" r:id="rId7"/>
    <p:sldId id="266" r:id="rId8"/>
    <p:sldId id="258" r:id="rId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71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AC466B23-B892-4969-BA05-5E585FCDF8B2}" type="datetimeFigureOut">
              <a:rPr lang="zh-CN" altLang="en-US" smtClean="0"/>
              <a:t>2021/11/26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E36881-602E-472B-AA16-6079E33AA4FE}" type="slidenum">
              <a:rPr lang="zh-CN" altLang="en-US" smtClean="0"/>
              <a:t>‹#›</a:t>
            </a:fld>
            <a:endParaRPr lang="zh-CN" altLang="en-US"/>
          </a:p>
        </p:txBody>
      </p:sp>
    </p:spTree>
    <p:extLst>
      <p:ext uri="{BB962C8B-B14F-4D97-AF65-F5344CB8AC3E}">
        <p14:creationId xmlns:p14="http://schemas.microsoft.com/office/powerpoint/2010/main" val="21289071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C466B23-B892-4969-BA05-5E585FCDF8B2}" type="datetimeFigureOut">
              <a:rPr lang="zh-CN" altLang="en-US" smtClean="0"/>
              <a:t>2021/11/26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E36881-602E-472B-AA16-6079E33AA4FE}" type="slidenum">
              <a:rPr lang="zh-CN" altLang="en-US" smtClean="0"/>
              <a:t>‹#›</a:t>
            </a:fld>
            <a:endParaRPr lang="zh-CN" altLang="en-US"/>
          </a:p>
        </p:txBody>
      </p:sp>
    </p:spTree>
    <p:extLst>
      <p:ext uri="{BB962C8B-B14F-4D97-AF65-F5344CB8AC3E}">
        <p14:creationId xmlns:p14="http://schemas.microsoft.com/office/powerpoint/2010/main" val="16534062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C466B23-B892-4969-BA05-5E585FCDF8B2}" type="datetimeFigureOut">
              <a:rPr lang="zh-CN" altLang="en-US" smtClean="0"/>
              <a:t>2021/11/26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E36881-602E-472B-AA16-6079E33AA4FE}" type="slidenum">
              <a:rPr lang="zh-CN" altLang="en-US" smtClean="0"/>
              <a:t>‹#›</a:t>
            </a:fld>
            <a:endParaRPr lang="zh-CN" altLang="en-US"/>
          </a:p>
        </p:txBody>
      </p:sp>
    </p:spTree>
    <p:extLst>
      <p:ext uri="{BB962C8B-B14F-4D97-AF65-F5344CB8AC3E}">
        <p14:creationId xmlns:p14="http://schemas.microsoft.com/office/powerpoint/2010/main" val="1928173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C466B23-B892-4969-BA05-5E585FCDF8B2}" type="datetimeFigureOut">
              <a:rPr lang="zh-CN" altLang="en-US" smtClean="0"/>
              <a:t>2021/11/26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E36881-602E-472B-AA16-6079E33AA4FE}" type="slidenum">
              <a:rPr lang="zh-CN" altLang="en-US" smtClean="0"/>
              <a:t>‹#›</a:t>
            </a:fld>
            <a:endParaRPr lang="zh-CN" altLang="en-US"/>
          </a:p>
        </p:txBody>
      </p:sp>
    </p:spTree>
    <p:extLst>
      <p:ext uri="{BB962C8B-B14F-4D97-AF65-F5344CB8AC3E}">
        <p14:creationId xmlns:p14="http://schemas.microsoft.com/office/powerpoint/2010/main" val="9181961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AC466B23-B892-4969-BA05-5E585FCDF8B2}" type="datetimeFigureOut">
              <a:rPr lang="zh-CN" altLang="en-US" smtClean="0"/>
              <a:t>2021/11/26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E36881-602E-472B-AA16-6079E33AA4FE}" type="slidenum">
              <a:rPr lang="zh-CN" altLang="en-US" smtClean="0"/>
              <a:t>‹#›</a:t>
            </a:fld>
            <a:endParaRPr lang="zh-CN" altLang="en-US"/>
          </a:p>
        </p:txBody>
      </p:sp>
    </p:spTree>
    <p:extLst>
      <p:ext uri="{BB962C8B-B14F-4D97-AF65-F5344CB8AC3E}">
        <p14:creationId xmlns:p14="http://schemas.microsoft.com/office/powerpoint/2010/main" val="161079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C466B23-B892-4969-BA05-5E585FCDF8B2}" type="datetimeFigureOut">
              <a:rPr lang="zh-CN" altLang="en-US" smtClean="0"/>
              <a:t>2021/11/26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AE36881-602E-472B-AA16-6079E33AA4FE}" type="slidenum">
              <a:rPr lang="zh-CN" altLang="en-US" smtClean="0"/>
              <a:t>‹#›</a:t>
            </a:fld>
            <a:endParaRPr lang="zh-CN" altLang="en-US"/>
          </a:p>
        </p:txBody>
      </p:sp>
    </p:spTree>
    <p:extLst>
      <p:ext uri="{BB962C8B-B14F-4D97-AF65-F5344CB8AC3E}">
        <p14:creationId xmlns:p14="http://schemas.microsoft.com/office/powerpoint/2010/main" val="4855618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C466B23-B892-4969-BA05-5E585FCDF8B2}" type="datetimeFigureOut">
              <a:rPr lang="zh-CN" altLang="en-US" smtClean="0"/>
              <a:t>2021/11/26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AE36881-602E-472B-AA16-6079E33AA4FE}" type="slidenum">
              <a:rPr lang="zh-CN" altLang="en-US" smtClean="0"/>
              <a:t>‹#›</a:t>
            </a:fld>
            <a:endParaRPr lang="zh-CN" altLang="en-US"/>
          </a:p>
        </p:txBody>
      </p:sp>
    </p:spTree>
    <p:extLst>
      <p:ext uri="{BB962C8B-B14F-4D97-AF65-F5344CB8AC3E}">
        <p14:creationId xmlns:p14="http://schemas.microsoft.com/office/powerpoint/2010/main" val="28786344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C466B23-B892-4969-BA05-5E585FCDF8B2}" type="datetimeFigureOut">
              <a:rPr lang="zh-CN" altLang="en-US" smtClean="0"/>
              <a:t>2021/11/26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AE36881-602E-472B-AA16-6079E33AA4FE}" type="slidenum">
              <a:rPr lang="zh-CN" altLang="en-US" smtClean="0"/>
              <a:t>‹#›</a:t>
            </a:fld>
            <a:endParaRPr lang="zh-CN" altLang="en-US"/>
          </a:p>
        </p:txBody>
      </p:sp>
    </p:spTree>
    <p:extLst>
      <p:ext uri="{BB962C8B-B14F-4D97-AF65-F5344CB8AC3E}">
        <p14:creationId xmlns:p14="http://schemas.microsoft.com/office/powerpoint/2010/main" val="28738482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C466B23-B892-4969-BA05-5E585FCDF8B2}" type="datetimeFigureOut">
              <a:rPr lang="zh-CN" altLang="en-US" smtClean="0"/>
              <a:t>2021/11/26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AE36881-602E-472B-AA16-6079E33AA4FE}" type="slidenum">
              <a:rPr lang="zh-CN" altLang="en-US" smtClean="0"/>
              <a:t>‹#›</a:t>
            </a:fld>
            <a:endParaRPr lang="zh-CN" altLang="en-US"/>
          </a:p>
        </p:txBody>
      </p:sp>
    </p:spTree>
    <p:extLst>
      <p:ext uri="{BB962C8B-B14F-4D97-AF65-F5344CB8AC3E}">
        <p14:creationId xmlns:p14="http://schemas.microsoft.com/office/powerpoint/2010/main" val="17995994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C466B23-B892-4969-BA05-5E585FCDF8B2}" type="datetimeFigureOut">
              <a:rPr lang="zh-CN" altLang="en-US" smtClean="0"/>
              <a:t>2021/11/26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AE36881-602E-472B-AA16-6079E33AA4FE}" type="slidenum">
              <a:rPr lang="zh-CN" altLang="en-US" smtClean="0"/>
              <a:t>‹#›</a:t>
            </a:fld>
            <a:endParaRPr lang="zh-CN" altLang="en-US"/>
          </a:p>
        </p:txBody>
      </p:sp>
    </p:spTree>
    <p:extLst>
      <p:ext uri="{BB962C8B-B14F-4D97-AF65-F5344CB8AC3E}">
        <p14:creationId xmlns:p14="http://schemas.microsoft.com/office/powerpoint/2010/main" val="20835958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C466B23-B892-4969-BA05-5E585FCDF8B2}" type="datetimeFigureOut">
              <a:rPr lang="zh-CN" altLang="en-US" smtClean="0"/>
              <a:t>2021/11/26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AE36881-602E-472B-AA16-6079E33AA4FE}" type="slidenum">
              <a:rPr lang="zh-CN" altLang="en-US" smtClean="0"/>
              <a:t>‹#›</a:t>
            </a:fld>
            <a:endParaRPr lang="zh-CN" altLang="en-US"/>
          </a:p>
        </p:txBody>
      </p:sp>
    </p:spTree>
    <p:extLst>
      <p:ext uri="{BB962C8B-B14F-4D97-AF65-F5344CB8AC3E}">
        <p14:creationId xmlns:p14="http://schemas.microsoft.com/office/powerpoint/2010/main" val="15247007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466B23-B892-4969-BA05-5E585FCDF8B2}" type="datetimeFigureOut">
              <a:rPr lang="zh-CN" altLang="en-US" smtClean="0"/>
              <a:t>2021/11/26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E36881-602E-472B-AA16-6079E33AA4FE}" type="slidenum">
              <a:rPr lang="zh-CN" altLang="en-US" smtClean="0"/>
              <a:t>‹#›</a:t>
            </a:fld>
            <a:endParaRPr lang="zh-CN" altLang="en-US"/>
          </a:p>
        </p:txBody>
      </p:sp>
    </p:spTree>
    <p:extLst>
      <p:ext uri="{BB962C8B-B14F-4D97-AF65-F5344CB8AC3E}">
        <p14:creationId xmlns:p14="http://schemas.microsoft.com/office/powerpoint/2010/main" val="29431277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186371" y="2253665"/>
            <a:ext cx="10066061" cy="1778839"/>
          </a:xfrm>
        </p:spPr>
        <p:txBody>
          <a:bodyPr>
            <a:normAutofit/>
          </a:bodyPr>
          <a:lstStyle/>
          <a:p>
            <a:r>
              <a:rPr lang="en-GB" altLang="zh-CN" sz="4800" b="1" dirty="0" smtClean="0">
                <a:latin typeface="Calibri" panose="020F0502020204030204" pitchFamily="34" charset="0"/>
                <a:cs typeface="Calibri" panose="020F0502020204030204" pitchFamily="34" charset="0"/>
              </a:rPr>
              <a:t>Discussion </a:t>
            </a:r>
            <a:r>
              <a:rPr lang="en-GB" altLang="zh-CN" sz="4800" b="1" dirty="0">
                <a:latin typeface="Calibri" panose="020F0502020204030204" pitchFamily="34" charset="0"/>
                <a:cs typeface="Calibri" panose="020F0502020204030204" pitchFamily="34" charset="0"/>
              </a:rPr>
              <a:t>on FR1 TRP TRS</a:t>
            </a:r>
            <a:br>
              <a:rPr lang="en-GB" altLang="zh-CN" sz="4800" b="1" dirty="0">
                <a:latin typeface="Calibri" panose="020F0502020204030204" pitchFamily="34" charset="0"/>
                <a:cs typeface="Calibri" panose="020F0502020204030204" pitchFamily="34" charset="0"/>
              </a:rPr>
            </a:br>
            <a:r>
              <a:rPr lang="en-GB" altLang="zh-CN" sz="4800" b="1" dirty="0">
                <a:latin typeface="Calibri" panose="020F0502020204030204" pitchFamily="34" charset="0"/>
                <a:cs typeface="Calibri" panose="020F0502020204030204" pitchFamily="34" charset="0"/>
              </a:rPr>
              <a:t>in Rel-18</a:t>
            </a:r>
            <a:endParaRPr lang="zh-CN" altLang="en-US" sz="4800" dirty="0">
              <a:latin typeface="Calibri" panose="020F0502020204030204" pitchFamily="34" charset="0"/>
              <a:cs typeface="Calibri" panose="020F0502020204030204" pitchFamily="34" charset="0"/>
            </a:endParaRPr>
          </a:p>
        </p:txBody>
      </p:sp>
      <p:sp>
        <p:nvSpPr>
          <p:cNvPr id="3" name="副标题 2"/>
          <p:cNvSpPr>
            <a:spLocks noGrp="1"/>
          </p:cNvSpPr>
          <p:nvPr>
            <p:ph type="subTitle" idx="1"/>
          </p:nvPr>
        </p:nvSpPr>
        <p:spPr>
          <a:xfrm>
            <a:off x="589582" y="496743"/>
            <a:ext cx="11259641" cy="1592330"/>
          </a:xfrm>
        </p:spPr>
        <p:txBody>
          <a:bodyPr>
            <a:normAutofit/>
          </a:bodyPr>
          <a:lstStyle/>
          <a:p>
            <a:pPr algn="l"/>
            <a:r>
              <a:rPr lang="en-GB" altLang="zh-CN" sz="3200" b="1" dirty="0">
                <a:latin typeface="Calibri" panose="020F0502020204030204" pitchFamily="34" charset="0"/>
                <a:cs typeface="Calibri" panose="020F0502020204030204" pitchFamily="34" charset="0"/>
              </a:rPr>
              <a:t>3GPP </a:t>
            </a:r>
            <a:r>
              <a:rPr lang="en-GB" altLang="zh-CN" sz="3200" b="1" dirty="0" smtClean="0">
                <a:latin typeface="Calibri" panose="020F0502020204030204" pitchFamily="34" charset="0"/>
                <a:cs typeface="Calibri" panose="020F0502020204030204" pitchFamily="34" charset="0"/>
              </a:rPr>
              <a:t>TSG-RAN Meeting #94-e</a:t>
            </a:r>
            <a:r>
              <a:rPr lang="en-GB" altLang="zh-CN" sz="3200" b="1" dirty="0">
                <a:latin typeface="Calibri" panose="020F0502020204030204" pitchFamily="34" charset="0"/>
                <a:cs typeface="Calibri" panose="020F0502020204030204" pitchFamily="34" charset="0"/>
              </a:rPr>
              <a:t>	             </a:t>
            </a:r>
            <a:r>
              <a:rPr lang="en-GB" altLang="zh-CN" sz="3200" b="1" dirty="0" smtClean="0">
                <a:latin typeface="Calibri" panose="020F0502020204030204" pitchFamily="34" charset="0"/>
                <a:cs typeface="Calibri" panose="020F0502020204030204" pitchFamily="34" charset="0"/>
              </a:rPr>
              <a:t>      </a:t>
            </a:r>
            <a:r>
              <a:rPr lang="en-GB" altLang="zh-CN" sz="3200" b="1" dirty="0" smtClean="0">
                <a:latin typeface="Calibri" panose="020F0502020204030204" pitchFamily="34" charset="0"/>
                <a:cs typeface="Calibri" panose="020F0502020204030204" pitchFamily="34" charset="0"/>
              </a:rPr>
              <a:t>           </a:t>
            </a:r>
            <a:r>
              <a:rPr lang="en-GB" altLang="zh-CN" sz="3200" b="1" dirty="0" smtClean="0">
                <a:latin typeface="Calibri" panose="020F0502020204030204" pitchFamily="34" charset="0"/>
                <a:cs typeface="Calibri" panose="020F0502020204030204" pitchFamily="34" charset="0"/>
              </a:rPr>
              <a:t>RP-213061</a:t>
            </a:r>
          </a:p>
          <a:p>
            <a:pPr algn="l"/>
            <a:r>
              <a:rPr lang="en-US" altLang="zh-CN" sz="3200" b="1" dirty="0" smtClean="0">
                <a:latin typeface="Calibri" panose="020F0502020204030204" pitchFamily="34" charset="0"/>
                <a:cs typeface="Calibri" panose="020F0502020204030204" pitchFamily="34" charset="0"/>
              </a:rPr>
              <a:t>Electronic </a:t>
            </a:r>
            <a:r>
              <a:rPr lang="en-US" altLang="zh-CN" sz="3200" b="1" dirty="0" smtClean="0">
                <a:latin typeface="Calibri" panose="020F0502020204030204" pitchFamily="34" charset="0"/>
                <a:cs typeface="Calibri" panose="020F0502020204030204" pitchFamily="34" charset="0"/>
              </a:rPr>
              <a:t>Meeting, </a:t>
            </a:r>
            <a:r>
              <a:rPr lang="en-GB" altLang="zh-CN" sz="3200" b="1" dirty="0">
                <a:latin typeface="Calibri" panose="020F0502020204030204" pitchFamily="34" charset="0"/>
                <a:cs typeface="Calibri" panose="020F0502020204030204" pitchFamily="34" charset="0"/>
              </a:rPr>
              <a:t>6-17 Dec, </a:t>
            </a:r>
            <a:r>
              <a:rPr lang="en-GB" altLang="zh-CN" sz="3200" b="1" dirty="0" smtClean="0">
                <a:latin typeface="Calibri" panose="020F0502020204030204" pitchFamily="34" charset="0"/>
                <a:cs typeface="Calibri" panose="020F0502020204030204" pitchFamily="34" charset="0"/>
              </a:rPr>
              <a:t>2021</a:t>
            </a:r>
            <a:endParaRPr lang="zh-CN" altLang="zh-CN" sz="3200" dirty="0">
              <a:latin typeface="Calibri" panose="020F0502020204030204" pitchFamily="34" charset="0"/>
              <a:cs typeface="Calibri" panose="020F0502020204030204" pitchFamily="34" charset="0"/>
            </a:endParaRPr>
          </a:p>
        </p:txBody>
      </p:sp>
      <p:sp>
        <p:nvSpPr>
          <p:cNvPr id="4" name="副标题 2"/>
          <p:cNvSpPr txBox="1">
            <a:spLocks/>
          </p:cNvSpPr>
          <p:nvPr/>
        </p:nvSpPr>
        <p:spPr>
          <a:xfrm>
            <a:off x="668830" y="4855383"/>
            <a:ext cx="11264090" cy="631017"/>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tLang="zh-CN" sz="3200" b="1" dirty="0"/>
              <a:t>OPPO</a:t>
            </a:r>
            <a:endParaRPr lang="zh-CN" altLang="zh-CN" sz="3200" dirty="0"/>
          </a:p>
        </p:txBody>
      </p:sp>
    </p:spTree>
    <p:extLst>
      <p:ext uri="{BB962C8B-B14F-4D97-AF65-F5344CB8AC3E}">
        <p14:creationId xmlns:p14="http://schemas.microsoft.com/office/powerpoint/2010/main" val="294485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024763"/>
          </a:xfrm>
        </p:spPr>
        <p:txBody>
          <a:bodyPr/>
          <a:lstStyle/>
          <a:p>
            <a:r>
              <a:rPr lang="en-US" altLang="zh-CN" dirty="0">
                <a:latin typeface="Calibri" panose="020F0502020204030204" pitchFamily="34" charset="0"/>
                <a:cs typeface="Calibri" panose="020F0502020204030204" pitchFamily="34" charset="0"/>
              </a:rPr>
              <a:t>Background</a:t>
            </a:r>
            <a:endParaRPr lang="zh-CN" altLang="en-US" dirty="0">
              <a:latin typeface="Calibri" panose="020F0502020204030204" pitchFamily="34" charset="0"/>
              <a:cs typeface="Calibri" panose="020F0502020204030204" pitchFamily="34" charset="0"/>
            </a:endParaRPr>
          </a:p>
        </p:txBody>
      </p:sp>
      <p:sp>
        <p:nvSpPr>
          <p:cNvPr id="3" name="内容占位符 2"/>
          <p:cNvSpPr>
            <a:spLocks noGrp="1"/>
          </p:cNvSpPr>
          <p:nvPr>
            <p:ph idx="1"/>
          </p:nvPr>
        </p:nvSpPr>
        <p:spPr>
          <a:xfrm>
            <a:off x="627185" y="1645920"/>
            <a:ext cx="10794023" cy="1847088"/>
          </a:xfrm>
        </p:spPr>
        <p:txBody>
          <a:bodyPr>
            <a:noAutofit/>
          </a:bodyPr>
          <a:lstStyle/>
          <a:p>
            <a:pPr>
              <a:lnSpc>
                <a:spcPct val="100000"/>
              </a:lnSpc>
            </a:pPr>
            <a:r>
              <a:rPr lang="en-GB" altLang="zh-CN" sz="2400" dirty="0">
                <a:latin typeface="Calibri" panose="020F0502020204030204" pitchFamily="34" charset="0"/>
                <a:cs typeface="Calibri" panose="020F0502020204030204" pitchFamily="34" charset="0"/>
              </a:rPr>
              <a:t>The Rel-17 FR1 TRP/TRS </a:t>
            </a:r>
            <a:r>
              <a:rPr lang="en-GB" altLang="zh-CN" sz="2400" dirty="0" smtClean="0">
                <a:latin typeface="Calibri" panose="020F0502020204030204" pitchFamily="34" charset="0"/>
                <a:cs typeface="Calibri" panose="020F0502020204030204" pitchFamily="34" charset="0"/>
              </a:rPr>
              <a:t>is still under test method study phase in </a:t>
            </a:r>
            <a:r>
              <a:rPr lang="en-GB" altLang="zh-CN" sz="2400" dirty="0">
                <a:latin typeface="Calibri" panose="020F0502020204030204" pitchFamily="34" charset="0"/>
                <a:cs typeface="Calibri" panose="020F0502020204030204" pitchFamily="34" charset="0"/>
              </a:rPr>
              <a:t>RAN4. </a:t>
            </a:r>
            <a:r>
              <a:rPr lang="en-GB" altLang="zh-CN" sz="2400" dirty="0" smtClean="0">
                <a:latin typeface="Calibri" panose="020F0502020204030204" pitchFamily="34" charset="0"/>
                <a:cs typeface="Calibri" panose="020F0502020204030204" pitchFamily="34" charset="0"/>
              </a:rPr>
              <a:t>However, </a:t>
            </a:r>
            <a:r>
              <a:rPr lang="en-GB" altLang="zh-CN" sz="2400" dirty="0">
                <a:latin typeface="Calibri" panose="020F0502020204030204" pitchFamily="34" charset="0"/>
                <a:cs typeface="Calibri" panose="020F0502020204030204" pitchFamily="34" charset="0"/>
              </a:rPr>
              <a:t>the potential FR1 TRP/TRS in Rel-18 was proposed in RAN#93-e [1] as below table.</a:t>
            </a:r>
          </a:p>
          <a:p>
            <a:pPr>
              <a:lnSpc>
                <a:spcPct val="100000"/>
              </a:lnSpc>
            </a:pPr>
            <a:r>
              <a:rPr lang="en-GB" altLang="zh-CN" sz="2400" dirty="0">
                <a:latin typeface="Calibri" panose="020F0502020204030204" pitchFamily="34" charset="0"/>
                <a:cs typeface="Calibri" panose="020F0502020204030204" pitchFamily="34" charset="0"/>
              </a:rPr>
              <a:t>Based on current Rel-17 progress and outcome, this paper </a:t>
            </a:r>
            <a:r>
              <a:rPr lang="en-GB" altLang="zh-CN" sz="2400" dirty="0" smtClean="0">
                <a:latin typeface="Calibri" panose="020F0502020204030204" pitchFamily="34" charset="0"/>
                <a:cs typeface="Calibri" panose="020F0502020204030204" pitchFamily="34" charset="0"/>
              </a:rPr>
              <a:t>share some view on </a:t>
            </a:r>
            <a:r>
              <a:rPr lang="en-GB" altLang="zh-CN" sz="2400" dirty="0">
                <a:latin typeface="Calibri" panose="020F0502020204030204" pitchFamily="34" charset="0"/>
                <a:cs typeface="Calibri" panose="020F0502020204030204" pitchFamily="34" charset="0"/>
              </a:rPr>
              <a:t>Rel-18 FR1 TRP/TRS.</a:t>
            </a:r>
          </a:p>
        </p:txBody>
      </p:sp>
      <p:graphicFrame>
        <p:nvGraphicFramePr>
          <p:cNvPr id="5" name="表格 4"/>
          <p:cNvGraphicFramePr>
            <a:graphicFrameLocks noGrp="1"/>
          </p:cNvGraphicFramePr>
          <p:nvPr>
            <p:extLst>
              <p:ext uri="{D42A27DB-BD31-4B8C-83A1-F6EECF244321}">
                <p14:modId xmlns:p14="http://schemas.microsoft.com/office/powerpoint/2010/main" val="620699408"/>
              </p:ext>
            </p:extLst>
          </p:nvPr>
        </p:nvGraphicFramePr>
        <p:xfrm>
          <a:off x="1174320" y="3614449"/>
          <a:ext cx="9843359" cy="2395728"/>
        </p:xfrm>
        <a:graphic>
          <a:graphicData uri="http://schemas.openxmlformats.org/drawingml/2006/table">
            <a:tbl>
              <a:tblPr firstRow="1" bandRow="1">
                <a:effectLst>
                  <a:outerShdw blurRad="63500" sx="102000" sy="102000" algn="ctr" rotWithShape="0">
                    <a:prstClr val="black">
                      <a:alpha val="40000"/>
                    </a:prstClr>
                  </a:outerShdw>
                </a:effectLst>
                <a:tableStyleId>{5C22544A-7EE6-4342-B048-85BDC9FD1C3A}</a:tableStyleId>
              </a:tblPr>
              <a:tblGrid>
                <a:gridCol w="9843359">
                  <a:extLst>
                    <a:ext uri="{9D8B030D-6E8A-4147-A177-3AD203B41FA5}">
                      <a16:colId xmlns:a16="http://schemas.microsoft.com/office/drawing/2014/main" val="3466866431"/>
                    </a:ext>
                  </a:extLst>
                </a:gridCol>
              </a:tblGrid>
              <a:tr h="2313080">
                <a:tc>
                  <a:txBody>
                    <a:bodyPr/>
                    <a:lstStyle/>
                    <a:p>
                      <a:pPr marL="285750" indent="-285750">
                        <a:lnSpc>
                          <a:spcPct val="120000"/>
                        </a:lnSpc>
                        <a:buFont typeface="Wingdings" panose="05000000000000000000" pitchFamily="2" charset="2"/>
                        <a:buChar char="l"/>
                      </a:pPr>
                      <a:r>
                        <a:rPr lang="en-US" altLang="zh-CN" sz="1800" b="0" i="0" u="none" strike="noStrike" kern="1200" baseline="0" dirty="0">
                          <a:solidFill>
                            <a:schemeClr val="tx1"/>
                          </a:solidFill>
                          <a:latin typeface="Calibri" panose="020F0502020204030204" pitchFamily="34" charset="0"/>
                          <a:ea typeface="+mn-ea"/>
                          <a:cs typeface="Calibri" panose="020F0502020204030204" pitchFamily="34" charset="0"/>
                        </a:rPr>
                        <a:t>Specify TRP/TRS requirements for </a:t>
                      </a:r>
                      <a:r>
                        <a:rPr lang="en-US" altLang="zh-CN" sz="1800" b="0" i="0" u="none" strike="noStrike" kern="1200" baseline="0" dirty="0" err="1">
                          <a:solidFill>
                            <a:schemeClr val="tx1"/>
                          </a:solidFill>
                          <a:latin typeface="Calibri" panose="020F0502020204030204" pitchFamily="34" charset="0"/>
                          <a:ea typeface="+mn-ea"/>
                          <a:cs typeface="Calibri" panose="020F0502020204030204" pitchFamily="34" charset="0"/>
                        </a:rPr>
                        <a:t>RedCapUEs</a:t>
                      </a:r>
                      <a:endParaRPr lang="en-US" altLang="zh-CN" sz="1800" b="0" i="0" u="none" strike="noStrike" kern="1200" baseline="0" dirty="0">
                        <a:solidFill>
                          <a:schemeClr val="tx1"/>
                        </a:solidFill>
                        <a:latin typeface="Calibri" panose="020F0502020204030204" pitchFamily="34" charset="0"/>
                        <a:ea typeface="+mn-ea"/>
                        <a:cs typeface="Calibri" panose="020F0502020204030204" pitchFamily="34" charset="0"/>
                      </a:endParaRPr>
                    </a:p>
                    <a:p>
                      <a:pPr lvl="1">
                        <a:lnSpc>
                          <a:spcPct val="120000"/>
                        </a:lnSpc>
                      </a:pPr>
                      <a:r>
                        <a:rPr lang="en-US" altLang="zh-CN" sz="1800" b="0" i="0" u="none" strike="noStrike" kern="1200" baseline="0" dirty="0">
                          <a:solidFill>
                            <a:schemeClr val="tx1"/>
                          </a:solidFill>
                          <a:latin typeface="Calibri" panose="020F0502020204030204" pitchFamily="34" charset="0"/>
                          <a:ea typeface="+mn-ea"/>
                          <a:cs typeface="Calibri" panose="020F0502020204030204" pitchFamily="34" charset="0"/>
                        </a:rPr>
                        <a:t>•UE with 1Rx receiver, including several device types</a:t>
                      </a:r>
                    </a:p>
                    <a:p>
                      <a:pPr lvl="1">
                        <a:lnSpc>
                          <a:spcPct val="120000"/>
                        </a:lnSpc>
                      </a:pPr>
                      <a:r>
                        <a:rPr lang="en-US" altLang="zh-CN" sz="1800" b="0" i="0" u="none" strike="noStrike" kern="1200" baseline="0" dirty="0">
                          <a:solidFill>
                            <a:schemeClr val="tx1"/>
                          </a:solidFill>
                          <a:latin typeface="Calibri" panose="020F0502020204030204" pitchFamily="34" charset="0"/>
                          <a:ea typeface="+mn-ea"/>
                          <a:cs typeface="Calibri" panose="020F0502020204030204" pitchFamily="34" charset="0"/>
                        </a:rPr>
                        <a:t>•Use Forearm Phantom for wearable UEs</a:t>
                      </a:r>
                    </a:p>
                    <a:p>
                      <a:pPr marL="285750" indent="-285750">
                        <a:lnSpc>
                          <a:spcPct val="120000"/>
                        </a:lnSpc>
                        <a:buFont typeface="Wingdings" panose="05000000000000000000" pitchFamily="2" charset="2"/>
                        <a:buChar char="l"/>
                      </a:pPr>
                      <a:r>
                        <a:rPr lang="en-US" altLang="zh-CN" sz="1800" b="0" i="0" u="none" strike="noStrike" kern="1200" baseline="0" dirty="0">
                          <a:solidFill>
                            <a:schemeClr val="tx1"/>
                          </a:solidFill>
                          <a:latin typeface="Calibri" panose="020F0502020204030204" pitchFamily="34" charset="0"/>
                          <a:ea typeface="+mn-ea"/>
                          <a:cs typeface="Calibri" panose="020F0502020204030204" pitchFamily="34" charset="0"/>
                        </a:rPr>
                        <a:t>Study the test procedure for UE with multi-carriers</a:t>
                      </a:r>
                    </a:p>
                    <a:p>
                      <a:pPr lvl="1">
                        <a:lnSpc>
                          <a:spcPct val="120000"/>
                        </a:lnSpc>
                      </a:pPr>
                      <a:r>
                        <a:rPr lang="en-US" altLang="zh-CN" sz="1800" b="0" i="0" u="none" strike="noStrike" kern="1200" baseline="0" dirty="0">
                          <a:solidFill>
                            <a:schemeClr val="tx1"/>
                          </a:solidFill>
                          <a:latin typeface="Calibri" panose="020F0502020204030204" pitchFamily="34" charset="0"/>
                          <a:ea typeface="+mn-ea"/>
                          <a:cs typeface="Calibri" panose="020F0502020204030204" pitchFamily="34" charset="0"/>
                        </a:rPr>
                        <a:t>•DL/UL CA</a:t>
                      </a:r>
                    </a:p>
                    <a:p>
                      <a:pPr marL="285750" indent="-285750">
                        <a:lnSpc>
                          <a:spcPct val="120000"/>
                        </a:lnSpc>
                        <a:buFont typeface="Wingdings" panose="05000000000000000000" pitchFamily="2" charset="2"/>
                        <a:buChar char="l"/>
                      </a:pPr>
                      <a:r>
                        <a:rPr lang="en-US" altLang="zh-CN" sz="1800" b="0" i="0" u="none" strike="noStrike" kern="1200" baseline="0" dirty="0">
                          <a:solidFill>
                            <a:schemeClr val="tx1"/>
                          </a:solidFill>
                          <a:latin typeface="Calibri" panose="020F0502020204030204" pitchFamily="34" charset="0"/>
                          <a:ea typeface="+mn-ea"/>
                          <a:cs typeface="Calibri" panose="020F0502020204030204" pitchFamily="34" charset="0"/>
                        </a:rPr>
                        <a:t>Consider other UE types, if interested</a:t>
                      </a:r>
                    </a:p>
                    <a:p>
                      <a:pPr marL="285750" indent="-285750">
                        <a:lnSpc>
                          <a:spcPct val="120000"/>
                        </a:lnSpc>
                        <a:buFont typeface="Wingdings" panose="05000000000000000000" pitchFamily="2" charset="2"/>
                        <a:buChar char="l"/>
                      </a:pPr>
                      <a:r>
                        <a:rPr lang="en-US" altLang="zh-CN" sz="1800" b="0" i="0" u="none" strike="noStrike" kern="1200" baseline="0" dirty="0">
                          <a:solidFill>
                            <a:schemeClr val="tx1"/>
                          </a:solidFill>
                          <a:latin typeface="Calibri" panose="020F0502020204030204" pitchFamily="34" charset="0"/>
                          <a:ea typeface="+mn-ea"/>
                          <a:cs typeface="Calibri" panose="020F0502020204030204" pitchFamily="34" charset="0"/>
                        </a:rPr>
                        <a:t>Rel-17 leftovers if any</a:t>
                      </a:r>
                    </a:p>
                  </a:txBody>
                  <a:tcPr>
                    <a:noFill/>
                  </a:tcPr>
                </a:tc>
                <a:extLst>
                  <a:ext uri="{0D108BD9-81ED-4DB2-BD59-A6C34878D82A}">
                    <a16:rowId xmlns:a16="http://schemas.microsoft.com/office/drawing/2014/main" val="4142305422"/>
                  </a:ext>
                </a:extLst>
              </a:tr>
            </a:tbl>
          </a:graphicData>
        </a:graphic>
      </p:graphicFrame>
    </p:spTree>
    <p:extLst>
      <p:ext uri="{BB962C8B-B14F-4D97-AF65-F5344CB8AC3E}">
        <p14:creationId xmlns:p14="http://schemas.microsoft.com/office/powerpoint/2010/main" val="967700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5904" y="511429"/>
            <a:ext cx="10515600" cy="695579"/>
          </a:xfrm>
        </p:spPr>
        <p:txBody>
          <a:bodyPr>
            <a:normAutofit/>
          </a:bodyPr>
          <a:lstStyle/>
          <a:p>
            <a:r>
              <a:rPr lang="en-GB" altLang="zh-CN" b="1" dirty="0">
                <a:latin typeface="Calibri" panose="020F0502020204030204" pitchFamily="34" charset="0"/>
                <a:cs typeface="Calibri" panose="020F0502020204030204" pitchFamily="34" charset="0"/>
              </a:rPr>
              <a:t>Requirements for </a:t>
            </a:r>
            <a:r>
              <a:rPr lang="en-GB" altLang="zh-CN" b="1" dirty="0" err="1">
                <a:latin typeface="Calibri" panose="020F0502020204030204" pitchFamily="34" charset="0"/>
                <a:cs typeface="Calibri" panose="020F0502020204030204" pitchFamily="34" charset="0"/>
              </a:rPr>
              <a:t>RedCap</a:t>
            </a:r>
            <a:r>
              <a:rPr lang="en-GB" altLang="zh-CN" b="1" dirty="0">
                <a:latin typeface="Calibri" panose="020F0502020204030204" pitchFamily="34" charset="0"/>
                <a:cs typeface="Calibri" panose="020F0502020204030204" pitchFamily="34" charset="0"/>
              </a:rPr>
              <a:t> UEs</a:t>
            </a:r>
            <a:endParaRPr lang="zh-CN" altLang="en-US" dirty="0"/>
          </a:p>
        </p:txBody>
      </p:sp>
      <p:sp>
        <p:nvSpPr>
          <p:cNvPr id="3" name="内容占位符 2"/>
          <p:cNvSpPr>
            <a:spLocks noGrp="1"/>
          </p:cNvSpPr>
          <p:nvPr>
            <p:ph idx="1"/>
          </p:nvPr>
        </p:nvSpPr>
        <p:spPr>
          <a:xfrm>
            <a:off x="755904" y="1801368"/>
            <a:ext cx="10515600" cy="4462272"/>
          </a:xfrm>
        </p:spPr>
        <p:txBody>
          <a:bodyPr>
            <a:noAutofit/>
          </a:bodyPr>
          <a:lstStyle/>
          <a:p>
            <a:r>
              <a:rPr lang="en-US" altLang="zh-CN" sz="2400" dirty="0">
                <a:latin typeface="Calibri" panose="020F0502020204030204" pitchFamily="34" charset="0"/>
                <a:cs typeface="Calibri" panose="020F0502020204030204" pitchFamily="34" charset="0"/>
              </a:rPr>
              <a:t>The differences between Redcap UE and normal NR UE are less </a:t>
            </a:r>
            <a:r>
              <a:rPr lang="en-US" altLang="zh-CN" sz="2400" dirty="0" err="1">
                <a:latin typeface="Calibri" panose="020F0502020204030204" pitchFamily="34" charset="0"/>
                <a:cs typeface="Calibri" panose="020F0502020204030204" pitchFamily="34" charset="0"/>
              </a:rPr>
              <a:t>Tx</a:t>
            </a:r>
            <a:r>
              <a:rPr lang="en-US" altLang="zh-CN" sz="2400" dirty="0">
                <a:latin typeface="Calibri" panose="020F0502020204030204" pitchFamily="34" charset="0"/>
                <a:cs typeface="Calibri" panose="020F0502020204030204" pitchFamily="34" charset="0"/>
              </a:rPr>
              <a:t>/Rx antennas and smaller CBWs which might have impact to TRP/TRS tests.</a:t>
            </a:r>
          </a:p>
          <a:p>
            <a:r>
              <a:rPr lang="en-US" altLang="zh-CN" sz="2400" dirty="0">
                <a:latin typeface="Calibri" panose="020F0502020204030204" pitchFamily="34" charset="0"/>
                <a:cs typeface="Calibri" panose="020F0502020204030204" pitchFamily="34" charset="0"/>
              </a:rPr>
              <a:t>Regarding max power, it should be noticed that the power classes for Redcap UE in FR1 is still same as normal UE, i.e. PC3 as baseline and PC2 based on operator requests. Therefore, it can be seen that there is no difference for TRP between redcap and normal UEs under same power class.</a:t>
            </a:r>
          </a:p>
          <a:p>
            <a:pPr marL="0" indent="0">
              <a:buNone/>
            </a:pPr>
            <a:endParaRPr lang="en-US" altLang="zh-CN" sz="2400" b="1" dirty="0">
              <a:solidFill>
                <a:srgbClr val="0070C0"/>
              </a:solidFill>
              <a:latin typeface="Calibri" panose="020F0502020204030204" pitchFamily="34" charset="0"/>
              <a:cs typeface="Calibri" panose="020F0502020204030204" pitchFamily="34" charset="0"/>
            </a:endParaRPr>
          </a:p>
          <a:p>
            <a:pPr marL="0" indent="0">
              <a:buNone/>
            </a:pPr>
            <a:r>
              <a:rPr lang="en-US" altLang="zh-CN" sz="2400" b="1" dirty="0">
                <a:solidFill>
                  <a:srgbClr val="0070C0"/>
                </a:solidFill>
                <a:latin typeface="Calibri" panose="020F0502020204030204" pitchFamily="34" charset="0"/>
                <a:cs typeface="Calibri" panose="020F0502020204030204" pitchFamily="34" charset="0"/>
              </a:rPr>
              <a:t>Observation 1: There is no difference for TRP between redcap and normal UEs with same power class.</a:t>
            </a:r>
            <a:endParaRPr lang="zh-CN" altLang="en-US"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779937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5904" y="511429"/>
            <a:ext cx="10515600" cy="695579"/>
          </a:xfrm>
        </p:spPr>
        <p:txBody>
          <a:bodyPr>
            <a:normAutofit/>
          </a:bodyPr>
          <a:lstStyle/>
          <a:p>
            <a:r>
              <a:rPr lang="en-GB" altLang="zh-CN" b="1" dirty="0">
                <a:latin typeface="Calibri" panose="020F0502020204030204" pitchFamily="34" charset="0"/>
                <a:cs typeface="Calibri" panose="020F0502020204030204" pitchFamily="34" charset="0"/>
              </a:rPr>
              <a:t>Requirements for </a:t>
            </a:r>
            <a:r>
              <a:rPr lang="en-GB" altLang="zh-CN" b="1" dirty="0" err="1">
                <a:latin typeface="Calibri" panose="020F0502020204030204" pitchFamily="34" charset="0"/>
                <a:cs typeface="Calibri" panose="020F0502020204030204" pitchFamily="34" charset="0"/>
              </a:rPr>
              <a:t>RedCap</a:t>
            </a:r>
            <a:r>
              <a:rPr lang="en-GB" altLang="zh-CN" b="1" dirty="0">
                <a:latin typeface="Calibri" panose="020F0502020204030204" pitchFamily="34" charset="0"/>
                <a:cs typeface="Calibri" panose="020F0502020204030204" pitchFamily="34" charset="0"/>
              </a:rPr>
              <a:t> UEs</a:t>
            </a:r>
            <a:endParaRPr lang="zh-CN" altLang="en-US" dirty="0"/>
          </a:p>
        </p:txBody>
      </p:sp>
      <p:sp>
        <p:nvSpPr>
          <p:cNvPr id="3" name="内容占位符 2"/>
          <p:cNvSpPr>
            <a:spLocks noGrp="1"/>
          </p:cNvSpPr>
          <p:nvPr>
            <p:ph idx="1"/>
          </p:nvPr>
        </p:nvSpPr>
        <p:spPr>
          <a:xfrm>
            <a:off x="755904" y="1956816"/>
            <a:ext cx="10515600" cy="4206240"/>
          </a:xfrm>
        </p:spPr>
        <p:txBody>
          <a:bodyPr>
            <a:noAutofit/>
          </a:bodyPr>
          <a:lstStyle/>
          <a:p>
            <a:r>
              <a:rPr lang="en-US" altLang="zh-CN" sz="2400" dirty="0">
                <a:latin typeface="Calibri" panose="020F0502020204030204" pitchFamily="34" charset="0"/>
                <a:cs typeface="Calibri" panose="020F0502020204030204" pitchFamily="34" charset="0"/>
              </a:rPr>
              <a:t>Regarding sensitivity, it is impacted by the reduced number of Rx antennas, e.g. from 4Rx to 2Rx, and RAN4 is discussing how much dB relaxation is applied e.g. 2.5dB. Once the sensitivity relaxations are defined for Redcap UE. Then TRS will also be determined. From this point, there is no need to further discuss the Redcap UE TRS in Rel-18.</a:t>
            </a:r>
          </a:p>
          <a:p>
            <a:endParaRPr lang="en-US" altLang="zh-CN" sz="2400" dirty="0">
              <a:latin typeface="Calibri" panose="020F0502020204030204" pitchFamily="34" charset="0"/>
              <a:cs typeface="Calibri" panose="020F0502020204030204" pitchFamily="34" charset="0"/>
            </a:endParaRPr>
          </a:p>
          <a:p>
            <a:pPr marL="0" indent="0">
              <a:buNone/>
            </a:pPr>
            <a:r>
              <a:rPr lang="en-US" altLang="zh-CN" sz="2400" b="1" dirty="0">
                <a:solidFill>
                  <a:srgbClr val="0070C0"/>
                </a:solidFill>
                <a:latin typeface="Calibri" panose="020F0502020204030204" pitchFamily="34" charset="0"/>
                <a:cs typeface="Calibri" panose="020F0502020204030204" pitchFamily="34" charset="0"/>
              </a:rPr>
              <a:t>Observation 2: There is no need to discuss the Redcap UE TRS since it can be derived from normal UE TRS and the relaxation. Once the sensitivity relaxations are defined in Rel-17, then Redcap TRS will also be determined.</a:t>
            </a:r>
            <a:endParaRPr lang="zh-CN" altLang="en-US"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854581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41839" y="446280"/>
            <a:ext cx="8598877" cy="825499"/>
          </a:xfrm>
        </p:spPr>
        <p:txBody>
          <a:bodyPr>
            <a:normAutofit/>
          </a:bodyPr>
          <a:lstStyle/>
          <a:p>
            <a:pPr hangingPunct="0"/>
            <a:r>
              <a:rPr lang="en-GB" altLang="zh-CN" b="1" dirty="0">
                <a:latin typeface="Calibri" panose="020F0502020204030204" pitchFamily="34" charset="0"/>
                <a:cs typeface="Calibri" panose="020F0502020204030204" pitchFamily="34" charset="0"/>
              </a:rPr>
              <a:t>Study for UE with multi-carriers</a:t>
            </a:r>
            <a:endParaRPr lang="zh-CN" altLang="zh-CN" dirty="0">
              <a:latin typeface="Calibri" panose="020F0502020204030204" pitchFamily="34" charset="0"/>
              <a:cs typeface="Calibri" panose="020F0502020204030204" pitchFamily="34" charset="0"/>
            </a:endParaRPr>
          </a:p>
        </p:txBody>
      </p:sp>
      <p:sp>
        <p:nvSpPr>
          <p:cNvPr id="3" name="内容占位符 2"/>
          <p:cNvSpPr>
            <a:spLocks noGrp="1"/>
          </p:cNvSpPr>
          <p:nvPr>
            <p:ph idx="1"/>
          </p:nvPr>
        </p:nvSpPr>
        <p:spPr>
          <a:xfrm>
            <a:off x="741485" y="1545336"/>
            <a:ext cx="10515600" cy="4976112"/>
          </a:xfrm>
        </p:spPr>
        <p:txBody>
          <a:bodyPr>
            <a:noAutofit/>
          </a:bodyPr>
          <a:lstStyle/>
          <a:p>
            <a:pPr hangingPunct="0">
              <a:spcAft>
                <a:spcPts val="1200"/>
              </a:spcAft>
            </a:pPr>
            <a:r>
              <a:rPr lang="en-GB" altLang="zh-CN" sz="2400" dirty="0" smtClean="0">
                <a:latin typeface="Calibri" panose="020F0502020204030204" pitchFamily="34" charset="0"/>
                <a:cs typeface="Calibri" panose="020F0502020204030204" pitchFamily="34" charset="0"/>
              </a:rPr>
              <a:t>Justification </a:t>
            </a:r>
            <a:r>
              <a:rPr lang="en-GB" altLang="zh-CN" sz="2400" dirty="0">
                <a:latin typeface="Calibri" panose="020F0502020204030204" pitchFamily="34" charset="0"/>
                <a:cs typeface="Calibri" panose="020F0502020204030204" pitchFamily="34" charset="0"/>
              </a:rPr>
              <a:t>of specifying TRP TRS for UE with multi-carriers is </a:t>
            </a:r>
            <a:r>
              <a:rPr lang="en-GB" altLang="zh-CN" sz="2400" dirty="0" smtClean="0">
                <a:latin typeface="Calibri" panose="020F0502020204030204" pitchFamily="34" charset="0"/>
                <a:cs typeface="Calibri" panose="020F0502020204030204" pitchFamily="34" charset="0"/>
              </a:rPr>
              <a:t>needed.</a:t>
            </a:r>
            <a:endParaRPr lang="en-GB" altLang="zh-CN" sz="2400" dirty="0">
              <a:latin typeface="Calibri" panose="020F0502020204030204" pitchFamily="34" charset="0"/>
              <a:cs typeface="Calibri" panose="020F0502020204030204" pitchFamily="34" charset="0"/>
            </a:endParaRPr>
          </a:p>
          <a:p>
            <a:pPr hangingPunct="0"/>
            <a:r>
              <a:rPr lang="en-GB" altLang="zh-CN" sz="2400" dirty="0" smtClean="0">
                <a:latin typeface="Calibri" panose="020F0502020204030204" pitchFamily="34" charset="0"/>
                <a:cs typeface="Calibri" panose="020F0502020204030204" pitchFamily="34" charset="0"/>
              </a:rPr>
              <a:t>CA </a:t>
            </a:r>
            <a:r>
              <a:rPr lang="en-GB" altLang="zh-CN" sz="2400" dirty="0">
                <a:latin typeface="Calibri" panose="020F0502020204030204" pitchFamily="34" charset="0"/>
                <a:cs typeface="Calibri" panose="020F0502020204030204" pitchFamily="34" charset="0"/>
              </a:rPr>
              <a:t>is </a:t>
            </a:r>
            <a:r>
              <a:rPr lang="en-GB" altLang="zh-CN" sz="2400" dirty="0" smtClean="0">
                <a:latin typeface="Calibri" panose="020F0502020204030204" pitchFamily="34" charset="0"/>
                <a:cs typeface="Calibri" panose="020F0502020204030204" pitchFamily="34" charset="0"/>
              </a:rPr>
              <a:t>typically configured </a:t>
            </a:r>
            <a:r>
              <a:rPr lang="en-GB" altLang="zh-CN" sz="2400" dirty="0">
                <a:latin typeface="Calibri" panose="020F0502020204030204" pitchFamily="34" charset="0"/>
                <a:cs typeface="Calibri" panose="020F0502020204030204" pitchFamily="34" charset="0"/>
              </a:rPr>
              <a:t>in cell </a:t>
            </a:r>
            <a:r>
              <a:rPr lang="en-GB" altLang="zh-CN" sz="2400" dirty="0" err="1">
                <a:latin typeface="Calibri" panose="020F0502020204030204" pitchFamily="34" charset="0"/>
                <a:cs typeface="Calibri" panose="020F0502020204030204" pitchFamily="34" charset="0"/>
              </a:rPr>
              <a:t>center</a:t>
            </a:r>
            <a:r>
              <a:rPr lang="en-GB" altLang="zh-CN" sz="2400" dirty="0">
                <a:latin typeface="Calibri" panose="020F0502020204030204" pitchFamily="34" charset="0"/>
                <a:cs typeface="Calibri" panose="020F0502020204030204" pitchFamily="34" charset="0"/>
              </a:rPr>
              <a:t> </a:t>
            </a:r>
            <a:r>
              <a:rPr lang="en-GB" altLang="zh-CN" sz="2400" dirty="0" smtClean="0">
                <a:latin typeface="Calibri" panose="020F0502020204030204" pitchFamily="34" charset="0"/>
                <a:cs typeface="Calibri" panose="020F0502020204030204" pitchFamily="34" charset="0"/>
              </a:rPr>
              <a:t>and high SNR areas to increase UE throughputs. While TRP/TRS are the metrics </a:t>
            </a:r>
            <a:r>
              <a:rPr lang="en-GB" altLang="zh-CN" sz="2400" dirty="0">
                <a:latin typeface="Calibri" panose="020F0502020204030204" pitchFamily="34" charset="0"/>
                <a:cs typeface="Calibri" panose="020F0502020204030204" pitchFamily="34" charset="0"/>
              </a:rPr>
              <a:t>to </a:t>
            </a:r>
            <a:r>
              <a:rPr lang="en-GB" altLang="zh-CN" sz="2400" dirty="0" smtClean="0">
                <a:latin typeface="Calibri" panose="020F0502020204030204" pitchFamily="34" charset="0"/>
                <a:cs typeface="Calibri" panose="020F0502020204030204" pitchFamily="34" charset="0"/>
              </a:rPr>
              <a:t>evaluate UE UL and DL coverage in cell edge and low SNR areas. They are quite different in the field.</a:t>
            </a:r>
          </a:p>
          <a:p>
            <a:pPr hangingPunct="0"/>
            <a:r>
              <a:rPr lang="en-GB" altLang="zh-CN" sz="2400" dirty="0" smtClean="0">
                <a:latin typeface="Calibri" panose="020F0502020204030204" pitchFamily="34" charset="0"/>
                <a:cs typeface="Calibri" panose="020F0502020204030204" pitchFamily="34" charset="0"/>
              </a:rPr>
              <a:t>If CA is the targeting scenario, then MIMO OTA WI probably is more suitable than TRP/TRS.</a:t>
            </a:r>
          </a:p>
          <a:p>
            <a:pPr marL="0" indent="0" hangingPunct="0">
              <a:buNone/>
            </a:pPr>
            <a:endParaRPr lang="en-GB" altLang="zh-CN" sz="2000" b="1" dirty="0" smtClean="0">
              <a:solidFill>
                <a:srgbClr val="0070C0"/>
              </a:solidFill>
              <a:latin typeface="Calibri" panose="020F0502020204030204" pitchFamily="34" charset="0"/>
              <a:cs typeface="Calibri" panose="020F0502020204030204" pitchFamily="34" charset="0"/>
            </a:endParaRPr>
          </a:p>
          <a:p>
            <a:pPr marL="0" indent="0" hangingPunct="0">
              <a:buNone/>
            </a:pPr>
            <a:r>
              <a:rPr lang="en-GB" altLang="zh-CN" sz="2400" b="1" dirty="0" smtClean="0">
                <a:solidFill>
                  <a:srgbClr val="0070C0"/>
                </a:solidFill>
                <a:latin typeface="Calibri" panose="020F0502020204030204" pitchFamily="34" charset="0"/>
                <a:cs typeface="Calibri" panose="020F0502020204030204" pitchFamily="34" charset="0"/>
              </a:rPr>
              <a:t>Observation 3: TRP/TRS is to </a:t>
            </a:r>
            <a:r>
              <a:rPr lang="en-US" altLang="zh-CN" sz="2400" b="1" dirty="0" smtClean="0">
                <a:solidFill>
                  <a:srgbClr val="0070C0"/>
                </a:solidFill>
                <a:latin typeface="Calibri" panose="020F0502020204030204" pitchFamily="34" charset="0"/>
                <a:cs typeface="Calibri" panose="020F0502020204030204" pitchFamily="34" charset="0"/>
              </a:rPr>
              <a:t>evaluate </a:t>
            </a:r>
            <a:r>
              <a:rPr lang="en-US" altLang="zh-CN" sz="2400" b="1" dirty="0">
                <a:solidFill>
                  <a:srgbClr val="0070C0"/>
                </a:solidFill>
                <a:latin typeface="Calibri" panose="020F0502020204030204" pitchFamily="34" charset="0"/>
                <a:cs typeface="Calibri" panose="020F0502020204030204" pitchFamily="34" charset="0"/>
              </a:rPr>
              <a:t>UE UL and DL coverage in cell edge and low SNR </a:t>
            </a:r>
            <a:r>
              <a:rPr lang="en-US" altLang="zh-CN" sz="2400" b="1" dirty="0" smtClean="0">
                <a:solidFill>
                  <a:srgbClr val="0070C0"/>
                </a:solidFill>
                <a:latin typeface="Calibri" panose="020F0502020204030204" pitchFamily="34" charset="0"/>
                <a:cs typeface="Calibri" panose="020F0502020204030204" pitchFamily="34" charset="0"/>
              </a:rPr>
              <a:t>areas where CA typically is not configured.</a:t>
            </a:r>
          </a:p>
          <a:p>
            <a:pPr marL="0" indent="0" hangingPunct="0">
              <a:buNone/>
            </a:pPr>
            <a:r>
              <a:rPr lang="en-GB" altLang="zh-CN" sz="2400" b="1" dirty="0">
                <a:solidFill>
                  <a:srgbClr val="0070C0"/>
                </a:solidFill>
                <a:latin typeface="Calibri" panose="020F0502020204030204" pitchFamily="34" charset="0"/>
                <a:cs typeface="Calibri" panose="020F0502020204030204" pitchFamily="34" charset="0"/>
              </a:rPr>
              <a:t>Observation </a:t>
            </a:r>
            <a:r>
              <a:rPr lang="en-GB" altLang="zh-CN" sz="2400" b="1" dirty="0" smtClean="0">
                <a:solidFill>
                  <a:srgbClr val="0070C0"/>
                </a:solidFill>
                <a:latin typeface="Calibri" panose="020F0502020204030204" pitchFamily="34" charset="0"/>
                <a:cs typeface="Calibri" panose="020F0502020204030204" pitchFamily="34" charset="0"/>
              </a:rPr>
              <a:t>4: MIMO OTA is more suitable than TRP/TRS to evaluate CA performance.</a:t>
            </a:r>
            <a:endParaRPr lang="en-GB" altLang="zh-CN" sz="2000" b="1" dirty="0">
              <a:solidFill>
                <a:srgbClr val="0070C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191190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0277" y="709720"/>
            <a:ext cx="10152184" cy="825499"/>
          </a:xfrm>
        </p:spPr>
        <p:txBody>
          <a:bodyPr>
            <a:normAutofit/>
          </a:bodyPr>
          <a:lstStyle/>
          <a:p>
            <a:pPr hangingPunct="0"/>
            <a:r>
              <a:rPr lang="en-GB" altLang="zh-CN" sz="4000" b="1" dirty="0">
                <a:latin typeface="Calibri" panose="020F0502020204030204" pitchFamily="34" charset="0"/>
                <a:cs typeface="Calibri" panose="020F0502020204030204" pitchFamily="34" charset="0"/>
              </a:rPr>
              <a:t>Views on other UE types</a:t>
            </a:r>
            <a:endParaRPr lang="zh-CN" altLang="zh-CN" sz="4000" dirty="0">
              <a:latin typeface="Calibri" panose="020F0502020204030204" pitchFamily="34" charset="0"/>
              <a:cs typeface="Calibri" panose="020F0502020204030204" pitchFamily="34" charset="0"/>
            </a:endParaRPr>
          </a:p>
        </p:txBody>
      </p:sp>
      <p:sp>
        <p:nvSpPr>
          <p:cNvPr id="3" name="内容占位符 2"/>
          <p:cNvSpPr>
            <a:spLocks noGrp="1"/>
          </p:cNvSpPr>
          <p:nvPr>
            <p:ph idx="1"/>
          </p:nvPr>
        </p:nvSpPr>
        <p:spPr>
          <a:xfrm>
            <a:off x="750277" y="1609344"/>
            <a:ext cx="10515600" cy="1745531"/>
          </a:xfrm>
        </p:spPr>
        <p:txBody>
          <a:bodyPr>
            <a:noAutofit/>
          </a:bodyPr>
          <a:lstStyle/>
          <a:p>
            <a:pPr hangingPunct="0"/>
            <a:r>
              <a:rPr lang="en-GB" altLang="zh-CN" sz="2400" dirty="0">
                <a:latin typeface="Calibri" panose="020F0502020204030204" pitchFamily="34" charset="0"/>
                <a:cs typeface="Calibri" panose="020F0502020204030204" pitchFamily="34" charset="0"/>
              </a:rPr>
              <a:t>As the 1</a:t>
            </a:r>
            <a:r>
              <a:rPr lang="en-GB" altLang="zh-CN" sz="2400" baseline="30000" dirty="0">
                <a:latin typeface="Calibri" panose="020F0502020204030204" pitchFamily="34" charset="0"/>
                <a:cs typeface="Calibri" panose="020F0502020204030204" pitchFamily="34" charset="0"/>
              </a:rPr>
              <a:t>st</a:t>
            </a:r>
            <a:r>
              <a:rPr lang="en-GB" altLang="zh-CN" sz="2400" dirty="0">
                <a:latin typeface="Calibri" panose="020F0502020204030204" pitchFamily="34" charset="0"/>
                <a:cs typeface="Calibri" panose="020F0502020204030204" pitchFamily="34" charset="0"/>
              </a:rPr>
              <a:t> priority of FR1 </a:t>
            </a:r>
            <a:r>
              <a:rPr lang="en-GB" altLang="zh-CN" sz="2400" dirty="0" smtClean="0">
                <a:latin typeface="Calibri" panose="020F0502020204030204" pitchFamily="34" charset="0"/>
                <a:cs typeface="Calibri" panose="020F0502020204030204" pitchFamily="34" charset="0"/>
              </a:rPr>
              <a:t>TRP/TRS </a:t>
            </a:r>
            <a:r>
              <a:rPr lang="en-GB" altLang="zh-CN" sz="2400" dirty="0">
                <a:latin typeface="Calibri" panose="020F0502020204030204" pitchFamily="34" charset="0"/>
                <a:cs typeface="Calibri" panose="020F0502020204030204" pitchFamily="34" charset="0"/>
              </a:rPr>
              <a:t>OTA WI in Rel-17, the test method </a:t>
            </a:r>
            <a:r>
              <a:rPr lang="en-GB" altLang="zh-CN" sz="2400" dirty="0" smtClean="0">
                <a:latin typeface="Calibri" panose="020F0502020204030204" pitchFamily="34" charset="0"/>
                <a:cs typeface="Calibri" panose="020F0502020204030204" pitchFamily="34" charset="0"/>
              </a:rPr>
              <a:t>for </a:t>
            </a:r>
            <a:r>
              <a:rPr lang="en-GB" altLang="zh-CN" sz="2400" dirty="0">
                <a:latin typeface="Calibri" panose="020F0502020204030204" pitchFamily="34" charset="0"/>
                <a:cs typeface="Calibri" panose="020F0502020204030204" pitchFamily="34" charset="0"/>
              </a:rPr>
              <a:t>smartphone are </a:t>
            </a:r>
            <a:r>
              <a:rPr lang="en-GB" altLang="zh-CN" sz="2400" dirty="0" smtClean="0">
                <a:latin typeface="Calibri" panose="020F0502020204030204" pitchFamily="34" charset="0"/>
                <a:cs typeface="Calibri" panose="020F0502020204030204" pitchFamily="34" charset="0"/>
              </a:rPr>
              <a:t>still under discussion. It is still not clear whether Rel-17 can complete the requirement definition for smartphone.</a:t>
            </a:r>
            <a:endParaRPr lang="en-GB" altLang="zh-CN" sz="2400" dirty="0">
              <a:latin typeface="Calibri" panose="020F0502020204030204" pitchFamily="34" charset="0"/>
              <a:cs typeface="Calibri" panose="020F0502020204030204" pitchFamily="34" charset="0"/>
            </a:endParaRPr>
          </a:p>
          <a:p>
            <a:r>
              <a:rPr lang="en-GB" altLang="zh-CN" sz="2400" dirty="0" smtClean="0">
                <a:latin typeface="Calibri" panose="020F0502020204030204" pitchFamily="34" charset="0"/>
                <a:cs typeface="Calibri" panose="020F0502020204030204" pitchFamily="34" charset="0"/>
              </a:rPr>
              <a:t>It’s too early to consider other </a:t>
            </a:r>
            <a:r>
              <a:rPr lang="en-GB" altLang="zh-CN" sz="2400" dirty="0">
                <a:latin typeface="Calibri" panose="020F0502020204030204" pitchFamily="34" charset="0"/>
                <a:cs typeface="Calibri" panose="020F0502020204030204" pitchFamily="34" charset="0"/>
              </a:rPr>
              <a:t>UE </a:t>
            </a:r>
            <a:r>
              <a:rPr lang="en-GB" altLang="zh-CN" sz="2400" dirty="0" smtClean="0">
                <a:latin typeface="Calibri" panose="020F0502020204030204" pitchFamily="34" charset="0"/>
                <a:cs typeface="Calibri" panose="020F0502020204030204" pitchFamily="34" charset="0"/>
              </a:rPr>
              <a:t>types and has the risk of delaying smartphone progress.</a:t>
            </a:r>
            <a:endParaRPr lang="zh-CN" altLang="zh-CN" sz="2400" dirty="0">
              <a:latin typeface="Calibri" panose="020F0502020204030204" pitchFamily="34" charset="0"/>
              <a:cs typeface="Calibri" panose="020F0502020204030204" pitchFamily="34" charset="0"/>
            </a:endParaRPr>
          </a:p>
        </p:txBody>
      </p:sp>
      <p:sp>
        <p:nvSpPr>
          <p:cNvPr id="5" name="标题 1">
            <a:extLst>
              <a:ext uri="{FF2B5EF4-FFF2-40B4-BE49-F238E27FC236}">
                <a16:creationId xmlns:a16="http://schemas.microsoft.com/office/drawing/2014/main" id="{37616C93-E93B-44AD-AC2B-C88D0F0C53F7}"/>
              </a:ext>
            </a:extLst>
          </p:cNvPr>
          <p:cNvSpPr txBox="1">
            <a:spLocks/>
          </p:cNvSpPr>
          <p:nvPr/>
        </p:nvSpPr>
        <p:spPr>
          <a:xfrm>
            <a:off x="750277" y="3870829"/>
            <a:ext cx="10152184" cy="8254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hangingPunct="0"/>
            <a:r>
              <a:rPr lang="en-GB" altLang="zh-CN" sz="4000" b="1" dirty="0">
                <a:latin typeface="Calibri" panose="020F0502020204030204" pitchFamily="34" charset="0"/>
                <a:cs typeface="Calibri" panose="020F0502020204030204" pitchFamily="34" charset="0"/>
              </a:rPr>
              <a:t>Views on Rel-17 leftovers</a:t>
            </a:r>
            <a:endParaRPr lang="zh-CN" altLang="zh-CN" sz="4000" dirty="0">
              <a:latin typeface="Calibri" panose="020F0502020204030204" pitchFamily="34" charset="0"/>
              <a:cs typeface="Calibri" panose="020F0502020204030204" pitchFamily="34" charset="0"/>
            </a:endParaRPr>
          </a:p>
        </p:txBody>
      </p:sp>
      <p:sp>
        <p:nvSpPr>
          <p:cNvPr id="6" name="内容占位符 2">
            <a:extLst>
              <a:ext uri="{FF2B5EF4-FFF2-40B4-BE49-F238E27FC236}">
                <a16:creationId xmlns:a16="http://schemas.microsoft.com/office/drawing/2014/main" id="{8F729B18-1B23-4295-858C-F179AD91CC09}"/>
              </a:ext>
            </a:extLst>
          </p:cNvPr>
          <p:cNvSpPr txBox="1">
            <a:spLocks/>
          </p:cNvSpPr>
          <p:nvPr/>
        </p:nvSpPr>
        <p:spPr>
          <a:xfrm>
            <a:off x="750277" y="4696328"/>
            <a:ext cx="10515600" cy="59804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hangingPunct="0"/>
            <a:r>
              <a:rPr lang="en-GB" altLang="zh-CN" sz="2400" dirty="0" smtClean="0">
                <a:latin typeface="Calibri" panose="020F0502020204030204" pitchFamily="34" charset="0"/>
                <a:cs typeface="Calibri" panose="020F0502020204030204" pitchFamily="34" charset="0"/>
              </a:rPr>
              <a:t>It </a:t>
            </a:r>
            <a:r>
              <a:rPr lang="en-GB" altLang="zh-CN" sz="2400" dirty="0">
                <a:latin typeface="Calibri" panose="020F0502020204030204" pitchFamily="34" charset="0"/>
                <a:cs typeface="Calibri" panose="020F0502020204030204" pitchFamily="34" charset="0"/>
              </a:rPr>
              <a:t>is too early to talk about </a:t>
            </a:r>
            <a:r>
              <a:rPr lang="en-US" altLang="zh-CN" sz="2400" dirty="0" smtClean="0">
                <a:latin typeface="Calibri" panose="020F0502020204030204" pitchFamily="34" charset="0"/>
                <a:cs typeface="Calibri" panose="020F0502020204030204" pitchFamily="34" charset="0"/>
              </a:rPr>
              <a:t>Rel-17 </a:t>
            </a:r>
            <a:r>
              <a:rPr lang="en-US" altLang="zh-CN" sz="2400" dirty="0">
                <a:latin typeface="Calibri" panose="020F0502020204030204" pitchFamily="34" charset="0"/>
                <a:cs typeface="Calibri" panose="020F0502020204030204" pitchFamily="34" charset="0"/>
              </a:rPr>
              <a:t>leftovers </a:t>
            </a:r>
            <a:r>
              <a:rPr lang="en-US" altLang="zh-CN" sz="2400" dirty="0" smtClean="0">
                <a:latin typeface="Calibri" panose="020F0502020204030204" pitchFamily="34" charset="0"/>
                <a:cs typeface="Calibri" panose="020F0502020204030204" pitchFamily="34" charset="0"/>
              </a:rPr>
              <a:t>now.</a:t>
            </a:r>
            <a:endParaRPr lang="zh-CN" altLang="zh-CN"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655391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latin typeface="Calibri" panose="020F0502020204030204" pitchFamily="34" charset="0"/>
                <a:cs typeface="Calibri" panose="020F0502020204030204" pitchFamily="34" charset="0"/>
              </a:rPr>
              <a:t>Conclusions</a:t>
            </a:r>
            <a:endParaRPr lang="zh-CN" altLang="en-US" b="1" dirty="0">
              <a:latin typeface="Calibri" panose="020F0502020204030204" pitchFamily="34" charset="0"/>
              <a:cs typeface="Calibri" panose="020F0502020204030204" pitchFamily="34" charset="0"/>
            </a:endParaRPr>
          </a:p>
        </p:txBody>
      </p:sp>
      <p:sp>
        <p:nvSpPr>
          <p:cNvPr id="3" name="内容占位符 2"/>
          <p:cNvSpPr>
            <a:spLocks noGrp="1"/>
          </p:cNvSpPr>
          <p:nvPr>
            <p:ph idx="1"/>
          </p:nvPr>
        </p:nvSpPr>
        <p:spPr>
          <a:xfrm>
            <a:off x="838200" y="1827848"/>
            <a:ext cx="10515600" cy="4165600"/>
          </a:xfrm>
        </p:spPr>
        <p:txBody>
          <a:bodyPr>
            <a:normAutofit/>
          </a:bodyPr>
          <a:lstStyle/>
          <a:p>
            <a:pPr>
              <a:lnSpc>
                <a:spcPct val="120000"/>
              </a:lnSpc>
            </a:pPr>
            <a:r>
              <a:rPr lang="en-GB" altLang="zh-CN" dirty="0" smtClean="0">
                <a:latin typeface="Calibri" panose="020F0502020204030204" pitchFamily="34" charset="0"/>
                <a:cs typeface="Calibri" panose="020F0502020204030204" pitchFamily="34" charset="0"/>
              </a:rPr>
              <a:t>There is no need to further discuss OTA requirements </a:t>
            </a:r>
            <a:r>
              <a:rPr lang="en-GB" altLang="zh-CN" dirty="0">
                <a:latin typeface="Calibri" panose="020F0502020204030204" pitchFamily="34" charset="0"/>
                <a:cs typeface="Calibri" panose="020F0502020204030204" pitchFamily="34" charset="0"/>
              </a:rPr>
              <a:t>for </a:t>
            </a:r>
            <a:r>
              <a:rPr lang="en-GB" altLang="zh-CN" dirty="0" err="1">
                <a:latin typeface="Calibri" panose="020F0502020204030204" pitchFamily="34" charset="0"/>
                <a:cs typeface="Calibri" panose="020F0502020204030204" pitchFamily="34" charset="0"/>
              </a:rPr>
              <a:t>RedCap</a:t>
            </a:r>
            <a:r>
              <a:rPr lang="en-GB" altLang="zh-CN" dirty="0">
                <a:latin typeface="Calibri" panose="020F0502020204030204" pitchFamily="34" charset="0"/>
                <a:cs typeface="Calibri" panose="020F0502020204030204" pitchFamily="34" charset="0"/>
              </a:rPr>
              <a:t> </a:t>
            </a:r>
            <a:r>
              <a:rPr lang="en-GB" altLang="zh-CN" dirty="0" smtClean="0">
                <a:latin typeface="Calibri" panose="020F0502020204030204" pitchFamily="34" charset="0"/>
                <a:cs typeface="Calibri" panose="020F0502020204030204" pitchFamily="34" charset="0"/>
              </a:rPr>
              <a:t>UEs in Rel-18.</a:t>
            </a:r>
            <a:endParaRPr lang="en-GB" altLang="zh-CN" dirty="0">
              <a:latin typeface="Calibri" panose="020F0502020204030204" pitchFamily="34" charset="0"/>
              <a:cs typeface="Calibri" panose="020F0502020204030204" pitchFamily="34" charset="0"/>
            </a:endParaRPr>
          </a:p>
          <a:p>
            <a:pPr>
              <a:lnSpc>
                <a:spcPct val="120000"/>
              </a:lnSpc>
            </a:pPr>
            <a:r>
              <a:rPr lang="en-GB" altLang="zh-CN" dirty="0" smtClean="0">
                <a:latin typeface="Calibri" panose="020F0502020204030204" pitchFamily="34" charset="0"/>
                <a:cs typeface="Calibri" panose="020F0502020204030204" pitchFamily="34" charset="0"/>
              </a:rPr>
              <a:t>It’s unjustified to specify TRP/TRS </a:t>
            </a:r>
            <a:r>
              <a:rPr lang="en-GB" altLang="zh-CN" dirty="0">
                <a:latin typeface="Calibri" panose="020F0502020204030204" pitchFamily="34" charset="0"/>
                <a:cs typeface="Calibri" panose="020F0502020204030204" pitchFamily="34" charset="0"/>
              </a:rPr>
              <a:t>for UE with </a:t>
            </a:r>
            <a:r>
              <a:rPr lang="en-GB" altLang="zh-CN" dirty="0" smtClean="0">
                <a:latin typeface="Calibri" panose="020F0502020204030204" pitchFamily="34" charset="0"/>
                <a:cs typeface="Calibri" panose="020F0502020204030204" pitchFamily="34" charset="0"/>
              </a:rPr>
              <a:t>multi-carriers, and MIMO OTA is more suitable.</a:t>
            </a:r>
            <a:endParaRPr lang="en-GB" altLang="zh-CN" dirty="0">
              <a:latin typeface="Calibri" panose="020F0502020204030204" pitchFamily="34" charset="0"/>
              <a:cs typeface="Calibri" panose="020F0502020204030204" pitchFamily="34" charset="0"/>
            </a:endParaRPr>
          </a:p>
          <a:p>
            <a:pPr>
              <a:lnSpc>
                <a:spcPct val="120000"/>
              </a:lnSpc>
            </a:pPr>
            <a:r>
              <a:rPr lang="en-GB" altLang="zh-CN" dirty="0">
                <a:latin typeface="Calibri" panose="020F0502020204030204" pitchFamily="34" charset="0"/>
                <a:cs typeface="Calibri" panose="020F0502020204030204" pitchFamily="34" charset="0"/>
              </a:rPr>
              <a:t>It’s too early to consider other UE types and has the risk of delaying smartphone progress</a:t>
            </a:r>
            <a:r>
              <a:rPr lang="en-GB" altLang="zh-CN" dirty="0" smtClean="0">
                <a:latin typeface="Calibri" panose="020F0502020204030204" pitchFamily="34" charset="0"/>
                <a:cs typeface="Calibri" panose="020F0502020204030204" pitchFamily="34" charset="0"/>
              </a:rPr>
              <a:t>.</a:t>
            </a:r>
            <a:endParaRPr lang="en-GB" altLang="zh-CN" dirty="0">
              <a:latin typeface="Calibri" panose="020F0502020204030204" pitchFamily="34" charset="0"/>
              <a:cs typeface="Calibri" panose="020F0502020204030204" pitchFamily="34" charset="0"/>
            </a:endParaRPr>
          </a:p>
          <a:p>
            <a:pPr hangingPunct="0"/>
            <a:r>
              <a:rPr lang="en-GB" altLang="zh-CN" dirty="0">
                <a:latin typeface="Calibri" panose="020F0502020204030204" pitchFamily="34" charset="0"/>
                <a:cs typeface="Calibri" panose="020F0502020204030204" pitchFamily="34" charset="0"/>
              </a:rPr>
              <a:t>It is too early to talk about </a:t>
            </a:r>
            <a:r>
              <a:rPr lang="en-US" altLang="zh-CN" dirty="0">
                <a:latin typeface="Calibri" panose="020F0502020204030204" pitchFamily="34" charset="0"/>
                <a:cs typeface="Calibri" panose="020F0502020204030204" pitchFamily="34" charset="0"/>
              </a:rPr>
              <a:t>Rel-17 leftovers now.</a:t>
            </a:r>
            <a:endParaRPr lang="zh-CN" altLang="zh-CN"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023628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8640" y="552815"/>
            <a:ext cx="10515600" cy="1325563"/>
          </a:xfrm>
        </p:spPr>
        <p:txBody>
          <a:bodyPr/>
          <a:lstStyle/>
          <a:p>
            <a:r>
              <a:rPr lang="en-US" altLang="zh-CN" dirty="0">
                <a:latin typeface="Calibri" panose="020F0502020204030204" pitchFamily="34" charset="0"/>
                <a:cs typeface="Calibri" panose="020F0502020204030204" pitchFamily="34" charset="0"/>
              </a:rPr>
              <a:t>Reference</a:t>
            </a:r>
            <a:endParaRPr lang="zh-CN" altLang="en-US" dirty="0">
              <a:latin typeface="Calibri" panose="020F0502020204030204" pitchFamily="34" charset="0"/>
              <a:cs typeface="Calibri" panose="020F0502020204030204" pitchFamily="34" charset="0"/>
            </a:endParaRPr>
          </a:p>
        </p:txBody>
      </p:sp>
      <p:sp>
        <p:nvSpPr>
          <p:cNvPr id="3" name="内容占位符 2"/>
          <p:cNvSpPr>
            <a:spLocks noGrp="1"/>
          </p:cNvSpPr>
          <p:nvPr>
            <p:ph idx="1"/>
          </p:nvPr>
        </p:nvSpPr>
        <p:spPr>
          <a:xfrm>
            <a:off x="548640" y="1878378"/>
            <a:ext cx="11485098" cy="4351338"/>
          </a:xfrm>
        </p:spPr>
        <p:txBody>
          <a:bodyPr/>
          <a:lstStyle/>
          <a:p>
            <a:pPr marL="0" indent="0">
              <a:buNone/>
            </a:pPr>
            <a:r>
              <a:rPr lang="en-GB" altLang="zh-CN" dirty="0">
                <a:latin typeface="Calibri" panose="020F0502020204030204" pitchFamily="34" charset="0"/>
                <a:cs typeface="Calibri" panose="020F0502020204030204" pitchFamily="34" charset="0"/>
              </a:rPr>
              <a:t>[1] RP‑212019 Views on RAN4 UE RF in Rel-18, vivo, RAN #93-e, Sep. 2021</a:t>
            </a:r>
            <a:endParaRPr lang="zh-CN" altLang="zh-CN" dirty="0">
              <a:latin typeface="Calibri" panose="020F0502020204030204" pitchFamily="34" charset="0"/>
              <a:cs typeface="Calibri" panose="020F0502020204030204" pitchFamily="34" charset="0"/>
            </a:endParaRPr>
          </a:p>
          <a:p>
            <a:pPr marL="0" indent="0">
              <a:buNone/>
            </a:pPr>
            <a:r>
              <a:rPr lang="en-GB" altLang="zh-CN" dirty="0">
                <a:latin typeface="Calibri" panose="020F0502020204030204" pitchFamily="34" charset="0"/>
                <a:cs typeface="Calibri" panose="020F0502020204030204" pitchFamily="34" charset="0"/>
              </a:rPr>
              <a:t>[2] 3GPP TR 25.914</a:t>
            </a:r>
            <a:endParaRPr lang="zh-CN" altLang="zh-CN" dirty="0">
              <a:latin typeface="Calibri" panose="020F0502020204030204" pitchFamily="34" charset="0"/>
              <a:cs typeface="Calibri" panose="020F0502020204030204" pitchFamily="34" charset="0"/>
            </a:endParaRPr>
          </a:p>
          <a:p>
            <a:pPr marL="0" indent="0">
              <a:buNone/>
            </a:pPr>
            <a:r>
              <a:rPr lang="en-GB" altLang="zh-CN" dirty="0">
                <a:latin typeface="Calibri" panose="020F0502020204030204" pitchFamily="34" charset="0"/>
                <a:cs typeface="Calibri" panose="020F0502020204030204" pitchFamily="34" charset="0"/>
              </a:rPr>
              <a:t>[3] 3GPP TR 37.902</a:t>
            </a:r>
            <a:endParaRPr lang="zh-CN" altLang="zh-CN" dirty="0">
              <a:latin typeface="Calibri" panose="020F0502020204030204" pitchFamily="34" charset="0"/>
              <a:cs typeface="Calibri" panose="020F0502020204030204" pitchFamily="34" charset="0"/>
            </a:endParaRPr>
          </a:p>
          <a:p>
            <a:pPr marL="0" indent="0">
              <a:buNone/>
            </a:pPr>
            <a:r>
              <a:rPr lang="en-GB" altLang="zh-CN" dirty="0">
                <a:latin typeface="Calibri" panose="020F0502020204030204" pitchFamily="34" charset="0"/>
                <a:cs typeface="Calibri" panose="020F0502020204030204" pitchFamily="34" charset="0"/>
              </a:rPr>
              <a:t>[4] 3GPP TR 38.834</a:t>
            </a:r>
            <a:endParaRPr lang="zh-CN" altLang="zh-CN"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241678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1338</TotalTime>
  <Words>638</Words>
  <Application>Microsoft Office PowerPoint</Application>
  <PresentationFormat>宽屏</PresentationFormat>
  <Paragraphs>45</Paragraphs>
  <Slides>8</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8</vt:i4>
      </vt:variant>
    </vt:vector>
  </HeadingPairs>
  <TitlesOfParts>
    <vt:vector size="14" baseType="lpstr">
      <vt:lpstr>等线</vt:lpstr>
      <vt:lpstr>等线 Light</vt:lpstr>
      <vt:lpstr>Arial</vt:lpstr>
      <vt:lpstr>Calibri</vt:lpstr>
      <vt:lpstr>Wingdings</vt:lpstr>
      <vt:lpstr>Office 主题​​</vt:lpstr>
      <vt:lpstr>Discussion on FR1 TRP TRS in Rel-18</vt:lpstr>
      <vt:lpstr>Background</vt:lpstr>
      <vt:lpstr>Requirements for RedCap UEs</vt:lpstr>
      <vt:lpstr>Requirements for RedCap UEs</vt:lpstr>
      <vt:lpstr>Study for UE with multi-carriers</vt:lpstr>
      <vt:lpstr>Views on other UE types</vt:lpstr>
      <vt:lpstr>Conclusions</vt:lpstr>
      <vt:lpstr>Reference</vt:lpstr>
    </vt:vector>
  </TitlesOfParts>
  <Company>P R 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Discussion on lower UE power class in Rel-18</dc:title>
  <dc:creator>OPPO</dc:creator>
  <cp:lastModifiedBy>OPPO</cp:lastModifiedBy>
  <cp:revision>73</cp:revision>
  <dcterms:created xsi:type="dcterms:W3CDTF">2021-10-21T10:57:11Z</dcterms:created>
  <dcterms:modified xsi:type="dcterms:W3CDTF">2021-11-26T10:58:06Z</dcterms:modified>
</cp:coreProperties>
</file>