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2021-11-29</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736600" y="177912"/>
            <a:ext cx="22872685" cy="10479786"/>
          </a:xfrm>
          <a:prstGeom prst="rect">
            <a:avLst/>
          </a:prstGeom>
          <a:noFill/>
          <a:ln w="9525">
            <a:noFill/>
            <a:miter lim="800000"/>
          </a:ln>
          <a:effectLst/>
        </p:spPr>
        <p:txBody>
          <a:bodyPr vert="horz" wrap="square" lIns="243834" tIns="121917" rIns="243834" bIns="121917" numCol="1" anchor="ctr" anchorCtr="0" compatLnSpc="1">
            <a:spAutoFit/>
          </a:bodyPr>
          <a:lstStyle/>
          <a:p>
            <a:pPr algn="l" hangingPunct="1"/>
            <a:r>
              <a:rPr lang="en-GB" altLang="zh-CN" b="1" dirty="0" smtClean="0"/>
              <a:t>3GPP TSG RAN Meeting #94-e							                    RP-213020</a:t>
            </a:r>
            <a:endParaRPr lang="zh-CN" altLang="zh-CN" dirty="0" smtClean="0"/>
          </a:p>
          <a:p>
            <a:pPr algn="l"/>
            <a:r>
              <a:rPr lang="en-GB" altLang="zh-CN" b="1" dirty="0" smtClean="0"/>
              <a:t>Electronic Meeting, December 6 - 17, 2021</a:t>
            </a:r>
            <a:endParaRPr lang="zh-CN" altLang="zh-CN" dirty="0" smtClean="0"/>
          </a:p>
          <a:p>
            <a:pPr algn="l" hangingPunct="1"/>
            <a:endParaRPr lang="zh-CN" altLang="zh-CN" dirty="0" smtClean="0"/>
          </a:p>
          <a:p>
            <a:pPr algn="l"/>
            <a:endParaRPr lang="zh-CN" altLang="zh-CN" dirty="0" smtClean="0"/>
          </a:p>
          <a:p>
            <a:pPr algn="l"/>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4400" dirty="0" smtClean="0">
              <a:solidFill>
                <a:srgbClr val="FF0000"/>
              </a:solidFill>
            </a:endParaRPr>
          </a:p>
          <a:p>
            <a:pPr hangingPunct="0"/>
            <a:endParaRPr lang="zh-CN" altLang="zh-CN" sz="4000" dirty="0" smtClean="0"/>
          </a:p>
          <a:p>
            <a:pPr hangingPunct="0"/>
            <a:r>
              <a:rPr lang="en-GB" altLang="zh-CN" sz="4400" dirty="0" smtClean="0"/>
              <a:t>In RAN#86 meeting, the Rel-17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202" y="4978400"/>
            <a:ext cx="22401261"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4800" dirty="0" smtClean="0"/>
          </a:p>
          <a:p>
            <a:pPr hangingPunct="0"/>
            <a:endParaRPr lang="en-US" altLang="zh-CN" sz="4800" dirty="0" smtClean="0"/>
          </a:p>
          <a:p>
            <a:pPr hangingPunct="0"/>
            <a:endParaRPr lang="en-GB" altLang="zh-CN" sz="43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40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a:t>
            </a:r>
          </a:p>
          <a:p>
            <a:pPr hangingPunct="0"/>
            <a:r>
              <a:rPr lang="en-GB" altLang="zh-CN" sz="4000" dirty="0" smtClean="0"/>
              <a:t>The existing Rel-17 NTN WI does not specify the RF requirements of ATG, in order to</a:t>
            </a:r>
            <a:r>
              <a:rPr lang="en-US" altLang="zh-CN" sz="4000" dirty="0" smtClean="0"/>
              <a:t> avoid confusion and overloading of the NTN WI and the low dependency between RAN1-3 work and RAN4 work for ATG, it is proposed that the ATG RAN4 work is performed within the context of this ATG WI. The proposal to split off RAN4 work is exceptional for the NTN work due to the large and complex scope of covering quite different types of system and low dependency on RAN1-3.</a:t>
            </a:r>
            <a:endParaRPr lang="zh-CN" altLang="zh-CN" sz="4000" dirty="0" smtClean="0"/>
          </a:p>
          <a:p>
            <a:pPr hangingPunct="0">
              <a:buNone/>
            </a:pPr>
            <a:r>
              <a:rPr lang="en-US" altLang="zh-CN" sz="4800" b="1" dirty="0" smtClean="0"/>
              <a:t> Proposal: A separate ATG WI led by RAN4 in Rel-18</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8" name="文本占位符 2"/>
          <p:cNvSpPr>
            <a:spLocks noGrp="1"/>
          </p:cNvSpPr>
          <p:nvPr>
            <p:ph type="body" idx="1"/>
          </p:nvPr>
        </p:nvSpPr>
        <p:spPr>
          <a:xfrm>
            <a:off x="175982" y="1701800"/>
            <a:ext cx="24287037" cy="12954001"/>
          </a:xfrm>
        </p:spPr>
        <p:txBody>
          <a:bodyPr>
            <a:normAutofit lnSpcReduction="10000"/>
          </a:bodyPr>
          <a:lstStyle/>
          <a:p>
            <a:pPr>
              <a:spcBef>
                <a:spcPts val="0"/>
              </a:spcBef>
              <a:spcAft>
                <a:spcPts val="1200"/>
              </a:spcAft>
            </a:pPr>
            <a:r>
              <a:rPr lang="en-US" altLang="zh-CN" sz="4000" b="1" dirty="0" smtClean="0"/>
              <a:t>Working areas with stabilized objectives</a:t>
            </a:r>
          </a:p>
          <a:p>
            <a:pPr lvl="1">
              <a:spcBef>
                <a:spcPts val="0"/>
              </a:spcBef>
              <a:spcAft>
                <a:spcPts val="600"/>
              </a:spcAft>
              <a:buSzPts val="1100"/>
              <a:buFont typeface="Wingdings" panose="05000000000000000000" pitchFamily="2" charset="2"/>
              <a:buChar char="l"/>
              <a:tabLst>
                <a:tab pos="361950" algn="l"/>
              </a:tabLst>
            </a:pPr>
            <a:r>
              <a:rPr lang="en-US" altLang="zh-CN" sz="2800" dirty="0" smtClean="0"/>
              <a:t>Specify features to core specifications of RF requirements for coexistence between ATG and IMT terrestrial network [RAN4]</a:t>
            </a:r>
            <a:endParaRPr lang="zh-CN" altLang="zh-CN" sz="2800" dirty="0" smtClean="0"/>
          </a:p>
          <a:p>
            <a:pPr lvl="2">
              <a:spcBef>
                <a:spcPts val="0"/>
              </a:spcBef>
              <a:spcAft>
                <a:spcPts val="600"/>
              </a:spcAft>
              <a:buSzPts val="1100"/>
              <a:tabLst>
                <a:tab pos="495300" algn="l"/>
              </a:tabLst>
            </a:pPr>
            <a:r>
              <a:rPr lang="en-US" altLang="zh-CN" sz="2800" dirty="0" smtClean="0"/>
              <a:t>Core part: Specify core requirements for coexistence between ATG and IMT terrestrial network [RAN4]</a:t>
            </a:r>
            <a:endParaRPr lang="zh-CN" altLang="zh-CN" sz="2800" dirty="0" smtClean="0"/>
          </a:p>
          <a:p>
            <a:pPr lvl="3">
              <a:spcBef>
                <a:spcPts val="0"/>
              </a:spcBef>
              <a:spcAft>
                <a:spcPts val="600"/>
              </a:spcAft>
              <a:buSzPts val="1100"/>
              <a:tabLst>
                <a:tab pos="952500" algn="l"/>
              </a:tabLst>
            </a:pPr>
            <a:r>
              <a:rPr lang="en-US" altLang="zh-CN" sz="2800" dirty="0" smtClean="0"/>
              <a:t>Example bands include n1, n78 and n79.</a:t>
            </a:r>
            <a:endParaRPr lang="zh-CN" altLang="zh-CN" sz="2800" dirty="0" smtClean="0"/>
          </a:p>
          <a:p>
            <a:pPr lvl="3">
              <a:spcBef>
                <a:spcPts val="0"/>
              </a:spcBef>
              <a:spcAft>
                <a:spcPts val="600"/>
              </a:spcAft>
              <a:buSzPts val="1100"/>
              <a:tabLst>
                <a:tab pos="952500" algn="l"/>
              </a:tabLst>
            </a:pPr>
            <a:r>
              <a:rPr lang="en-US" altLang="zh-CN" sz="2800" dirty="0" smtClean="0"/>
              <a:t>Perform FR1 co-existence evaluation for ATG network (e.g. ACLR, ACS)</a:t>
            </a:r>
            <a:endParaRPr lang="zh-CN" altLang="zh-CN" sz="2800" dirty="0" smtClean="0"/>
          </a:p>
          <a:p>
            <a:pPr lvl="3">
              <a:spcBef>
                <a:spcPts val="0"/>
              </a:spcBef>
              <a:spcAft>
                <a:spcPts val="600"/>
              </a:spcAft>
              <a:buSzPts val="1100"/>
              <a:tabLst>
                <a:tab pos="952500" algn="l"/>
              </a:tabLst>
            </a:pPr>
            <a:r>
              <a:rPr lang="en-US" altLang="zh-CN" sz="2800" dirty="0" smtClean="0"/>
              <a:t>Identify key characteristics where it is necessary to differentiate ATG BS and UEs from ground based BS and UEs</a:t>
            </a:r>
            <a:endParaRPr lang="zh-CN" altLang="zh-CN" sz="2800" dirty="0" smtClean="0"/>
          </a:p>
          <a:p>
            <a:pPr lvl="4">
              <a:spcBef>
                <a:spcPts val="0"/>
              </a:spcBef>
              <a:spcAft>
                <a:spcPts val="600"/>
              </a:spcAft>
              <a:buSzPts val="1100"/>
              <a:tabLst>
                <a:tab pos="1409700" algn="l"/>
              </a:tabLst>
            </a:pPr>
            <a:r>
              <a:rPr lang="en-US" altLang="zh-CN" sz="2800" dirty="0" smtClean="0"/>
              <a:t>Aim to reuse existing requirements for BS and UE where possible.</a:t>
            </a:r>
            <a:endParaRPr lang="zh-CN" altLang="zh-CN" sz="2800" dirty="0" smtClean="0"/>
          </a:p>
          <a:p>
            <a:pPr lvl="3">
              <a:spcBef>
                <a:spcPts val="0"/>
              </a:spcBef>
              <a:spcAft>
                <a:spcPts val="600"/>
              </a:spcAft>
              <a:buSzPts val="1100"/>
              <a:tabLst>
                <a:tab pos="952500" algn="l"/>
              </a:tabLst>
            </a:pPr>
            <a:r>
              <a:rPr lang="en-US" altLang="zh-CN" sz="2800" dirty="0" smtClean="0"/>
              <a:t>Specify RF requirements for ATG UE/BS</a:t>
            </a:r>
            <a:endParaRPr lang="zh-CN" altLang="zh-CN" sz="2800" dirty="0" smtClean="0"/>
          </a:p>
          <a:p>
            <a:pPr lvl="4">
              <a:spcBef>
                <a:spcPts val="0"/>
              </a:spcBef>
              <a:spcAft>
                <a:spcPts val="600"/>
              </a:spcAft>
              <a:buSzPts val="1100"/>
              <a:tabLst>
                <a:tab pos="1409700" algn="l"/>
              </a:tabLst>
            </a:pPr>
            <a:r>
              <a:rPr lang="en-US" altLang="zh-CN" sz="2800" dirty="0" smtClean="0"/>
              <a:t>Considering the results of co-existence simulations in terms of impact on emissions and RX requirements, cell sizes and link budgets, technology capabilities, likely BS and UE architectures and other relevant aspects.</a:t>
            </a:r>
            <a:endParaRPr lang="zh-CN" altLang="zh-CN" sz="2800" dirty="0" smtClean="0"/>
          </a:p>
          <a:p>
            <a:pPr lvl="4">
              <a:spcBef>
                <a:spcPts val="0"/>
              </a:spcBef>
              <a:spcAft>
                <a:spcPts val="600"/>
              </a:spcAft>
              <a:buSzPts val="1100"/>
              <a:tabLst>
                <a:tab pos="1409700" algn="l"/>
              </a:tabLst>
            </a:pPr>
            <a:r>
              <a:rPr lang="en-US" altLang="zh-CN" sz="2800" dirty="0" smtClean="0"/>
              <a:t>Taking into account </a:t>
            </a:r>
            <a:r>
              <a:rPr lang="en-US" altLang="zh-CN" sz="2800" dirty="0" err="1" smtClean="0"/>
              <a:t>iConsider</a:t>
            </a:r>
            <a:r>
              <a:rPr lang="en-US" altLang="zh-CN" sz="2800" dirty="0" smtClean="0"/>
              <a:t> BS type 1-C/1-H/1-O and specify the requirements </a:t>
            </a:r>
            <a:endParaRPr lang="zh-CN" altLang="zh-CN" sz="2800" dirty="0" smtClean="0"/>
          </a:p>
          <a:p>
            <a:pPr lvl="4">
              <a:spcBef>
                <a:spcPts val="0"/>
              </a:spcBef>
              <a:spcAft>
                <a:spcPts val="600"/>
              </a:spcAft>
              <a:buSzPts val="1100"/>
              <a:tabLst>
                <a:tab pos="1409700" algn="l"/>
              </a:tabLst>
            </a:pPr>
            <a:r>
              <a:rPr lang="en-US" altLang="zh-CN" sz="2800" dirty="0" smtClean="0"/>
              <a:t>Consider conductive requirements for UE</a:t>
            </a:r>
            <a:endParaRPr lang="zh-CN" altLang="zh-CN" sz="2800" dirty="0" smtClean="0"/>
          </a:p>
          <a:p>
            <a:pPr lvl="4">
              <a:spcBef>
                <a:spcPts val="0"/>
              </a:spcBef>
              <a:spcAft>
                <a:spcPts val="600"/>
              </a:spcAft>
              <a:buSzPts val="1100"/>
              <a:tabLst>
                <a:tab pos="1409700" algn="l"/>
              </a:tabLst>
            </a:pPr>
            <a:r>
              <a:rPr lang="en-US" altLang="zh-CN" sz="2800" dirty="0" err="1" smtClean="0"/>
              <a:t>dentified</a:t>
            </a:r>
            <a:r>
              <a:rPr lang="en-US" altLang="zh-CN" sz="2800" dirty="0" smtClean="0"/>
              <a:t> differences between ATG and ground based systems</a:t>
            </a:r>
            <a:endParaRPr lang="zh-CN" altLang="zh-CN" sz="2800" dirty="0" smtClean="0"/>
          </a:p>
          <a:p>
            <a:pPr lvl="3">
              <a:spcBef>
                <a:spcPts val="0"/>
              </a:spcBef>
              <a:spcAft>
                <a:spcPts val="600"/>
              </a:spcAft>
              <a:buSzPts val="1100"/>
              <a:tabLst>
                <a:tab pos="952500" algn="l"/>
              </a:tabLst>
            </a:pPr>
            <a:r>
              <a:rPr lang="en-US" altLang="zh-CN" sz="2800" dirty="0" smtClean="0"/>
              <a:t>Specify RRM core requirements for ATG UE</a:t>
            </a:r>
            <a:endParaRPr lang="zh-CN" altLang="zh-CN" sz="2800" dirty="0" smtClean="0"/>
          </a:p>
          <a:p>
            <a:pPr lvl="4">
              <a:spcBef>
                <a:spcPts val="0"/>
              </a:spcBef>
              <a:spcAft>
                <a:spcPts val="600"/>
              </a:spcAft>
              <a:buSzPts val="1100"/>
              <a:tabLst>
                <a:tab pos="1409700" algn="l"/>
              </a:tabLst>
            </a:pPr>
            <a:r>
              <a:rPr lang="en-US" altLang="zh-CN" sz="2800" dirty="0" smtClean="0"/>
              <a:t>Taking into account identified differences between ATG and ground based systems</a:t>
            </a:r>
            <a:endParaRPr lang="zh-CN" altLang="zh-CN" sz="2800" dirty="0" smtClean="0"/>
          </a:p>
          <a:p>
            <a:pPr lvl="4">
              <a:spcBef>
                <a:spcPts val="0"/>
              </a:spcBef>
              <a:spcAft>
                <a:spcPts val="600"/>
              </a:spcAft>
              <a:buSzPts val="1100"/>
              <a:tabLst>
                <a:tab pos="1409700" algn="l"/>
              </a:tabLst>
            </a:pPr>
            <a:r>
              <a:rPr lang="en-US" altLang="zh-CN" sz="2800" dirty="0" smtClean="0"/>
              <a:t>Considering the different nature of ATG UEs and their view of the network, increased cell sizes and other relevant aspects</a:t>
            </a:r>
            <a:endParaRPr lang="zh-CN" altLang="zh-CN" sz="2800" dirty="0" smtClean="0"/>
          </a:p>
          <a:p>
            <a:pPr lvl="3">
              <a:spcBef>
                <a:spcPts val="0"/>
              </a:spcBef>
              <a:spcAft>
                <a:spcPts val="600"/>
              </a:spcAft>
              <a:buSzPts val="1100"/>
              <a:tabLst>
                <a:tab pos="952500" algn="l"/>
              </a:tabLst>
            </a:pPr>
            <a:r>
              <a:rPr lang="en-US" altLang="zh-CN" sz="2800" dirty="0" smtClean="0"/>
              <a:t>Specify new UE/BS type(s) for ATG network if necessary</a:t>
            </a:r>
            <a:endParaRPr lang="zh-CN" altLang="zh-CN" sz="2800" dirty="0" smtClean="0"/>
          </a:p>
          <a:p>
            <a:pPr lvl="2">
              <a:spcBef>
                <a:spcPts val="0"/>
              </a:spcBef>
              <a:spcAft>
                <a:spcPts val="600"/>
              </a:spcAft>
              <a:buSzPts val="1100"/>
              <a:tabLst>
                <a:tab pos="495300" algn="l"/>
              </a:tabLst>
            </a:pPr>
            <a:r>
              <a:rPr lang="en-US" altLang="zh-CN" sz="2800" dirty="0" err="1" smtClean="0"/>
              <a:t>Perf</a:t>
            </a:r>
            <a:r>
              <a:rPr lang="en-US" altLang="zh-CN" sz="2800" dirty="0" smtClean="0"/>
              <a:t> part: Identify and specify RRM/demodulation performance requirements for ATG, taking into account the decisions/outcome of Rel-17 NTN work item. [RAN4]</a:t>
            </a:r>
            <a:endParaRPr lang="zh-CN" altLang="zh-CN" sz="2800" dirty="0" smtClean="0"/>
          </a:p>
          <a:p>
            <a:pPr lvl="3">
              <a:spcBef>
                <a:spcPts val="0"/>
              </a:spcBef>
              <a:spcAft>
                <a:spcPts val="600"/>
              </a:spcAft>
              <a:buSzPts val="1100"/>
              <a:tabLst>
                <a:tab pos="952500" algn="l"/>
              </a:tabLst>
            </a:pPr>
            <a:r>
              <a:rPr lang="en-US" altLang="zh-CN" sz="2800" dirty="0" smtClean="0"/>
              <a:t>Specify test procedures for ATG BS conformance testing</a:t>
            </a:r>
            <a:endParaRPr lang="zh-CN" altLang="zh-CN" sz="2800" dirty="0" smtClean="0"/>
          </a:p>
          <a:p>
            <a:pPr lvl="3">
              <a:spcBef>
                <a:spcPts val="0"/>
              </a:spcBef>
              <a:spcAft>
                <a:spcPts val="600"/>
              </a:spcAft>
              <a:buSzPts val="1100"/>
              <a:tabLst>
                <a:tab pos="952500" algn="l"/>
              </a:tabLst>
            </a:pPr>
            <a:r>
              <a:rPr lang="en-US" altLang="zh-CN" sz="2800" dirty="0" smtClean="0"/>
              <a:t>RRM performance requirements and test cases for ATG UE type. [RAN4]</a:t>
            </a:r>
            <a:endParaRPr lang="zh-CN" altLang="zh-CN" sz="2800" dirty="0" smtClean="0"/>
          </a:p>
          <a:p>
            <a:pPr lvl="3">
              <a:spcBef>
                <a:spcPts val="0"/>
              </a:spcBef>
              <a:spcAft>
                <a:spcPts val="600"/>
              </a:spcAft>
              <a:buSzPts val="1100"/>
              <a:tabLst>
                <a:tab pos="952500" algn="l"/>
              </a:tabLst>
            </a:pPr>
            <a:r>
              <a:rPr lang="en-US" altLang="zh-CN" sz="2800" dirty="0" smtClean="0"/>
              <a:t>Demodulation performance requirements and test cases for ATG UE/BS. [RAN4]</a:t>
            </a:r>
            <a:endParaRPr lang="zh-CN" altLang="zh-CN" sz="2800"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84</TotalTime>
  <Words>601</Words>
  <Application>Microsoft Office PowerPoint</Application>
  <PresentationFormat>自定义</PresentationFormat>
  <Paragraphs>96</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22</cp:revision>
  <dcterms:modified xsi:type="dcterms:W3CDTF">2021-11-29T03:19:36Z</dcterms:modified>
  <cp:category/>
</cp:coreProperties>
</file>