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593" r:id="rId2"/>
    <p:sldId id="599" r:id="rId3"/>
    <p:sldId id="602" r:id="rId4"/>
    <p:sldId id="596" r:id="rId5"/>
    <p:sldId id="604" r:id="rId6"/>
    <p:sldId id="606" r:id="rId7"/>
    <p:sldId id="605"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extLst>
      <p:ext uri="{19B8F6BF-5375-455C-9EA6-DF929625EA0E}">
        <p15:presenceInfo xmlns:p15="http://schemas.microsoft.com/office/powerpoint/2012/main" userId="58b50b414dcfee87" providerId="Windows Live"/>
      </p:ext>
    </p:extLst>
  </p:cmAuthor>
  <p:cmAuthor id="2" name="Rui Zhou" initials="RZ" lastIdx="1" clrIdx="1">
    <p:extLst>
      <p:ext uri="{19B8F6BF-5375-455C-9EA6-DF929625EA0E}">
        <p15:presenceInfo xmlns:p15="http://schemas.microsoft.com/office/powerpoint/2012/main" userId="Rui Zho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48312"/>
    <a:srgbClr val="FF6700"/>
    <a:srgbClr val="FFCC66"/>
    <a:srgbClr val="E88134"/>
    <a:srgbClr val="70AC2E"/>
    <a:srgbClr val="538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57" autoAdjust="0"/>
    <p:restoredTop sz="95320" autoAdjust="0"/>
  </p:normalViewPr>
  <p:slideViewPr>
    <p:cSldViewPr snapToGrid="0">
      <p:cViewPr varScale="1">
        <p:scale>
          <a:sx n="103" d="100"/>
          <a:sy n="103" d="100"/>
        </p:scale>
        <p:origin x="1038" y="102"/>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11/26/2021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34839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2</a:t>
            </a:fld>
            <a:endParaRPr lang="en-US"/>
          </a:p>
        </p:txBody>
      </p:sp>
    </p:spTree>
    <p:extLst>
      <p:ext uri="{BB962C8B-B14F-4D97-AF65-F5344CB8AC3E}">
        <p14:creationId xmlns:p14="http://schemas.microsoft.com/office/powerpoint/2010/main" val="2092633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3</a:t>
            </a:fld>
            <a:endParaRPr lang="en-US"/>
          </a:p>
        </p:txBody>
      </p:sp>
    </p:spTree>
    <p:extLst>
      <p:ext uri="{BB962C8B-B14F-4D97-AF65-F5344CB8AC3E}">
        <p14:creationId xmlns:p14="http://schemas.microsoft.com/office/powerpoint/2010/main" val="1106779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4</a:t>
            </a:fld>
            <a:endParaRPr lang="en-US"/>
          </a:p>
        </p:txBody>
      </p:sp>
    </p:spTree>
    <p:extLst>
      <p:ext uri="{BB962C8B-B14F-4D97-AF65-F5344CB8AC3E}">
        <p14:creationId xmlns:p14="http://schemas.microsoft.com/office/powerpoint/2010/main" val="2209256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5</a:t>
            </a:fld>
            <a:endParaRPr lang="en-US"/>
          </a:p>
        </p:txBody>
      </p:sp>
    </p:spTree>
    <p:extLst>
      <p:ext uri="{BB962C8B-B14F-4D97-AF65-F5344CB8AC3E}">
        <p14:creationId xmlns:p14="http://schemas.microsoft.com/office/powerpoint/2010/main" val="34914865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2021/11/26</a:t>
            </a:fld>
            <a:endParaRPr lang="zh-CN" altLang="en-US"/>
          </a:p>
        </p:txBody>
      </p:sp>
      <p:sp>
        <p:nvSpPr>
          <p:cNvPr id="5" name="Footer Placeholder 4"/>
          <p:cNvSpPr>
            <a:spLocks noGrp="1"/>
          </p:cNvSpPr>
          <p:nvPr>
            <p:ph type="ftr" sz="quarter" idx="11"/>
          </p:nvPr>
        </p:nvSpPr>
        <p:spPr>
          <a:xfrm>
            <a:off x="4216076" y="6459784"/>
            <a:ext cx="4822804" cy="365125"/>
          </a:xfrm>
          <a:prstGeom prst="rect">
            <a:avLst/>
          </a:prstGeom>
        </p:spPr>
        <p:txBody>
          <a:bodyPr/>
          <a:lstStyle>
            <a:lvl1pPr>
              <a:defRPr sz="1100"/>
            </a:lvl1pPr>
          </a:lstStyle>
          <a:p>
            <a:pPr algn="ctr">
              <a:defRPr/>
            </a:pPr>
            <a:r>
              <a:rPr lang="zh-CN" altLang="en-US" cap="all" dirty="0" smtClean="0">
                <a:solidFill>
                  <a:prstClr val="black"/>
                </a:solidFill>
              </a:rPr>
              <a:t>小米集团技术委员会 </a:t>
            </a:r>
            <a:r>
              <a:rPr lang="en-US" altLang="zh-CN" cap="all" dirty="0" smtClean="0">
                <a:solidFill>
                  <a:prstClr val="black"/>
                </a:solidFill>
              </a:rPr>
              <a:t>- </a:t>
            </a:r>
            <a:r>
              <a:rPr lang="zh-CN" altLang="en-US" cap="all" dirty="0" smtClean="0">
                <a:solidFill>
                  <a:prstClr val="black"/>
                </a:solidFill>
              </a:rPr>
              <a:t>标准与新技术部</a:t>
            </a:r>
            <a:endParaRPr lang="en-US" altLang="zh-CN" cap="all" dirty="0" smtClean="0">
              <a:solidFill>
                <a:prstClr val="black"/>
              </a:solidFill>
            </a:endParaRPr>
          </a:p>
          <a:p>
            <a:pPr algn="ctr">
              <a:defRPr/>
            </a:pPr>
            <a:r>
              <a:rPr lang="en-US" altLang="zh-CN" cap="all" dirty="0" smtClean="0">
                <a:solidFill>
                  <a:prstClr val="black"/>
                </a:solidFill>
              </a:rPr>
              <a:t>Copy right 2020,  all rights reserved</a:t>
            </a:r>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pic>
        <p:nvPicPr>
          <p:cNvPr id="8" name="Milogo.png">
            <a:extLst>
              <a:ext uri="{FF2B5EF4-FFF2-40B4-BE49-F238E27FC236}">
                <a16:creationId xmlns:a16="http://schemas.microsoft.com/office/drawing/2014/main" id="{737A875B-8AF6-42AF-9522-FB1498F4ABC2}"/>
              </a:ext>
            </a:extLst>
          </p:cNvPr>
          <p:cNvPicPr>
            <a:picLocks noChangeAspect="1"/>
          </p:cNvPicPr>
          <p:nvPr userDrawn="1"/>
        </p:nvPicPr>
        <p:blipFill>
          <a:blip r:embed="rId2"/>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237913809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2021/11/26</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6855377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正文">
    <p:spTree>
      <p:nvGrpSpPr>
        <p:cNvPr id="1" name=""/>
        <p:cNvGrpSpPr/>
        <p:nvPr/>
      </p:nvGrpSpPr>
      <p:grpSpPr>
        <a:xfrm>
          <a:off x="0" y="0"/>
          <a:ext cx="0" cy="0"/>
          <a:chOff x="0" y="0"/>
          <a:chExt cx="0" cy="0"/>
        </a:xfrm>
      </p:grpSpPr>
      <p:sp>
        <p:nvSpPr>
          <p:cNvPr id="22" name="标题文本"/>
          <p:cNvSpPr txBox="1">
            <a:spLocks noGrp="1"/>
          </p:cNvSpPr>
          <p:nvPr>
            <p:ph type="title"/>
          </p:nvPr>
        </p:nvSpPr>
        <p:spPr>
          <a:xfrm>
            <a:off x="3321050" y="570862"/>
            <a:ext cx="5549900" cy="733511"/>
          </a:xfrm>
          <a:prstGeom prst="rect">
            <a:avLst/>
          </a:prstGeom>
        </p:spPr>
        <p:txBody>
          <a:bodyPr/>
          <a:lstStyle>
            <a:lvl1pPr>
              <a:defRPr sz="2560"/>
            </a:lvl1pPr>
          </a:lstStyle>
          <a:p>
            <a:r>
              <a:t>标题文本</a:t>
            </a:r>
          </a:p>
        </p:txBody>
      </p:sp>
      <p:sp>
        <p:nvSpPr>
          <p:cNvPr id="23" name="正文级别 1…"/>
          <p:cNvSpPr txBox="1">
            <a:spLocks noGrp="1"/>
          </p:cNvSpPr>
          <p:nvPr>
            <p:ph type="body" sz="quarter" idx="1"/>
          </p:nvPr>
        </p:nvSpPr>
        <p:spPr>
          <a:xfrm>
            <a:off x="3321050" y="2601129"/>
            <a:ext cx="5549900" cy="2593360"/>
          </a:xfrm>
          <a:prstGeom prst="rect">
            <a:avLst/>
          </a:prstGeom>
        </p:spPr>
        <p:txBody>
          <a:bodyPr anchor="t"/>
          <a:lstStyle>
            <a:lvl1pPr>
              <a:spcBef>
                <a:spcPts val="640"/>
              </a:spcBef>
              <a:buClrTx/>
            </a:lvl1pPr>
            <a:lvl2pPr>
              <a:spcBef>
                <a:spcPts val="640"/>
              </a:spcBef>
              <a:buClrTx/>
            </a:lvl2pPr>
            <a:lvl3pPr>
              <a:spcBef>
                <a:spcPts val="640"/>
              </a:spcBef>
              <a:buClrTx/>
            </a:lvl3pPr>
            <a:lvl4pPr>
              <a:spcBef>
                <a:spcPts val="640"/>
              </a:spcBef>
              <a:buClrTx/>
            </a:lvl4pPr>
            <a:lvl5pPr>
              <a:spcBef>
                <a:spcPts val="640"/>
              </a:spcBef>
              <a:buClrTx/>
            </a:lvl5pPr>
          </a:lstStyle>
          <a:p>
            <a:r>
              <a:t>正文级别 1</a:t>
            </a:r>
          </a:p>
          <a:p>
            <a:pPr lvl="1"/>
            <a:r>
              <a:t>正文级别 2</a:t>
            </a:r>
          </a:p>
          <a:p>
            <a:pPr lvl="2"/>
            <a:r>
              <a:t>正文级别 3</a:t>
            </a:r>
          </a:p>
          <a:p>
            <a:pPr lvl="3"/>
            <a:r>
              <a:t>正文级别 4</a:t>
            </a:r>
          </a:p>
          <a:p>
            <a:pPr lvl="4"/>
            <a:r>
              <a:t>正文级别 5</a:t>
            </a:r>
          </a:p>
        </p:txBody>
      </p:sp>
      <p:sp>
        <p:nvSpPr>
          <p:cNvPr id="2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34085751"/>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2021/11/26</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9"/>
          <p:cNvCxnSpPr/>
          <p:nvPr userDrawn="1"/>
        </p:nvCxnSpPr>
        <p:spPr>
          <a:xfrm>
            <a:off x="0" y="922946"/>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66150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2021/11/26</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050" cap="all" dirty="0" smtClean="0">
                <a:solidFill>
                  <a:prstClr val="black"/>
                </a:solidFill>
              </a:rPr>
              <a:t>小米集团技术委员会 </a:t>
            </a:r>
            <a:r>
              <a:rPr lang="en-US" altLang="zh-CN" sz="1050" cap="all" dirty="0" smtClean="0">
                <a:solidFill>
                  <a:prstClr val="black"/>
                </a:solidFill>
              </a:rPr>
              <a:t>- </a:t>
            </a:r>
            <a:r>
              <a:rPr lang="zh-CN" altLang="en-US" sz="1050" cap="all" dirty="0" smtClean="0">
                <a:solidFill>
                  <a:prstClr val="black"/>
                </a:solidFill>
              </a:rPr>
              <a:t>标准与新技术部</a:t>
            </a:r>
            <a:endParaRPr lang="en-US" altLang="zh-CN" sz="1050" cap="all" dirty="0" smtClean="0">
              <a:solidFill>
                <a:prstClr val="black"/>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Copy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22617613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2021/11/26</a:t>
            </a:fld>
            <a:endParaRPr lang="zh-CN" altLang="en-US"/>
          </a:p>
        </p:txBody>
      </p:sp>
      <p:sp>
        <p:nvSpPr>
          <p:cNvPr id="7" name="Slide Number Placeholder 6"/>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Tree>
    <p:extLst>
      <p:ext uri="{BB962C8B-B14F-4D97-AF65-F5344CB8AC3E}">
        <p14:creationId xmlns:p14="http://schemas.microsoft.com/office/powerpoint/2010/main" val="364678299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DE8E9BB-3773-4906-A3E7-88733CC8E239}" type="datetimeFigureOut">
              <a:rPr lang="zh-CN" altLang="en-US" smtClean="0"/>
              <a:t>2021/11/26</a:t>
            </a:fld>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064494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2021/11/26</a:t>
            </a:fld>
            <a:endParaRPr lang="zh-CN" altLang="en-US"/>
          </a:p>
        </p:txBody>
      </p:sp>
      <p:sp>
        <p:nvSpPr>
          <p:cNvPr id="5" name="Slide Number Placeholder 4"/>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8657438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2021/11/26</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51746476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DE8E9BB-3773-4906-A3E7-88733CC8E239}" type="datetimeFigureOut">
              <a:rPr lang="zh-CN" altLang="en-US" smtClean="0"/>
              <a:t>2021/11/26</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74016026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2021/11/26</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9622156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2021/11/26</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sp>
        <p:nvSpPr>
          <p:cNvPr id="17" name="矩形 16"/>
          <p:cNvSpPr/>
          <p:nvPr/>
        </p:nvSpPr>
        <p:spPr>
          <a:xfrm>
            <a:off x="3004763" y="6451666"/>
            <a:ext cx="6096000" cy="430887"/>
          </a:xfrm>
          <a:prstGeom prst="rect">
            <a:avLst/>
          </a:prstGeom>
        </p:spPr>
        <p:txBody>
          <a:bodyPr>
            <a:spAutoFit/>
          </a:bodyPr>
          <a:lstStyle/>
          <a:p>
            <a:pPr algn="ctr">
              <a:defRPr/>
            </a:pPr>
            <a:r>
              <a:rPr lang="zh-CN" altLang="en-US" sz="1100" cap="all" dirty="0" smtClean="0">
                <a:solidFill>
                  <a:prstClr val="black"/>
                </a:solidFill>
              </a:rPr>
              <a:t>小米集团技术委员会 </a:t>
            </a:r>
            <a:r>
              <a:rPr lang="en-US" altLang="zh-CN" sz="1100" cap="all" dirty="0" smtClean="0">
                <a:solidFill>
                  <a:prstClr val="black"/>
                </a:solidFill>
              </a:rPr>
              <a:t>- </a:t>
            </a:r>
            <a:r>
              <a:rPr lang="zh-CN" altLang="en-US" sz="1100" cap="all" dirty="0" smtClean="0">
                <a:solidFill>
                  <a:prstClr val="black"/>
                </a:solidFill>
              </a:rPr>
              <a:t>标准与新技术部</a:t>
            </a:r>
            <a:endParaRPr lang="en-US" altLang="zh-CN" sz="1100" cap="all" dirty="0" smtClean="0">
              <a:solidFill>
                <a:prstClr val="black"/>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Copy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right </a:t>
            </a: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2020,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pic>
        <p:nvPicPr>
          <p:cNvPr id="9" name="Milogo.png">
            <a:extLst>
              <a:ext uri="{FF2B5EF4-FFF2-40B4-BE49-F238E27FC236}">
                <a16:creationId xmlns:a16="http://schemas.microsoft.com/office/drawing/2014/main" id="{737A875B-8AF6-42AF-9522-FB1498F4ABC2}"/>
              </a:ext>
            </a:extLst>
          </p:cNvPr>
          <p:cNvPicPr>
            <a:picLocks noChangeAspect="1"/>
          </p:cNvPicPr>
          <p:nvPr userDrawn="1"/>
        </p:nvPicPr>
        <p:blipFill>
          <a:blip r:embed="rId13"/>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1907546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Motivation for Rel-18 </a:t>
            </a:r>
            <a:r>
              <a:rPr lang="en-US" dirty="0" smtClean="0"/>
              <a:t>UE EMC enhancement</a:t>
            </a:r>
            <a:endParaRPr lang="en-US" dirty="0"/>
          </a:p>
        </p:txBody>
      </p:sp>
      <p:sp>
        <p:nvSpPr>
          <p:cNvPr id="4" name="矩形 3"/>
          <p:cNvSpPr/>
          <p:nvPr/>
        </p:nvSpPr>
        <p:spPr>
          <a:xfrm>
            <a:off x="473765" y="152636"/>
            <a:ext cx="10697818" cy="1084912"/>
          </a:xfrm>
          <a:prstGeom prst="rect">
            <a:avLst/>
          </a:prstGeom>
        </p:spPr>
        <p:txBody>
          <a:bodyPr wrap="square">
            <a:spAutoFit/>
          </a:bodyPr>
          <a:lstStyle/>
          <a:p>
            <a:endParaRPr lang="zh-CN" altLang="en-US" sz="1050" dirty="0">
              <a:solidFill>
                <a:srgbClr val="000000"/>
              </a:solidFill>
              <a:latin typeface="Arial" panose="020B0604020202020204" pitchFamily="34" charset="0"/>
            </a:endParaRPr>
          </a:p>
          <a:p>
            <a:pPr algn="just"/>
            <a:r>
              <a:rPr lang="en-US" altLang="zh-CN" dirty="0" smtClean="0">
                <a:solidFill>
                  <a:srgbClr val="000000"/>
                </a:solidFill>
                <a:latin typeface="Arial" panose="020B0604020202020204" pitchFamily="34" charset="0"/>
              </a:rPr>
              <a:t>3GPP </a:t>
            </a:r>
            <a:r>
              <a:rPr lang="en-US" altLang="zh-CN" dirty="0">
                <a:solidFill>
                  <a:srgbClr val="000000"/>
                </a:solidFill>
                <a:latin typeface="Arial" panose="020B0604020202020204" pitchFamily="34" charset="0"/>
              </a:rPr>
              <a:t>TSG-RAN Meeting </a:t>
            </a:r>
            <a:r>
              <a:rPr lang="en-US" altLang="zh-CN" dirty="0" smtClean="0">
                <a:solidFill>
                  <a:srgbClr val="000000"/>
                </a:solidFill>
                <a:latin typeface="Arial" panose="020B0604020202020204" pitchFamily="34" charset="0"/>
              </a:rPr>
              <a:t>#</a:t>
            </a:r>
            <a:r>
              <a:rPr lang="en-US" altLang="zh-CN" dirty="0">
                <a:solidFill>
                  <a:srgbClr val="000000"/>
                </a:solidFill>
                <a:latin typeface="Arial" panose="020B0604020202020204" pitchFamily="34" charset="0"/>
              </a:rPr>
              <a:t>94e                                                                                                </a:t>
            </a:r>
            <a:r>
              <a:rPr lang="en-US" altLang="zh-CN" dirty="0" smtClean="0">
                <a:solidFill>
                  <a:srgbClr val="000000"/>
                </a:solidFill>
                <a:latin typeface="Arial" panose="020B0604020202020204" pitchFamily="34" charset="0"/>
              </a:rPr>
              <a:t> RP-212931</a:t>
            </a:r>
            <a:endParaRPr lang="en-US" altLang="zh-CN" dirty="0">
              <a:solidFill>
                <a:srgbClr val="000000"/>
              </a:solidFill>
              <a:latin typeface="Arial" panose="020B0604020202020204" pitchFamily="34" charset="0"/>
            </a:endParaRPr>
          </a:p>
          <a:p>
            <a:r>
              <a:rPr lang="en-US" altLang="zh-CN" dirty="0">
                <a:solidFill>
                  <a:srgbClr val="000000"/>
                </a:solidFill>
                <a:latin typeface="Arial" panose="020B0604020202020204" pitchFamily="34" charset="0"/>
              </a:rPr>
              <a:t>Electronic Meeting, </a:t>
            </a:r>
            <a:r>
              <a:rPr lang="en-US" altLang="zh-CN" dirty="0" smtClean="0">
                <a:solidFill>
                  <a:srgbClr val="000000"/>
                </a:solidFill>
                <a:latin typeface="Arial" panose="020B0604020202020204" pitchFamily="34" charset="0"/>
              </a:rPr>
              <a:t>Dec 6 </a:t>
            </a:r>
            <a:r>
              <a:rPr lang="en-US" altLang="zh-CN" dirty="0" smtClean="0">
                <a:solidFill>
                  <a:srgbClr val="000000"/>
                </a:solidFill>
                <a:latin typeface="Arial" panose="020B0604020202020204" pitchFamily="34" charset="0"/>
              </a:rPr>
              <a:t>-17, 2021</a:t>
            </a:r>
          </a:p>
          <a:p>
            <a:r>
              <a:rPr lang="en-US" altLang="zh-CN" dirty="0" smtClean="0">
                <a:solidFill>
                  <a:srgbClr val="000000"/>
                </a:solidFill>
                <a:latin typeface="Arial" panose="020B0604020202020204" pitchFamily="34" charset="0"/>
              </a:rPr>
              <a:t>Agenda Item</a:t>
            </a:r>
            <a:r>
              <a:rPr lang="zh-CN" altLang="en-US" dirty="0" smtClean="0">
                <a:solidFill>
                  <a:srgbClr val="000000"/>
                </a:solidFill>
                <a:latin typeface="Arial" panose="020B0604020202020204" pitchFamily="34" charset="0"/>
              </a:rPr>
              <a:t>：</a:t>
            </a:r>
            <a:r>
              <a:rPr lang="en-US" altLang="zh-CN" dirty="0" smtClean="0">
                <a:solidFill>
                  <a:srgbClr val="000000"/>
                </a:solidFill>
                <a:latin typeface="Arial" panose="020B0604020202020204" pitchFamily="34" charset="0"/>
              </a:rPr>
              <a:t>8A.4</a:t>
            </a:r>
            <a:endParaRPr lang="zh-CN" altLang="en-US" dirty="0"/>
          </a:p>
        </p:txBody>
      </p:sp>
      <p:sp>
        <p:nvSpPr>
          <p:cNvPr id="6" name="文本框 5"/>
          <p:cNvSpPr txBox="1"/>
          <p:nvPr/>
        </p:nvSpPr>
        <p:spPr>
          <a:xfrm>
            <a:off x="5194136" y="3827456"/>
            <a:ext cx="1257075" cy="553998"/>
          </a:xfrm>
          <a:prstGeom prst="rect">
            <a:avLst/>
          </a:prstGeom>
          <a:noFill/>
        </p:spPr>
        <p:txBody>
          <a:bodyPr wrap="none" rtlCol="0">
            <a:spAutoFit/>
          </a:bodyPr>
          <a:lstStyle/>
          <a:p>
            <a:r>
              <a:rPr lang="en-US" altLang="zh-CN" sz="3000" dirty="0" smtClean="0"/>
              <a:t>Xiaomi</a:t>
            </a:r>
            <a:endParaRPr lang="zh-CN" altLang="en-US" sz="3000" dirty="0"/>
          </a:p>
        </p:txBody>
      </p:sp>
    </p:spTree>
    <p:extLst>
      <p:ext uri="{BB962C8B-B14F-4D97-AF65-F5344CB8AC3E}">
        <p14:creationId xmlns:p14="http://schemas.microsoft.com/office/powerpoint/2010/main" val="2377865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9080" y="83389"/>
            <a:ext cx="10058400" cy="811851"/>
          </a:xfrm>
        </p:spPr>
        <p:txBody>
          <a:bodyPr>
            <a:normAutofit/>
          </a:bodyPr>
          <a:lstStyle/>
          <a:p>
            <a:r>
              <a:rPr lang="en-US" altLang="zh-CN" sz="3600" dirty="0" smtClean="0"/>
              <a:t>Background and motivation</a:t>
            </a:r>
            <a:endParaRPr lang="zh-CN" altLang="en-US" sz="3600" dirty="0"/>
          </a:p>
        </p:txBody>
      </p:sp>
      <p:sp>
        <p:nvSpPr>
          <p:cNvPr id="3" name="内容占位符 2"/>
          <p:cNvSpPr>
            <a:spLocks noGrp="1"/>
          </p:cNvSpPr>
          <p:nvPr>
            <p:ph idx="1"/>
          </p:nvPr>
        </p:nvSpPr>
        <p:spPr>
          <a:xfrm>
            <a:off x="259080" y="1053114"/>
            <a:ext cx="11636915" cy="5804886"/>
          </a:xfrm>
        </p:spPr>
        <p:txBody>
          <a:bodyPr>
            <a:normAutofit fontScale="85000" lnSpcReduction="10000"/>
          </a:bodyPr>
          <a:lstStyle/>
          <a:p>
            <a:pPr>
              <a:lnSpc>
                <a:spcPct val="130000"/>
              </a:lnSpc>
              <a:spcBef>
                <a:spcPts val="200"/>
              </a:spcBef>
            </a:pPr>
            <a:r>
              <a:rPr lang="en-US" altLang="zh-CN" sz="1800" dirty="0"/>
              <a:t>The umbrella EMC WID has been extensively discussed in Rel-17 timeline with quite stable objectives. Detail WID refer to [1</a:t>
            </a:r>
            <a:r>
              <a:rPr lang="en-US" altLang="zh-CN" sz="1800" dirty="0" smtClean="0"/>
              <a:t>].</a:t>
            </a:r>
          </a:p>
          <a:p>
            <a:pPr>
              <a:lnSpc>
                <a:spcPct val="130000"/>
              </a:lnSpc>
              <a:spcBef>
                <a:spcPts val="200"/>
              </a:spcBef>
            </a:pPr>
            <a:r>
              <a:rPr lang="en-US" altLang="zh-CN" sz="1800" dirty="0"/>
              <a:t>During the RAN4#100-e meeting, an LS R4-2112609 from Chinese regulation CCSA TC9 was received regarding the UE EMC test configuration. Correspondingly, an WF in R4-2115664 was approved to capture the gap between regulation concern (Chinese Regulation as: CCSA YD/T 2583.18; European Regulation as ETSI 301 489-52) and current 3GPP specifications. Following observations are captured in the WF in R4-2115664:</a:t>
            </a:r>
          </a:p>
          <a:p>
            <a:pPr lvl="1">
              <a:lnSpc>
                <a:spcPct val="130000"/>
              </a:lnSpc>
            </a:pPr>
            <a:r>
              <a:rPr lang="en-US" altLang="zh-CN" sz="1700" dirty="0" smtClean="0"/>
              <a:t>1.TCs </a:t>
            </a:r>
            <a:r>
              <a:rPr lang="en-US" altLang="zh-CN" sz="1700" dirty="0"/>
              <a:t>for UE EMC tests are the most popular topic that both China and Europe regulations are working on. </a:t>
            </a:r>
            <a:endParaRPr lang="en-US" altLang="zh-CN" sz="1700" dirty="0" smtClean="0"/>
          </a:p>
          <a:p>
            <a:pPr lvl="2">
              <a:lnSpc>
                <a:spcPct val="130000"/>
              </a:lnSpc>
            </a:pPr>
            <a:r>
              <a:rPr lang="en-US" altLang="zh-CN" sz="1500" dirty="0" smtClean="0"/>
              <a:t>The </a:t>
            </a:r>
            <a:r>
              <a:rPr lang="en-US" altLang="zh-CN" sz="1500" dirty="0"/>
              <a:t>European regulation has defined test signal configurations referring to 3GPP RF test </a:t>
            </a:r>
            <a:r>
              <a:rPr lang="en-US" altLang="zh-CN" sz="1500" dirty="0" smtClean="0"/>
              <a:t>specification.</a:t>
            </a:r>
          </a:p>
          <a:p>
            <a:pPr lvl="2">
              <a:lnSpc>
                <a:spcPct val="130000"/>
              </a:lnSpc>
            </a:pPr>
            <a:r>
              <a:rPr lang="en-US" altLang="zh-CN" sz="1500" dirty="0" smtClean="0"/>
              <a:t>The </a:t>
            </a:r>
            <a:r>
              <a:rPr lang="en-US" altLang="zh-CN" sz="1500" dirty="0"/>
              <a:t>CCSA regulation has defined specific test configuration simplification for EMC radiated spurious emission and the future work on EN-DC test configuration is also planned.</a:t>
            </a:r>
          </a:p>
          <a:p>
            <a:pPr lvl="1">
              <a:lnSpc>
                <a:spcPct val="130000"/>
              </a:lnSpc>
            </a:pPr>
            <a:r>
              <a:rPr lang="en-US" altLang="zh-CN" sz="1700" dirty="0" smtClean="0"/>
              <a:t>2.Current </a:t>
            </a:r>
            <a:r>
              <a:rPr lang="en-US" altLang="zh-CN" sz="1700" dirty="0"/>
              <a:t>TS 38.124 doesn’t give enough information on specific test configurations for EMC </a:t>
            </a:r>
            <a:r>
              <a:rPr lang="en-US" altLang="zh-CN" sz="1700" dirty="0" smtClean="0"/>
              <a:t>tests.</a:t>
            </a:r>
          </a:p>
          <a:p>
            <a:pPr lvl="2">
              <a:lnSpc>
                <a:spcPct val="130000"/>
              </a:lnSpc>
            </a:pPr>
            <a:r>
              <a:rPr lang="en-US" altLang="zh-CN" sz="1500" dirty="0" smtClean="0"/>
              <a:t>Current </a:t>
            </a:r>
            <a:r>
              <a:rPr lang="en-US" altLang="zh-CN" sz="1500" dirty="0"/>
              <a:t>TS 38.124, sub-clause 4, the test configurations still lack specific descriptions and are not aligned to the request of regulations</a:t>
            </a:r>
            <a:r>
              <a:rPr lang="en-US" altLang="zh-CN" sz="1500" dirty="0" smtClean="0"/>
              <a:t>.</a:t>
            </a:r>
          </a:p>
          <a:p>
            <a:pPr>
              <a:lnSpc>
                <a:spcPct val="130000"/>
              </a:lnSpc>
              <a:spcBef>
                <a:spcPts val="200"/>
              </a:spcBef>
            </a:pPr>
            <a:r>
              <a:rPr lang="en-US" altLang="zh-CN" sz="1800" dirty="0"/>
              <a:t>For Rel-18, the WID has been discussed during the R18 workshop meeting and following email discussion. It has been categorized as test enhancement within the NWM discussion and it is proposed a high level agreement with both the BS and UE EMC test configuration enhancement</a:t>
            </a:r>
            <a:r>
              <a:rPr lang="en-US" altLang="zh-CN" sz="1800" dirty="0" smtClean="0"/>
              <a:t>.</a:t>
            </a:r>
          </a:p>
          <a:p>
            <a:pPr>
              <a:lnSpc>
                <a:spcPct val="130000"/>
              </a:lnSpc>
              <a:spcBef>
                <a:spcPts val="200"/>
              </a:spcBef>
            </a:pPr>
            <a:r>
              <a:rPr lang="en-US" altLang="zh-CN" sz="1800" dirty="0" smtClean="0"/>
              <a:t>Besides addressing the regulation concern on test configuration, less test burden can be observed from the WID with test configuration simplification as well as the test time </a:t>
            </a:r>
            <a:r>
              <a:rPr lang="en-US" altLang="zh-CN" sz="1800" dirty="0" smtClean="0"/>
              <a:t>reduction.</a:t>
            </a:r>
          </a:p>
          <a:p>
            <a:pPr>
              <a:lnSpc>
                <a:spcPct val="130000"/>
              </a:lnSpc>
              <a:spcBef>
                <a:spcPts val="200"/>
              </a:spcBef>
            </a:pPr>
            <a:r>
              <a:rPr lang="en-US" altLang="zh-CN" sz="1800" dirty="0" smtClean="0"/>
              <a:t>Latest WID submitted in RAN#93-e has been fully discussed during the email discussion in October and marked as non-controversial with quite stable objectives. [4]</a:t>
            </a:r>
            <a:endParaRPr lang="en-US" altLang="zh-CN" sz="1800" dirty="0" smtClean="0"/>
          </a:p>
        </p:txBody>
      </p:sp>
    </p:spTree>
    <p:extLst>
      <p:ext uri="{BB962C8B-B14F-4D97-AF65-F5344CB8AC3E}">
        <p14:creationId xmlns:p14="http://schemas.microsoft.com/office/powerpoint/2010/main" val="3123289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3219" y="71180"/>
            <a:ext cx="10058400" cy="811851"/>
          </a:xfrm>
        </p:spPr>
        <p:txBody>
          <a:bodyPr>
            <a:normAutofit/>
          </a:bodyPr>
          <a:lstStyle/>
          <a:p>
            <a:r>
              <a:rPr lang="en-US" altLang="zh-CN" sz="3600" dirty="0" smtClean="0"/>
              <a:t>Status of each steps</a:t>
            </a:r>
            <a:endParaRPr lang="zh-CN" altLang="en-US" sz="3600" dirty="0"/>
          </a:p>
        </p:txBody>
      </p:sp>
      <p:sp>
        <p:nvSpPr>
          <p:cNvPr id="31" name="内容占位符 2"/>
          <p:cNvSpPr>
            <a:spLocks noGrp="1"/>
          </p:cNvSpPr>
          <p:nvPr>
            <p:ph idx="1"/>
          </p:nvPr>
        </p:nvSpPr>
        <p:spPr>
          <a:xfrm>
            <a:off x="253218" y="957752"/>
            <a:ext cx="11625190" cy="5513385"/>
          </a:xfrm>
        </p:spPr>
        <p:txBody>
          <a:bodyPr>
            <a:normAutofit/>
          </a:bodyPr>
          <a:lstStyle/>
          <a:p>
            <a:pPr>
              <a:lnSpc>
                <a:spcPct val="130000"/>
              </a:lnSpc>
              <a:spcBef>
                <a:spcPts val="200"/>
              </a:spcBef>
            </a:pPr>
            <a:r>
              <a:rPr lang="en-US" altLang="zh-CN" sz="1800" dirty="0" smtClean="0"/>
              <a:t>Rel-17 timeline</a:t>
            </a:r>
          </a:p>
          <a:p>
            <a:pPr lvl="1">
              <a:lnSpc>
                <a:spcPct val="130000"/>
              </a:lnSpc>
              <a:spcAft>
                <a:spcPts val="200"/>
              </a:spcAft>
            </a:pPr>
            <a:r>
              <a:rPr lang="en-US" altLang="zh-CN" sz="1400" dirty="0" smtClean="0"/>
              <a:t>WF agreement on the UE EMC enhancement work during RAN4#96-e in 2020,8.</a:t>
            </a:r>
          </a:p>
          <a:p>
            <a:pPr lvl="1">
              <a:lnSpc>
                <a:spcPct val="130000"/>
              </a:lnSpc>
              <a:spcAft>
                <a:spcPts val="200"/>
              </a:spcAft>
            </a:pPr>
            <a:r>
              <a:rPr lang="en-US" altLang="zh-CN" sz="1400" dirty="0" smtClean="0"/>
              <a:t>Fully discussed on the RAN draft reflector during the email discussion period in 2020,9.</a:t>
            </a:r>
          </a:p>
          <a:p>
            <a:pPr lvl="1">
              <a:lnSpc>
                <a:spcPct val="130000"/>
              </a:lnSpc>
              <a:spcAft>
                <a:spcPts val="200"/>
              </a:spcAft>
            </a:pPr>
            <a:r>
              <a:rPr lang="en-US" altLang="zh-CN" sz="1400" dirty="0" smtClean="0"/>
              <a:t>During the RAN#89-e, it is proposed to have a combined umbrella WID for both BS EMC and UE EMC enhancement within RAN4 on the RAN Draft Reflector. (2020,9).</a:t>
            </a:r>
          </a:p>
          <a:p>
            <a:pPr lvl="1">
              <a:lnSpc>
                <a:spcPct val="130000"/>
              </a:lnSpc>
              <a:spcAft>
                <a:spcPts val="200"/>
              </a:spcAft>
            </a:pPr>
            <a:r>
              <a:rPr lang="en-US" altLang="zh-CN" sz="1400" dirty="0" smtClean="0"/>
              <a:t>The umbrella WID was fully discussed during the email discussion period in 2020,10.</a:t>
            </a:r>
          </a:p>
          <a:p>
            <a:pPr lvl="1">
              <a:lnSpc>
                <a:spcPct val="130000"/>
              </a:lnSpc>
              <a:spcAft>
                <a:spcPts val="200"/>
              </a:spcAft>
            </a:pPr>
            <a:r>
              <a:rPr lang="en-US" altLang="zh-CN" sz="1400" dirty="0" smtClean="0"/>
              <a:t>A revised WID for was provided after the email discussion and submitted to RAN4#97-e (2020,11).</a:t>
            </a:r>
          </a:p>
          <a:p>
            <a:pPr lvl="1">
              <a:lnSpc>
                <a:spcPct val="130000"/>
              </a:lnSpc>
              <a:spcAft>
                <a:spcPts val="200"/>
              </a:spcAft>
            </a:pPr>
            <a:r>
              <a:rPr lang="en-US" altLang="zh-CN" sz="1400" dirty="0" smtClean="0"/>
              <a:t>Fully discussed in RAN#90-e (2020,12) with delayed decision till 2021,6</a:t>
            </a:r>
          </a:p>
          <a:p>
            <a:pPr lvl="1">
              <a:lnSpc>
                <a:spcPct val="130000"/>
              </a:lnSpc>
              <a:spcAft>
                <a:spcPts val="200"/>
              </a:spcAft>
            </a:pPr>
            <a:r>
              <a:rPr lang="en-US" altLang="zh-CN" sz="1400" dirty="0" smtClean="0"/>
              <a:t>Submitted for information in RAN#91-e (2021,3)</a:t>
            </a:r>
          </a:p>
          <a:p>
            <a:pPr>
              <a:lnSpc>
                <a:spcPct val="130000"/>
              </a:lnSpc>
              <a:spcBef>
                <a:spcPts val="200"/>
              </a:spcBef>
            </a:pPr>
            <a:r>
              <a:rPr lang="en-US" altLang="zh-CN" sz="1800" dirty="0" smtClean="0"/>
              <a:t>Rel-18 timeline</a:t>
            </a:r>
          </a:p>
          <a:p>
            <a:pPr lvl="1">
              <a:lnSpc>
                <a:spcPct val="130000"/>
              </a:lnSpc>
              <a:spcAft>
                <a:spcPts val="200"/>
              </a:spcAft>
            </a:pPr>
            <a:r>
              <a:rPr lang="en-US" altLang="zh-CN" sz="1400" dirty="0" smtClean="0"/>
              <a:t>Submitted to R18 workshop and discussed together with potential RAN4 enhancements</a:t>
            </a:r>
          </a:p>
          <a:p>
            <a:pPr lvl="1">
              <a:lnSpc>
                <a:spcPct val="130000"/>
              </a:lnSpc>
              <a:spcAft>
                <a:spcPts val="200"/>
              </a:spcAft>
            </a:pPr>
            <a:r>
              <a:rPr lang="en-US" altLang="zh-CN" sz="1400" dirty="0" smtClean="0"/>
              <a:t>Workshop follow up email discussion with high level agreement on the topic of both BS and UE EMC enhancement work</a:t>
            </a:r>
          </a:p>
        </p:txBody>
      </p:sp>
    </p:spTree>
    <p:extLst>
      <p:ext uri="{BB962C8B-B14F-4D97-AF65-F5344CB8AC3E}">
        <p14:creationId xmlns:p14="http://schemas.microsoft.com/office/powerpoint/2010/main" val="1844637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9451" y="120620"/>
            <a:ext cx="10058400" cy="811851"/>
          </a:xfrm>
        </p:spPr>
        <p:txBody>
          <a:bodyPr>
            <a:normAutofit/>
          </a:bodyPr>
          <a:lstStyle/>
          <a:p>
            <a:r>
              <a:rPr lang="en-US" altLang="zh-CN" sz="3600" dirty="0" smtClean="0"/>
              <a:t>Objectives (Core part)</a:t>
            </a:r>
            <a:endParaRPr lang="zh-CN" altLang="en-US" sz="3600" dirty="0"/>
          </a:p>
        </p:txBody>
      </p:sp>
      <p:sp>
        <p:nvSpPr>
          <p:cNvPr id="4" name="内容占位符 3"/>
          <p:cNvSpPr>
            <a:spLocks noGrp="1"/>
          </p:cNvSpPr>
          <p:nvPr>
            <p:ph idx="1"/>
          </p:nvPr>
        </p:nvSpPr>
        <p:spPr>
          <a:xfrm>
            <a:off x="284922" y="932471"/>
            <a:ext cx="11907078" cy="5685565"/>
          </a:xfrm>
        </p:spPr>
        <p:txBody>
          <a:bodyPr>
            <a:normAutofit fontScale="62500" lnSpcReduction="20000"/>
          </a:bodyPr>
          <a:lstStyle/>
          <a:p>
            <a:pPr hangingPunct="0">
              <a:lnSpc>
                <a:spcPct val="130000"/>
              </a:lnSpc>
              <a:spcBef>
                <a:spcPts val="200"/>
              </a:spcBef>
            </a:pPr>
            <a:r>
              <a:rPr lang="en-US" altLang="zh-CN" b="1" u="sng" dirty="0"/>
              <a:t>Phase 1 (till </a:t>
            </a:r>
            <a:r>
              <a:rPr lang="en-US" altLang="zh-CN" b="1" u="sng" dirty="0" smtClean="0"/>
              <a:t>RAN#96):</a:t>
            </a:r>
            <a:endParaRPr lang="zh-CN" altLang="zh-CN" dirty="0"/>
          </a:p>
          <a:p>
            <a:pPr lvl="0" hangingPunct="0">
              <a:lnSpc>
                <a:spcPct val="130000"/>
              </a:lnSpc>
              <a:spcBef>
                <a:spcPts val="200"/>
              </a:spcBef>
            </a:pPr>
            <a:r>
              <a:rPr lang="en-GB" altLang="zh-CN" dirty="0"/>
              <a:t>Study on the need and motivation for additional UE features as per priority outlined below (highest to lowest)</a:t>
            </a:r>
            <a:r>
              <a:rPr lang="en-US" altLang="zh-CN" dirty="0"/>
              <a:t>:</a:t>
            </a:r>
            <a:endParaRPr lang="zh-CN" altLang="zh-CN" dirty="0"/>
          </a:p>
          <a:p>
            <a:pPr lvl="1" hangingPunct="0">
              <a:lnSpc>
                <a:spcPct val="130000"/>
              </a:lnSpc>
              <a:spcAft>
                <a:spcPts val="200"/>
              </a:spcAft>
            </a:pPr>
            <a:r>
              <a:rPr lang="en-GB" altLang="zh-CN" dirty="0"/>
              <a:t>NR UE: CA, DC</a:t>
            </a:r>
            <a:endParaRPr lang="zh-CN" altLang="zh-CN" dirty="0"/>
          </a:p>
          <a:p>
            <a:pPr lvl="1" hangingPunct="0">
              <a:lnSpc>
                <a:spcPct val="130000"/>
              </a:lnSpc>
              <a:spcAft>
                <a:spcPts val="200"/>
              </a:spcAft>
            </a:pPr>
            <a:r>
              <a:rPr lang="es-ES" altLang="zh-CN" dirty="0"/>
              <a:t>NR UE: SUL, UL MIMO and V2X</a:t>
            </a:r>
            <a:endParaRPr lang="zh-CN" altLang="zh-CN" dirty="0"/>
          </a:p>
          <a:p>
            <a:pPr lvl="1" hangingPunct="0">
              <a:lnSpc>
                <a:spcPct val="130000"/>
              </a:lnSpc>
              <a:spcAft>
                <a:spcPts val="200"/>
              </a:spcAft>
            </a:pPr>
            <a:r>
              <a:rPr lang="en-GB" altLang="zh-CN" dirty="0"/>
              <a:t>EUTRA UE: CA, DC(Based on the NR study outcome), other features as captured in TS 36.101 v16.5.0 </a:t>
            </a:r>
            <a:r>
              <a:rPr lang="en-GB" altLang="zh-CN" dirty="0" err="1"/>
              <a:t>subclause</a:t>
            </a:r>
            <a:r>
              <a:rPr lang="en-GB" altLang="zh-CN" dirty="0"/>
              <a:t> 4.3A </a:t>
            </a:r>
            <a:endParaRPr lang="zh-CN" altLang="zh-CN" dirty="0"/>
          </a:p>
          <a:p>
            <a:pPr lvl="1" hangingPunct="0">
              <a:lnSpc>
                <a:spcPct val="130000"/>
              </a:lnSpc>
              <a:spcAft>
                <a:spcPts val="200"/>
              </a:spcAft>
            </a:pPr>
            <a:r>
              <a:rPr lang="en-US" altLang="zh-CN" dirty="0"/>
              <a:t>NOTE: Limit the scope within FR1 as currently the UE EMC specification only covers FR1 UE</a:t>
            </a:r>
            <a:r>
              <a:rPr lang="en-US" altLang="zh-CN" dirty="0" smtClean="0"/>
              <a:t>..</a:t>
            </a:r>
            <a:endParaRPr lang="zh-CN" altLang="zh-CN" dirty="0"/>
          </a:p>
          <a:p>
            <a:pPr lvl="0" hangingPunct="0">
              <a:lnSpc>
                <a:spcPct val="130000"/>
              </a:lnSpc>
              <a:spcBef>
                <a:spcPts val="200"/>
              </a:spcBef>
            </a:pPr>
            <a:r>
              <a:rPr lang="en-US" altLang="zh-CN" dirty="0"/>
              <a:t>Investigate current 3GPP UE EMC radiated emission limit as whether current test frequency range is suitable, including the lower and upper test frequency range.</a:t>
            </a:r>
            <a:endParaRPr lang="zh-CN" altLang="zh-CN" dirty="0"/>
          </a:p>
          <a:p>
            <a:pPr lvl="0" hangingPunct="0">
              <a:lnSpc>
                <a:spcPct val="130000"/>
              </a:lnSpc>
              <a:spcBef>
                <a:spcPts val="200"/>
              </a:spcBef>
            </a:pPr>
            <a:r>
              <a:rPr lang="en-US" altLang="zh-CN" dirty="0"/>
              <a:t>Investigate how to establish the communication link for NR and LTE UEs with different features</a:t>
            </a:r>
            <a:r>
              <a:rPr lang="en-US" altLang="zh-CN" dirty="0" smtClean="0"/>
              <a:t>:</a:t>
            </a:r>
          </a:p>
          <a:p>
            <a:pPr lvl="1" hangingPunct="0">
              <a:lnSpc>
                <a:spcPct val="130000"/>
              </a:lnSpc>
              <a:spcAft>
                <a:spcPts val="200"/>
              </a:spcAft>
            </a:pPr>
            <a:r>
              <a:rPr lang="en-US" altLang="zh-CN" dirty="0"/>
              <a:t>Possible </a:t>
            </a:r>
            <a:r>
              <a:rPr lang="en-US" altLang="zh-CN" dirty="0" err="1"/>
              <a:t>deltaRIB</a:t>
            </a:r>
            <a:r>
              <a:rPr lang="en-US" altLang="zh-CN" dirty="0"/>
              <a:t> to be considered.</a:t>
            </a:r>
            <a:endParaRPr lang="zh-CN" altLang="zh-CN" dirty="0"/>
          </a:p>
          <a:p>
            <a:pPr lvl="1" hangingPunct="0">
              <a:lnSpc>
                <a:spcPct val="130000"/>
              </a:lnSpc>
              <a:spcAft>
                <a:spcPts val="200"/>
              </a:spcAft>
            </a:pPr>
            <a:r>
              <a:rPr lang="en-US" altLang="zh-CN" dirty="0"/>
              <a:t>Possible MSD to be considered</a:t>
            </a:r>
            <a:r>
              <a:rPr lang="en-US" altLang="zh-CN" dirty="0" smtClean="0"/>
              <a:t>.</a:t>
            </a:r>
          </a:p>
          <a:p>
            <a:pPr hangingPunct="0">
              <a:lnSpc>
                <a:spcPct val="130000"/>
              </a:lnSpc>
              <a:spcBef>
                <a:spcPts val="200"/>
              </a:spcBef>
            </a:pPr>
            <a:r>
              <a:rPr lang="en-US" altLang="zh-CN" b="1" u="sng" dirty="0" smtClean="0"/>
              <a:t>Phase </a:t>
            </a:r>
            <a:r>
              <a:rPr lang="en-US" altLang="zh-CN" b="1" u="sng" dirty="0"/>
              <a:t>2 (based on phase 1 outcomes, till </a:t>
            </a:r>
            <a:r>
              <a:rPr lang="en-US" altLang="zh-CN" b="1" u="sng" dirty="0" smtClean="0"/>
              <a:t>RAN#98):</a:t>
            </a:r>
            <a:endParaRPr lang="zh-CN" altLang="zh-CN" dirty="0"/>
          </a:p>
          <a:p>
            <a:pPr hangingPunct="0">
              <a:lnSpc>
                <a:spcPct val="130000"/>
              </a:lnSpc>
              <a:spcBef>
                <a:spcPts val="200"/>
              </a:spcBef>
            </a:pPr>
            <a:r>
              <a:rPr lang="en-GB" altLang="zh-CN" dirty="0"/>
              <a:t>The objectives of this work item are to enhance the UE EMC with integrity of the requirements, as related to the ambiguity caused by lack of the requirements for different UE features. </a:t>
            </a:r>
            <a:r>
              <a:rPr lang="en-US" altLang="zh-CN" dirty="0" smtClean="0"/>
              <a:t>To </a:t>
            </a:r>
            <a:r>
              <a:rPr lang="en-US" altLang="zh-CN" dirty="0"/>
              <a:t>complete the UE EMC requirements as per Phase 1 outcome, following are as the scope:</a:t>
            </a:r>
            <a:endParaRPr lang="zh-CN" altLang="zh-CN" dirty="0"/>
          </a:p>
          <a:p>
            <a:pPr lvl="0" hangingPunct="0">
              <a:lnSpc>
                <a:spcPct val="130000"/>
              </a:lnSpc>
              <a:spcBef>
                <a:spcPts val="200"/>
              </a:spcBef>
            </a:pPr>
            <a:r>
              <a:rPr lang="en-US" altLang="zh-CN" dirty="0"/>
              <a:t>Introduction of Potential modification of current EMC requirements  for UE features </a:t>
            </a:r>
            <a:r>
              <a:rPr lang="en-GB" altLang="zh-CN" sz="1800" dirty="0"/>
              <a:t>  </a:t>
            </a:r>
            <a:r>
              <a:rPr lang="en-US" altLang="zh-CN" dirty="0"/>
              <a:t>as in bullet 1:</a:t>
            </a:r>
            <a:endParaRPr lang="zh-CN" altLang="zh-CN" dirty="0"/>
          </a:p>
          <a:p>
            <a:pPr lvl="1" hangingPunct="0">
              <a:lnSpc>
                <a:spcPct val="130000"/>
              </a:lnSpc>
              <a:spcAft>
                <a:spcPts val="200"/>
              </a:spcAft>
            </a:pPr>
            <a:r>
              <a:rPr lang="en-US" altLang="zh-CN" dirty="0"/>
              <a:t>All emission requirements and immunity requirements </a:t>
            </a:r>
            <a:endParaRPr lang="zh-CN" altLang="zh-CN" dirty="0"/>
          </a:p>
          <a:p>
            <a:pPr lvl="1" hangingPunct="0">
              <a:lnSpc>
                <a:spcPct val="130000"/>
              </a:lnSpc>
              <a:spcAft>
                <a:spcPts val="200"/>
              </a:spcAft>
            </a:pPr>
            <a:r>
              <a:rPr lang="en-US" altLang="zh-CN" dirty="0"/>
              <a:t>Define receiver exclusion band for UE supporting features as in bullet 1</a:t>
            </a:r>
            <a:endParaRPr lang="zh-CN" altLang="zh-CN" dirty="0"/>
          </a:p>
          <a:p>
            <a:pPr lvl="0" hangingPunct="0">
              <a:lnSpc>
                <a:spcPct val="130000"/>
              </a:lnSpc>
              <a:spcBef>
                <a:spcPts val="200"/>
              </a:spcBef>
            </a:pPr>
            <a:r>
              <a:rPr lang="en-US" altLang="zh-CN" dirty="0"/>
              <a:t>Define communication link establishment (refer to sub clause 4.2 of TS 36.124 and TS 38.124) for NR and LTE UEs for features as in bullet 1.</a:t>
            </a:r>
            <a:endParaRPr lang="zh-CN" altLang="zh-CN" dirty="0"/>
          </a:p>
          <a:p>
            <a:pPr lvl="0" hangingPunct="0">
              <a:lnSpc>
                <a:spcPct val="130000"/>
              </a:lnSpc>
              <a:spcBef>
                <a:spcPts val="200"/>
              </a:spcBef>
            </a:pPr>
            <a:r>
              <a:rPr lang="en-US" altLang="zh-CN" dirty="0" smtClean="0"/>
              <a:t>Frequency range </a:t>
            </a:r>
            <a:r>
              <a:rPr lang="en-US" altLang="zh-CN" dirty="0"/>
              <a:t>modification for the radiated emission limit, including the lower and upper test frequency range</a:t>
            </a:r>
            <a:r>
              <a:rPr lang="en-US" altLang="zh-CN" dirty="0" smtClean="0"/>
              <a:t>.</a:t>
            </a:r>
          </a:p>
        </p:txBody>
      </p:sp>
    </p:spTree>
    <p:extLst>
      <p:ext uri="{BB962C8B-B14F-4D97-AF65-F5344CB8AC3E}">
        <p14:creationId xmlns:p14="http://schemas.microsoft.com/office/powerpoint/2010/main" val="34145837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9451" y="120620"/>
            <a:ext cx="10058400" cy="811851"/>
          </a:xfrm>
        </p:spPr>
        <p:txBody>
          <a:bodyPr>
            <a:normAutofit/>
          </a:bodyPr>
          <a:lstStyle/>
          <a:p>
            <a:r>
              <a:rPr lang="en-US" altLang="zh-CN" sz="3600" dirty="0" smtClean="0"/>
              <a:t>Objectives (Perf part)</a:t>
            </a:r>
            <a:endParaRPr lang="zh-CN" altLang="en-US" sz="3600" dirty="0"/>
          </a:p>
        </p:txBody>
      </p:sp>
      <p:sp>
        <p:nvSpPr>
          <p:cNvPr id="4" name="内容占位符 3"/>
          <p:cNvSpPr>
            <a:spLocks noGrp="1"/>
          </p:cNvSpPr>
          <p:nvPr>
            <p:ph idx="1"/>
          </p:nvPr>
        </p:nvSpPr>
        <p:spPr>
          <a:xfrm>
            <a:off x="208722" y="1093305"/>
            <a:ext cx="11907078" cy="3478695"/>
          </a:xfrm>
        </p:spPr>
        <p:txBody>
          <a:bodyPr>
            <a:normAutofit fontScale="85000" lnSpcReduction="10000"/>
          </a:bodyPr>
          <a:lstStyle/>
          <a:p>
            <a:pPr hangingPunct="0">
              <a:lnSpc>
                <a:spcPct val="130000"/>
              </a:lnSpc>
              <a:spcBef>
                <a:spcPts val="200"/>
              </a:spcBef>
            </a:pPr>
            <a:r>
              <a:rPr lang="en-US" altLang="zh-CN" b="1" u="sng" dirty="0"/>
              <a:t>Phase 1 (till </a:t>
            </a:r>
            <a:r>
              <a:rPr lang="en-US" altLang="zh-CN" b="1" u="sng" dirty="0" smtClean="0"/>
              <a:t>RAN#96):</a:t>
            </a:r>
            <a:endParaRPr lang="zh-CN" altLang="zh-CN" dirty="0"/>
          </a:p>
          <a:p>
            <a:pPr lvl="1" hangingPunct="0">
              <a:lnSpc>
                <a:spcPct val="130000"/>
              </a:lnSpc>
              <a:spcAft>
                <a:spcPts val="200"/>
              </a:spcAft>
            </a:pPr>
            <a:r>
              <a:rPr lang="en-GB" altLang="zh-CN" dirty="0"/>
              <a:t>Analyse regulatory requirements to better understand the UE features performance under certain EMC tests and corresponding </a:t>
            </a:r>
            <a:r>
              <a:rPr lang="en-GB" altLang="zh-CN" dirty="0">
                <a:solidFill>
                  <a:srgbClr val="FF0000"/>
                </a:solidFill>
              </a:rPr>
              <a:t>test configurations </a:t>
            </a:r>
            <a:r>
              <a:rPr lang="en-GB" altLang="zh-CN" dirty="0"/>
              <a:t>to ensure the tests are carried out correctly for general and additional requirements</a:t>
            </a:r>
            <a:r>
              <a:rPr lang="en-GB" altLang="zh-CN" dirty="0" smtClean="0"/>
              <a:t>.</a:t>
            </a:r>
            <a:endParaRPr lang="zh-CN" altLang="zh-CN" dirty="0"/>
          </a:p>
          <a:p>
            <a:pPr hangingPunct="0">
              <a:lnSpc>
                <a:spcPct val="130000"/>
              </a:lnSpc>
              <a:spcBef>
                <a:spcPts val="200"/>
              </a:spcBef>
            </a:pPr>
            <a:r>
              <a:rPr lang="en-US" altLang="zh-CN" b="1" u="sng" dirty="0"/>
              <a:t>Phases 2 (based on phase 1 outcomes till </a:t>
            </a:r>
            <a:r>
              <a:rPr lang="en-US" altLang="zh-CN" b="1" u="sng" dirty="0" smtClean="0"/>
              <a:t>RAN#98):</a:t>
            </a:r>
            <a:endParaRPr lang="zh-CN" altLang="zh-CN" dirty="0"/>
          </a:p>
          <a:p>
            <a:pPr lvl="1" hangingPunct="0">
              <a:lnSpc>
                <a:spcPct val="130000"/>
              </a:lnSpc>
              <a:spcAft>
                <a:spcPts val="200"/>
              </a:spcAft>
            </a:pPr>
            <a:r>
              <a:rPr lang="en-US" altLang="zh-CN" dirty="0"/>
              <a:t>Define proper </a:t>
            </a:r>
            <a:r>
              <a:rPr lang="en-US" altLang="zh-CN" dirty="0">
                <a:solidFill>
                  <a:srgbClr val="FF0000"/>
                </a:solidFill>
              </a:rPr>
              <a:t>test configurations </a:t>
            </a:r>
            <a:r>
              <a:rPr lang="en-US" altLang="zh-CN" dirty="0"/>
              <a:t>for NR and LTE UEs. (Sub clause 8.1 and 9.1 of TS 36.124 and TS 38.124)</a:t>
            </a:r>
            <a:endParaRPr lang="zh-CN" altLang="zh-CN" dirty="0"/>
          </a:p>
          <a:p>
            <a:pPr lvl="2" hangingPunct="0">
              <a:lnSpc>
                <a:spcPct val="130000"/>
              </a:lnSpc>
              <a:spcAft>
                <a:spcPts val="200"/>
              </a:spcAft>
            </a:pPr>
            <a:r>
              <a:rPr lang="en-US" altLang="zh-CN" dirty="0"/>
              <a:t>Investigate whether current test configuration defined in RAN5 specification TS 38.521-1/-2/-3 can be re-used in EMC tests. (Cross group co-operation within RAN4 and RAN5 might be needed when defining the test configuration)</a:t>
            </a:r>
            <a:endParaRPr lang="zh-CN" altLang="zh-CN" dirty="0"/>
          </a:p>
          <a:p>
            <a:pPr lvl="2" hangingPunct="0">
              <a:lnSpc>
                <a:spcPct val="130000"/>
              </a:lnSpc>
              <a:spcAft>
                <a:spcPts val="200"/>
              </a:spcAft>
            </a:pPr>
            <a:r>
              <a:rPr lang="en-US" altLang="zh-CN" dirty="0"/>
              <a:t>Investigate whether </a:t>
            </a:r>
            <a:r>
              <a:rPr lang="en-US" altLang="zh-CN" dirty="0">
                <a:solidFill>
                  <a:srgbClr val="FF0000"/>
                </a:solidFill>
              </a:rPr>
              <a:t>regulations</a:t>
            </a:r>
            <a:r>
              <a:rPr lang="en-US" altLang="zh-CN" dirty="0"/>
              <a:t> have already defined test configurations and if these regulations can be reused.</a:t>
            </a:r>
            <a:endParaRPr lang="zh-CN" altLang="zh-CN" dirty="0"/>
          </a:p>
        </p:txBody>
      </p:sp>
    </p:spTree>
    <p:extLst>
      <p:ext uri="{BB962C8B-B14F-4D97-AF65-F5344CB8AC3E}">
        <p14:creationId xmlns:p14="http://schemas.microsoft.com/office/powerpoint/2010/main" val="28649692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Reference</a:t>
            </a:r>
            <a:endParaRPr lang="zh-CN" altLang="en-US" dirty="0"/>
          </a:p>
        </p:txBody>
      </p:sp>
      <p:sp>
        <p:nvSpPr>
          <p:cNvPr id="3" name="内容占位符 2"/>
          <p:cNvSpPr>
            <a:spLocks noGrp="1"/>
          </p:cNvSpPr>
          <p:nvPr>
            <p:ph idx="1"/>
          </p:nvPr>
        </p:nvSpPr>
        <p:spPr/>
        <p:txBody>
          <a:bodyPr/>
          <a:lstStyle/>
          <a:p>
            <a:r>
              <a:rPr lang="en-US" altLang="zh-CN" dirty="0" smtClean="0"/>
              <a:t>[1] </a:t>
            </a:r>
            <a:r>
              <a:rPr lang="en-US" altLang="zh-CN" dirty="0"/>
              <a:t>RP-211825 New WID: BS/UE EMC </a:t>
            </a:r>
            <a:r>
              <a:rPr lang="en-US" altLang="zh-CN" dirty="0" smtClean="0"/>
              <a:t>enhancements, Ericsson, Xiaomi</a:t>
            </a:r>
          </a:p>
          <a:p>
            <a:r>
              <a:rPr lang="en-US" altLang="zh-CN" dirty="0" smtClean="0"/>
              <a:t>[2</a:t>
            </a:r>
            <a:r>
              <a:rPr lang="en-US" altLang="zh-CN" dirty="0"/>
              <a:t>] R4-2112609 on LS from CCSA on UE </a:t>
            </a:r>
            <a:r>
              <a:rPr lang="en-US" altLang="zh-CN" dirty="0" smtClean="0"/>
              <a:t>EMC</a:t>
            </a:r>
          </a:p>
          <a:p>
            <a:r>
              <a:rPr lang="en-US" altLang="zh-CN" dirty="0" smtClean="0"/>
              <a:t>[</a:t>
            </a:r>
            <a:r>
              <a:rPr lang="en-US" altLang="zh-CN" dirty="0"/>
              <a:t>3] R4-2115664 </a:t>
            </a:r>
            <a:r>
              <a:rPr lang="en-US" altLang="zh-CN" dirty="0" smtClean="0"/>
              <a:t>WF </a:t>
            </a:r>
            <a:r>
              <a:rPr lang="en-US" altLang="zh-CN" dirty="0"/>
              <a:t>on the gap between regulation concern and current UE EMC </a:t>
            </a:r>
            <a:r>
              <a:rPr lang="en-US" altLang="zh-CN" dirty="0" smtClean="0"/>
              <a:t>specification, </a:t>
            </a:r>
            <a:r>
              <a:rPr lang="en-US" altLang="zh-CN" dirty="0" smtClean="0"/>
              <a:t>Xiaomi</a:t>
            </a:r>
          </a:p>
          <a:p>
            <a:r>
              <a:rPr lang="en-US" altLang="zh-CN" dirty="0"/>
              <a:t>[4] RP-211825 New WID: BS/UE EMC </a:t>
            </a:r>
            <a:r>
              <a:rPr lang="en-US" altLang="zh-CN" dirty="0" smtClean="0"/>
              <a:t>enhancements</a:t>
            </a:r>
            <a:r>
              <a:rPr lang="en-US" altLang="zh-CN" smtClean="0"/>
              <a:t>, Ericsson, Xiaomi</a:t>
            </a:r>
            <a:endParaRPr lang="zh-CN" altLang="en-US" dirty="0"/>
          </a:p>
        </p:txBody>
      </p:sp>
    </p:spTree>
    <p:extLst>
      <p:ext uri="{BB962C8B-B14F-4D97-AF65-F5344CB8AC3E}">
        <p14:creationId xmlns:p14="http://schemas.microsoft.com/office/powerpoint/2010/main" val="1086063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矩形 3"/>
          <p:cNvSpPr/>
          <p:nvPr/>
        </p:nvSpPr>
        <p:spPr>
          <a:xfrm>
            <a:off x="5015416" y="2967335"/>
            <a:ext cx="2161169" cy="923330"/>
          </a:xfrm>
          <a:prstGeom prst="rect">
            <a:avLst/>
          </a:prstGeom>
          <a:noFill/>
        </p:spPr>
        <p:txBody>
          <a:bodyPr wrap="none" lIns="91440" tIns="45720" rIns="91440" bIns="45720">
            <a:spAutoFit/>
          </a:bodyPr>
          <a:lstStyle/>
          <a:p>
            <a:pPr algn="ctr"/>
            <a:r>
              <a:rPr lang="en-US" altLang="zh-CN" sz="5400" dirty="0" smtClean="0">
                <a:ln w="0"/>
                <a:solidFill>
                  <a:schemeClr val="accent1"/>
                </a:solidFill>
                <a:effectLst>
                  <a:outerShdw blurRad="38100" dist="25400" dir="5400000" algn="ctr" rotWithShape="0">
                    <a:srgbClr val="6E747A">
                      <a:alpha val="43000"/>
                    </a:srgbClr>
                  </a:outerShdw>
                </a:effectLst>
              </a:rPr>
              <a:t>Thanks</a:t>
            </a:r>
            <a:endParaRPr lang="zh-CN" altLang="en-US" sz="54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876795345"/>
      </p:ext>
    </p:extLst>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WUS-general summary</Template>
  <TotalTime>93790</TotalTime>
  <Words>886</Words>
  <Application>Microsoft Office PowerPoint</Application>
  <PresentationFormat>宽屏</PresentationFormat>
  <Paragraphs>64</Paragraphs>
  <Slides>7</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vt:i4>
      </vt:variant>
    </vt:vector>
  </HeadingPairs>
  <TitlesOfParts>
    <vt:vector size="15" baseType="lpstr">
      <vt:lpstr>Arial Unicode MS</vt:lpstr>
      <vt:lpstr>等线</vt:lpstr>
      <vt:lpstr>宋体</vt:lpstr>
      <vt:lpstr>Arial</vt:lpstr>
      <vt:lpstr>Calibri</vt:lpstr>
      <vt:lpstr>Calibri Light</vt:lpstr>
      <vt:lpstr>Wingdings</vt:lpstr>
      <vt:lpstr>回顾</vt:lpstr>
      <vt:lpstr>Motivation for Rel-18 UE EMC enhancement</vt:lpstr>
      <vt:lpstr>Background and motivation</vt:lpstr>
      <vt:lpstr>Status of each steps</vt:lpstr>
      <vt:lpstr>Objectives (Core part)</vt:lpstr>
      <vt:lpstr>Objectives (Perf part)</vt:lpstr>
      <vt:lpstr>Reference</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Rel-16 discussion</dc:title>
  <dc:creator>Microsoft</dc:creator>
  <cp:lastModifiedBy>Rui1 Zhou 周锐</cp:lastModifiedBy>
  <cp:revision>1031</cp:revision>
  <dcterms:created xsi:type="dcterms:W3CDTF">2018-04-28T02:54:17Z</dcterms:created>
  <dcterms:modified xsi:type="dcterms:W3CDTF">2021-11-26T12:25:33Z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b59ad9892f404e80ba0430b3ca34ac66">
    <vt:lpwstr>CWML3O+PHfglJ9hw0KhIAscLUxwwWeB4B8OQfAGLRKV0LArmQRplIQDSID8mjmsA3NisA4RhyRVeTLchXywiNq26Q==</vt:lpwstr>
  </property>
  <property fmtid="{D5CDD505-2E9C-101B-9397-08002B2CF9AE}" pid="3" name="CWMee3bfb492eb6401db742a4b9b9bac57e">
    <vt:lpwstr>CWMe4dw3uXCwGRd8ozTiZnx6Iv7yCwFD41asK0MfUstp6GmZS5hOuuOqE4K+kHMyaIaKmt/j5QObRVjOdQULoXrHA==</vt:lpwstr>
  </property>
</Properties>
</file>