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332" r:id="rId5"/>
    <p:sldId id="334" r:id="rId6"/>
    <p:sldId id="1263" r:id="rId7"/>
    <p:sldId id="1265" r:id="rId8"/>
    <p:sldId id="1266" r:id="rId9"/>
    <p:sldId id="1254" r:id="rId10"/>
    <p:sldId id="1264" r:id="rId11"/>
    <p:sldId id="292" r:id="rId12"/>
  </p:sldIdLst>
  <p:sldSz cx="12192000" cy="6858000"/>
  <p:notesSz cx="6858000" cy="9144000"/>
  <p:embeddedFontLst>
    <p:embeddedFont>
      <p:font typeface="IntelOne Display Light" panose="020B0604020202020204" charset="0"/>
      <p:regular r:id="rId15"/>
    </p:embeddedFont>
    <p:embeddedFont>
      <p:font typeface="IntelOne Display Regular" panose="020B0604020202020204" charset="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77AFF2-5C6E-485E-99C0-E44F600284E6}" v="29" dt="2021-11-25T08:11:23.381"/>
    <p1510:client id="{AB9CA00C-E035-ECC6-6039-2980D6C8CF62}" v="15" dt="2021-11-29T07:36:20.6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85546" autoAdjust="0"/>
  </p:normalViewPr>
  <p:slideViewPr>
    <p:cSldViewPr snapToGrid="0" showGuides="1">
      <p:cViewPr varScale="1">
        <p:scale>
          <a:sx n="95" d="100"/>
          <a:sy n="95" d="100"/>
        </p:scale>
        <p:origin x="115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6" d="100"/>
          <a:sy n="56" d="100"/>
        </p:scale>
        <p:origin x="3278" y="3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.xml"/><Relationship Id="rId7" Type="http://schemas.openxmlformats.org/officeDocument/2006/relationships/slide" Target="slides/slide8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7.xml"/><Relationship Id="rId5" Type="http://schemas.openxmlformats.org/officeDocument/2006/relationships/slide" Target="slides/slide6.xml"/><Relationship Id="rId4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5211007-55DD-4953-AA4C-568C7B9607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567F65-DC68-4D72-B0D6-C6DEFAE5AD3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64F017-A209-439E-A6E7-15E23391106E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566DC2-A8B8-4C33-A060-005B53726CC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8570C6-85C2-4AE0-96F9-E1FC620A57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D0A4D-AC6F-4705-8F3E-F6ED0C7AB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930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3EC105-3E63-4709-9ECA-2EB22CB2AA34}" type="datetimeFigureOut">
              <a:rPr lang="en-US" smtClean="0"/>
              <a:t>11/29/2021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D92567-D7D7-4223-A842-9A06E6D4E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566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2946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786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 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77538DC6-5A10-44DE-BF8C-5185BC4F6B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73803" y="0"/>
            <a:ext cx="4325371" cy="6392520"/>
            <a:chOff x="573803" y="0"/>
            <a:chExt cx="4325371" cy="639252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BE35751-F391-41AA-9B05-1647E37D235B}"/>
                </a:ext>
              </a:extLst>
            </p:cNvPr>
            <p:cNvSpPr/>
            <p:nvPr userDrawn="1"/>
          </p:nvSpPr>
          <p:spPr>
            <a:xfrm>
              <a:off x="860457" y="4951823"/>
              <a:ext cx="158111" cy="158111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CF1866E-6300-47C1-B36B-E4F93E357EE1}"/>
                </a:ext>
              </a:extLst>
            </p:cNvPr>
            <p:cNvSpPr/>
            <p:nvPr userDrawn="1"/>
          </p:nvSpPr>
          <p:spPr>
            <a:xfrm>
              <a:off x="573803" y="5104242"/>
              <a:ext cx="286654" cy="28665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4266AC4-1BB0-4DCC-B988-F338CCC87BB0}"/>
                </a:ext>
              </a:extLst>
            </p:cNvPr>
            <p:cNvSpPr/>
            <p:nvPr userDrawn="1"/>
          </p:nvSpPr>
          <p:spPr>
            <a:xfrm>
              <a:off x="861107" y="5390896"/>
              <a:ext cx="610214" cy="61021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F200040-B841-47B7-8555-E0299CDC24FA}"/>
                </a:ext>
              </a:extLst>
            </p:cNvPr>
            <p:cNvSpPr/>
            <p:nvPr userDrawn="1"/>
          </p:nvSpPr>
          <p:spPr>
            <a:xfrm>
              <a:off x="1468406" y="0"/>
              <a:ext cx="3430768" cy="539087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AD8DF60-7E0A-43C5-81B6-9B3522A7A826}"/>
                </a:ext>
              </a:extLst>
            </p:cNvPr>
            <p:cNvGrpSpPr/>
            <p:nvPr userDrawn="1"/>
          </p:nvGrpSpPr>
          <p:grpSpPr>
            <a:xfrm>
              <a:off x="1468406" y="5995719"/>
              <a:ext cx="1059754" cy="396801"/>
              <a:chOff x="1314450" y="6391094"/>
              <a:chExt cx="1123377" cy="420623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AC5EDAF-1FA5-4CEA-99CA-7D0E1F5DDF81}"/>
                  </a:ext>
                </a:extLst>
              </p:cNvPr>
              <p:cNvSpPr/>
              <p:nvPr/>
            </p:nvSpPr>
            <p:spPr>
              <a:xfrm>
                <a:off x="1314450" y="6396809"/>
                <a:ext cx="78581" cy="78581"/>
              </a:xfrm>
              <a:custGeom>
                <a:avLst/>
                <a:gdLst>
                  <a:gd name="connsiteX0" fmla="*/ 0 w 78581"/>
                  <a:gd name="connsiteY0" fmla="*/ 0 h 78581"/>
                  <a:gd name="connsiteX1" fmla="*/ 78581 w 78581"/>
                  <a:gd name="connsiteY1" fmla="*/ 0 h 78581"/>
                  <a:gd name="connsiteX2" fmla="*/ 78581 w 78581"/>
                  <a:gd name="connsiteY2" fmla="*/ 78581 h 78581"/>
                  <a:gd name="connsiteX3" fmla="*/ 0 w 78581"/>
                  <a:gd name="connsiteY3" fmla="*/ 78581 h 78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78581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78581"/>
                    </a:lnTo>
                    <a:lnTo>
                      <a:pt x="0" y="78581"/>
                    </a:lnTo>
                    <a:close/>
                  </a:path>
                </a:pathLst>
              </a:custGeom>
              <a:solidFill>
                <a:srgbClr val="00B2E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31A324-874D-4D3D-95F1-8AE3303E2272}"/>
                  </a:ext>
                </a:extLst>
              </p:cNvPr>
              <p:cNvSpPr/>
              <p:nvPr/>
            </p:nvSpPr>
            <p:spPr>
              <a:xfrm>
                <a:off x="1316545" y="6391094"/>
                <a:ext cx="995171" cy="420623"/>
              </a:xfrm>
              <a:custGeom>
                <a:avLst/>
                <a:gdLst>
                  <a:gd name="connsiteX0" fmla="*/ 74486 w 995171"/>
                  <a:gd name="connsiteY0" fmla="*/ 131921 h 420623"/>
                  <a:gd name="connsiteX1" fmla="*/ 0 w 995171"/>
                  <a:gd name="connsiteY1" fmla="*/ 131921 h 420623"/>
                  <a:gd name="connsiteX2" fmla="*/ 0 w 995171"/>
                  <a:gd name="connsiteY2" fmla="*/ 414719 h 420623"/>
                  <a:gd name="connsiteX3" fmla="*/ 74486 w 995171"/>
                  <a:gd name="connsiteY3" fmla="*/ 414719 h 420623"/>
                  <a:gd name="connsiteX4" fmla="*/ 74486 w 995171"/>
                  <a:gd name="connsiteY4" fmla="*/ 131921 h 420623"/>
                  <a:gd name="connsiteX5" fmla="*/ 568262 w 995171"/>
                  <a:gd name="connsiteY5" fmla="*/ 417576 h 420623"/>
                  <a:gd name="connsiteX6" fmla="*/ 568262 w 995171"/>
                  <a:gd name="connsiteY6" fmla="*/ 348234 h 420623"/>
                  <a:gd name="connsiteX7" fmla="*/ 541306 w 995171"/>
                  <a:gd name="connsiteY7" fmla="*/ 346520 h 420623"/>
                  <a:gd name="connsiteX8" fmla="*/ 523780 w 995171"/>
                  <a:gd name="connsiteY8" fmla="*/ 338804 h 420623"/>
                  <a:gd name="connsiteX9" fmla="*/ 516065 w 995171"/>
                  <a:gd name="connsiteY9" fmla="*/ 321945 h 420623"/>
                  <a:gd name="connsiteX10" fmla="*/ 514350 w 995171"/>
                  <a:gd name="connsiteY10" fmla="*/ 294608 h 420623"/>
                  <a:gd name="connsiteX11" fmla="*/ 514350 w 995171"/>
                  <a:gd name="connsiteY11" fmla="*/ 195644 h 420623"/>
                  <a:gd name="connsiteX12" fmla="*/ 568262 w 995171"/>
                  <a:gd name="connsiteY12" fmla="*/ 195644 h 420623"/>
                  <a:gd name="connsiteX13" fmla="*/ 568262 w 995171"/>
                  <a:gd name="connsiteY13" fmla="*/ 131921 h 420623"/>
                  <a:gd name="connsiteX14" fmla="*/ 514350 w 995171"/>
                  <a:gd name="connsiteY14" fmla="*/ 131921 h 420623"/>
                  <a:gd name="connsiteX15" fmla="*/ 514350 w 995171"/>
                  <a:gd name="connsiteY15" fmla="*/ 21812 h 420623"/>
                  <a:gd name="connsiteX16" fmla="*/ 439865 w 995171"/>
                  <a:gd name="connsiteY16" fmla="*/ 21812 h 420623"/>
                  <a:gd name="connsiteX17" fmla="*/ 439865 w 995171"/>
                  <a:gd name="connsiteY17" fmla="*/ 295180 h 420623"/>
                  <a:gd name="connsiteX18" fmla="*/ 445865 w 995171"/>
                  <a:gd name="connsiteY18" fmla="*/ 353473 h 420623"/>
                  <a:gd name="connsiteX19" fmla="*/ 465677 w 995171"/>
                  <a:gd name="connsiteY19" fmla="*/ 391001 h 420623"/>
                  <a:gd name="connsiteX20" fmla="*/ 502063 w 995171"/>
                  <a:gd name="connsiteY20" fmla="*/ 411385 h 420623"/>
                  <a:gd name="connsiteX21" fmla="*/ 558927 w 995171"/>
                  <a:gd name="connsiteY21" fmla="*/ 417671 h 420623"/>
                  <a:gd name="connsiteX22" fmla="*/ 568262 w 995171"/>
                  <a:gd name="connsiteY22" fmla="*/ 417671 h 420623"/>
                  <a:gd name="connsiteX23" fmla="*/ 995172 w 995171"/>
                  <a:gd name="connsiteY23" fmla="*/ 0 h 420623"/>
                  <a:gd name="connsiteX24" fmla="*/ 920687 w 995171"/>
                  <a:gd name="connsiteY24" fmla="*/ 0 h 420623"/>
                  <a:gd name="connsiteX25" fmla="*/ 920687 w 995171"/>
                  <a:gd name="connsiteY25" fmla="*/ 414719 h 420623"/>
                  <a:gd name="connsiteX26" fmla="*/ 995172 w 995171"/>
                  <a:gd name="connsiteY26" fmla="*/ 414719 h 420623"/>
                  <a:gd name="connsiteX27" fmla="*/ 995172 w 995171"/>
                  <a:gd name="connsiteY27" fmla="*/ 0 h 420623"/>
                  <a:gd name="connsiteX28" fmla="*/ 367951 w 995171"/>
                  <a:gd name="connsiteY28" fmla="*/ 159830 h 420623"/>
                  <a:gd name="connsiteX29" fmla="*/ 281273 w 995171"/>
                  <a:gd name="connsiteY29" fmla="*/ 126206 h 420623"/>
                  <a:gd name="connsiteX30" fmla="*/ 232410 w 995171"/>
                  <a:gd name="connsiteY30" fmla="*/ 137065 h 420623"/>
                  <a:gd name="connsiteX31" fmla="*/ 195358 w 995171"/>
                  <a:gd name="connsiteY31" fmla="*/ 167259 h 420623"/>
                  <a:gd name="connsiteX32" fmla="*/ 191262 w 995171"/>
                  <a:gd name="connsiteY32" fmla="*/ 172498 h 420623"/>
                  <a:gd name="connsiteX33" fmla="*/ 191262 w 995171"/>
                  <a:gd name="connsiteY33" fmla="*/ 167831 h 420623"/>
                  <a:gd name="connsiteX34" fmla="*/ 191262 w 995171"/>
                  <a:gd name="connsiteY34" fmla="*/ 132017 h 420623"/>
                  <a:gd name="connsiteX35" fmla="*/ 117920 w 995171"/>
                  <a:gd name="connsiteY35" fmla="*/ 132017 h 420623"/>
                  <a:gd name="connsiteX36" fmla="*/ 117920 w 995171"/>
                  <a:gd name="connsiteY36" fmla="*/ 414814 h 420623"/>
                  <a:gd name="connsiteX37" fmla="*/ 191929 w 995171"/>
                  <a:gd name="connsiteY37" fmla="*/ 414814 h 420623"/>
                  <a:gd name="connsiteX38" fmla="*/ 191929 w 995171"/>
                  <a:gd name="connsiteY38" fmla="*/ 264128 h 420623"/>
                  <a:gd name="connsiteX39" fmla="*/ 192024 w 995171"/>
                  <a:gd name="connsiteY39" fmla="*/ 274606 h 420623"/>
                  <a:gd name="connsiteX40" fmla="*/ 192119 w 995171"/>
                  <a:gd name="connsiteY40" fmla="*/ 269558 h 420623"/>
                  <a:gd name="connsiteX41" fmla="*/ 211741 w 995171"/>
                  <a:gd name="connsiteY41" fmla="*/ 210884 h 420623"/>
                  <a:gd name="connsiteX42" fmla="*/ 258985 w 995171"/>
                  <a:gd name="connsiteY42" fmla="*/ 190786 h 420623"/>
                  <a:gd name="connsiteX43" fmla="*/ 307753 w 995171"/>
                  <a:gd name="connsiteY43" fmla="*/ 210407 h 420623"/>
                  <a:gd name="connsiteX44" fmla="*/ 323945 w 995171"/>
                  <a:gd name="connsiteY44" fmla="*/ 264605 h 420623"/>
                  <a:gd name="connsiteX45" fmla="*/ 323945 w 995171"/>
                  <a:gd name="connsiteY45" fmla="*/ 264605 h 420623"/>
                  <a:gd name="connsiteX46" fmla="*/ 323945 w 995171"/>
                  <a:gd name="connsiteY46" fmla="*/ 265176 h 420623"/>
                  <a:gd name="connsiteX47" fmla="*/ 323945 w 995171"/>
                  <a:gd name="connsiteY47" fmla="*/ 265271 h 420623"/>
                  <a:gd name="connsiteX48" fmla="*/ 323945 w 995171"/>
                  <a:gd name="connsiteY48" fmla="*/ 414814 h 420623"/>
                  <a:gd name="connsiteX49" fmla="*/ 399098 w 995171"/>
                  <a:gd name="connsiteY49" fmla="*/ 414814 h 420623"/>
                  <a:gd name="connsiteX50" fmla="*/ 399098 w 995171"/>
                  <a:gd name="connsiteY50" fmla="*/ 254222 h 420623"/>
                  <a:gd name="connsiteX51" fmla="*/ 367951 w 995171"/>
                  <a:gd name="connsiteY51" fmla="*/ 159830 h 420623"/>
                  <a:gd name="connsiteX52" fmla="*/ 881825 w 995171"/>
                  <a:gd name="connsiteY52" fmla="*/ 272796 h 420623"/>
                  <a:gd name="connsiteX53" fmla="*/ 871061 w 995171"/>
                  <a:gd name="connsiteY53" fmla="*/ 215646 h 420623"/>
                  <a:gd name="connsiteX54" fmla="*/ 841057 w 995171"/>
                  <a:gd name="connsiteY54" fmla="*/ 168974 h 420623"/>
                  <a:gd name="connsiteX55" fmla="*/ 794957 w 995171"/>
                  <a:gd name="connsiteY55" fmla="*/ 137636 h 420623"/>
                  <a:gd name="connsiteX56" fmla="*/ 735806 w 995171"/>
                  <a:gd name="connsiteY56" fmla="*/ 126302 h 420623"/>
                  <a:gd name="connsiteX57" fmla="*/ 678371 w 995171"/>
                  <a:gd name="connsiteY57" fmla="*/ 137922 h 420623"/>
                  <a:gd name="connsiteX58" fmla="*/ 631698 w 995171"/>
                  <a:gd name="connsiteY58" fmla="*/ 169355 h 420623"/>
                  <a:gd name="connsiteX59" fmla="*/ 600266 w 995171"/>
                  <a:gd name="connsiteY59" fmla="*/ 216027 h 420623"/>
                  <a:gd name="connsiteX60" fmla="*/ 588645 w 995171"/>
                  <a:gd name="connsiteY60" fmla="*/ 273463 h 420623"/>
                  <a:gd name="connsiteX61" fmla="*/ 599694 w 995171"/>
                  <a:gd name="connsiteY61" fmla="*/ 330899 h 420623"/>
                  <a:gd name="connsiteX62" fmla="*/ 630269 w 995171"/>
                  <a:gd name="connsiteY62" fmla="*/ 377571 h 420623"/>
                  <a:gd name="connsiteX63" fmla="*/ 677513 w 995171"/>
                  <a:gd name="connsiteY63" fmla="*/ 409004 h 420623"/>
                  <a:gd name="connsiteX64" fmla="*/ 738092 w 995171"/>
                  <a:gd name="connsiteY64" fmla="*/ 420624 h 420623"/>
                  <a:gd name="connsiteX65" fmla="*/ 863918 w 995171"/>
                  <a:gd name="connsiteY65" fmla="*/ 365093 h 420623"/>
                  <a:gd name="connsiteX66" fmla="*/ 810292 w 995171"/>
                  <a:gd name="connsiteY66" fmla="*/ 324231 h 420623"/>
                  <a:gd name="connsiteX67" fmla="*/ 738664 w 995171"/>
                  <a:gd name="connsiteY67" fmla="*/ 355854 h 420623"/>
                  <a:gd name="connsiteX68" fmla="*/ 687229 w 995171"/>
                  <a:gd name="connsiteY68" fmla="*/ 341376 h 420623"/>
                  <a:gd name="connsiteX69" fmla="*/ 660368 w 995171"/>
                  <a:gd name="connsiteY69" fmla="*/ 302133 h 420623"/>
                  <a:gd name="connsiteX70" fmla="*/ 659606 w 995171"/>
                  <a:gd name="connsiteY70" fmla="*/ 299466 h 420623"/>
                  <a:gd name="connsiteX71" fmla="*/ 881825 w 995171"/>
                  <a:gd name="connsiteY71" fmla="*/ 299466 h 420623"/>
                  <a:gd name="connsiteX72" fmla="*/ 881825 w 995171"/>
                  <a:gd name="connsiteY72" fmla="*/ 272796 h 420623"/>
                  <a:gd name="connsiteX73" fmla="*/ 660368 w 995171"/>
                  <a:gd name="connsiteY73" fmla="*/ 246793 h 420623"/>
                  <a:gd name="connsiteX74" fmla="*/ 735330 w 995171"/>
                  <a:gd name="connsiteY74" fmla="*/ 189929 h 420623"/>
                  <a:gd name="connsiteX75" fmla="*/ 810387 w 995171"/>
                  <a:gd name="connsiteY75" fmla="*/ 246698 h 420623"/>
                  <a:gd name="connsiteX76" fmla="*/ 660368 w 995171"/>
                  <a:gd name="connsiteY76" fmla="*/ 246793 h 42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995171" h="420623">
                    <a:moveTo>
                      <a:pt x="74486" y="131921"/>
                    </a:moveTo>
                    <a:lnTo>
                      <a:pt x="0" y="131921"/>
                    </a:lnTo>
                    <a:lnTo>
                      <a:pt x="0" y="414719"/>
                    </a:lnTo>
                    <a:lnTo>
                      <a:pt x="74486" y="414719"/>
                    </a:lnTo>
                    <a:lnTo>
                      <a:pt x="74486" y="131921"/>
                    </a:lnTo>
                    <a:close/>
                    <a:moveTo>
                      <a:pt x="568262" y="417576"/>
                    </a:moveTo>
                    <a:lnTo>
                      <a:pt x="568262" y="348234"/>
                    </a:lnTo>
                    <a:cubicBezTo>
                      <a:pt x="557308" y="348139"/>
                      <a:pt x="548259" y="347567"/>
                      <a:pt x="541306" y="346520"/>
                    </a:cubicBezTo>
                    <a:cubicBezTo>
                      <a:pt x="533591" y="345281"/>
                      <a:pt x="527685" y="342710"/>
                      <a:pt x="523780" y="338804"/>
                    </a:cubicBezTo>
                    <a:cubicBezTo>
                      <a:pt x="519875" y="334899"/>
                      <a:pt x="517303" y="329184"/>
                      <a:pt x="516065" y="321945"/>
                    </a:cubicBezTo>
                    <a:cubicBezTo>
                      <a:pt x="514922" y="314992"/>
                      <a:pt x="514350" y="305753"/>
                      <a:pt x="514350" y="294608"/>
                    </a:cubicBezTo>
                    <a:lnTo>
                      <a:pt x="514350" y="195644"/>
                    </a:lnTo>
                    <a:lnTo>
                      <a:pt x="568262" y="195644"/>
                    </a:lnTo>
                    <a:lnTo>
                      <a:pt x="568262" y="131921"/>
                    </a:lnTo>
                    <a:lnTo>
                      <a:pt x="514350" y="131921"/>
                    </a:lnTo>
                    <a:lnTo>
                      <a:pt x="514350" y="21812"/>
                    </a:lnTo>
                    <a:lnTo>
                      <a:pt x="439865" y="21812"/>
                    </a:lnTo>
                    <a:lnTo>
                      <a:pt x="439865" y="295180"/>
                    </a:lnTo>
                    <a:cubicBezTo>
                      <a:pt x="439865" y="318230"/>
                      <a:pt x="441865" y="337852"/>
                      <a:pt x="445865" y="353473"/>
                    </a:cubicBezTo>
                    <a:cubicBezTo>
                      <a:pt x="449771" y="368903"/>
                      <a:pt x="456438" y="381572"/>
                      <a:pt x="465677" y="391001"/>
                    </a:cubicBezTo>
                    <a:cubicBezTo>
                      <a:pt x="474917" y="400431"/>
                      <a:pt x="487204" y="407289"/>
                      <a:pt x="502063" y="411385"/>
                    </a:cubicBezTo>
                    <a:cubicBezTo>
                      <a:pt x="517112" y="415481"/>
                      <a:pt x="536258" y="417671"/>
                      <a:pt x="558927" y="417671"/>
                    </a:cubicBezTo>
                    <a:lnTo>
                      <a:pt x="568262" y="417671"/>
                    </a:lnTo>
                    <a:close/>
                    <a:moveTo>
                      <a:pt x="995172" y="0"/>
                    </a:moveTo>
                    <a:lnTo>
                      <a:pt x="920687" y="0"/>
                    </a:lnTo>
                    <a:lnTo>
                      <a:pt x="920687" y="414719"/>
                    </a:lnTo>
                    <a:lnTo>
                      <a:pt x="995172" y="414719"/>
                    </a:lnTo>
                    <a:lnTo>
                      <a:pt x="995172" y="0"/>
                    </a:lnTo>
                    <a:close/>
                    <a:moveTo>
                      <a:pt x="367951" y="159830"/>
                    </a:moveTo>
                    <a:cubicBezTo>
                      <a:pt x="347282" y="137541"/>
                      <a:pt x="318135" y="126206"/>
                      <a:pt x="281273" y="126206"/>
                    </a:cubicBezTo>
                    <a:cubicBezTo>
                      <a:pt x="263462" y="126206"/>
                      <a:pt x="247079" y="129921"/>
                      <a:pt x="232410" y="137065"/>
                    </a:cubicBezTo>
                    <a:cubicBezTo>
                      <a:pt x="217742" y="144304"/>
                      <a:pt x="205264" y="154496"/>
                      <a:pt x="195358" y="167259"/>
                    </a:cubicBezTo>
                    <a:lnTo>
                      <a:pt x="191262" y="172498"/>
                    </a:lnTo>
                    <a:lnTo>
                      <a:pt x="191262" y="167831"/>
                    </a:lnTo>
                    <a:lnTo>
                      <a:pt x="191262" y="132017"/>
                    </a:lnTo>
                    <a:lnTo>
                      <a:pt x="117920" y="132017"/>
                    </a:lnTo>
                    <a:lnTo>
                      <a:pt x="117920" y="414814"/>
                    </a:lnTo>
                    <a:lnTo>
                      <a:pt x="191929" y="414814"/>
                    </a:lnTo>
                    <a:lnTo>
                      <a:pt x="191929" y="264128"/>
                    </a:lnTo>
                    <a:lnTo>
                      <a:pt x="192024" y="274606"/>
                    </a:lnTo>
                    <a:cubicBezTo>
                      <a:pt x="192024" y="272891"/>
                      <a:pt x="192024" y="271177"/>
                      <a:pt x="192119" y="269558"/>
                    </a:cubicBezTo>
                    <a:cubicBezTo>
                      <a:pt x="192881" y="243173"/>
                      <a:pt x="199454" y="223456"/>
                      <a:pt x="211741" y="210884"/>
                    </a:cubicBezTo>
                    <a:cubicBezTo>
                      <a:pt x="224790" y="197549"/>
                      <a:pt x="240697" y="190786"/>
                      <a:pt x="258985" y="190786"/>
                    </a:cubicBezTo>
                    <a:cubicBezTo>
                      <a:pt x="280511" y="190786"/>
                      <a:pt x="296894" y="197358"/>
                      <a:pt x="307753" y="210407"/>
                    </a:cubicBezTo>
                    <a:cubicBezTo>
                      <a:pt x="318421" y="223171"/>
                      <a:pt x="323850" y="241364"/>
                      <a:pt x="323945" y="264605"/>
                    </a:cubicBezTo>
                    <a:lnTo>
                      <a:pt x="323945" y="264605"/>
                    </a:lnTo>
                    <a:lnTo>
                      <a:pt x="323945" y="265176"/>
                    </a:lnTo>
                    <a:lnTo>
                      <a:pt x="323945" y="265271"/>
                    </a:lnTo>
                    <a:lnTo>
                      <a:pt x="323945" y="414814"/>
                    </a:lnTo>
                    <a:lnTo>
                      <a:pt x="399098" y="414814"/>
                    </a:lnTo>
                    <a:lnTo>
                      <a:pt x="399098" y="254222"/>
                    </a:lnTo>
                    <a:cubicBezTo>
                      <a:pt x="399193" y="213931"/>
                      <a:pt x="388620" y="182118"/>
                      <a:pt x="367951" y="159830"/>
                    </a:cubicBezTo>
                    <a:moveTo>
                      <a:pt x="881825" y="272796"/>
                    </a:moveTo>
                    <a:cubicBezTo>
                      <a:pt x="881825" y="252508"/>
                      <a:pt x="878205" y="233267"/>
                      <a:pt x="871061" y="215646"/>
                    </a:cubicBezTo>
                    <a:cubicBezTo>
                      <a:pt x="863918" y="198025"/>
                      <a:pt x="853821" y="182309"/>
                      <a:pt x="841057" y="168974"/>
                    </a:cubicBezTo>
                    <a:cubicBezTo>
                      <a:pt x="828294" y="155639"/>
                      <a:pt x="812768" y="145066"/>
                      <a:pt x="794957" y="137636"/>
                    </a:cubicBezTo>
                    <a:cubicBezTo>
                      <a:pt x="777145" y="130112"/>
                      <a:pt x="757238" y="126302"/>
                      <a:pt x="735806" y="126302"/>
                    </a:cubicBezTo>
                    <a:cubicBezTo>
                      <a:pt x="715518" y="126302"/>
                      <a:pt x="696182" y="130207"/>
                      <a:pt x="678371" y="137922"/>
                    </a:cubicBezTo>
                    <a:cubicBezTo>
                      <a:pt x="660559" y="145637"/>
                      <a:pt x="644843" y="156210"/>
                      <a:pt x="631698" y="169355"/>
                    </a:cubicBezTo>
                    <a:cubicBezTo>
                      <a:pt x="618554" y="182499"/>
                      <a:pt x="607981" y="198215"/>
                      <a:pt x="600266" y="216027"/>
                    </a:cubicBezTo>
                    <a:cubicBezTo>
                      <a:pt x="592550" y="233839"/>
                      <a:pt x="588645" y="253175"/>
                      <a:pt x="588645" y="273463"/>
                    </a:cubicBezTo>
                    <a:cubicBezTo>
                      <a:pt x="588645" y="293751"/>
                      <a:pt x="592360" y="313087"/>
                      <a:pt x="599694" y="330899"/>
                    </a:cubicBezTo>
                    <a:cubicBezTo>
                      <a:pt x="607028" y="348710"/>
                      <a:pt x="617315" y="364426"/>
                      <a:pt x="630269" y="377571"/>
                    </a:cubicBezTo>
                    <a:cubicBezTo>
                      <a:pt x="643223" y="390716"/>
                      <a:pt x="659130" y="401288"/>
                      <a:pt x="677513" y="409004"/>
                    </a:cubicBezTo>
                    <a:cubicBezTo>
                      <a:pt x="695897" y="416719"/>
                      <a:pt x="716280" y="420624"/>
                      <a:pt x="738092" y="420624"/>
                    </a:cubicBezTo>
                    <a:cubicBezTo>
                      <a:pt x="801148" y="420624"/>
                      <a:pt x="840391" y="391954"/>
                      <a:pt x="863918" y="365093"/>
                    </a:cubicBezTo>
                    <a:lnTo>
                      <a:pt x="810292" y="324231"/>
                    </a:lnTo>
                    <a:cubicBezTo>
                      <a:pt x="798957" y="337661"/>
                      <a:pt x="772192" y="355854"/>
                      <a:pt x="738664" y="355854"/>
                    </a:cubicBezTo>
                    <a:cubicBezTo>
                      <a:pt x="717614" y="355854"/>
                      <a:pt x="700373" y="350996"/>
                      <a:pt x="687229" y="341376"/>
                    </a:cubicBezTo>
                    <a:cubicBezTo>
                      <a:pt x="674084" y="331756"/>
                      <a:pt x="665036" y="318611"/>
                      <a:pt x="660368" y="302133"/>
                    </a:cubicBezTo>
                    <a:lnTo>
                      <a:pt x="659606" y="299466"/>
                    </a:lnTo>
                    <a:lnTo>
                      <a:pt x="881825" y="299466"/>
                    </a:lnTo>
                    <a:lnTo>
                      <a:pt x="881825" y="272796"/>
                    </a:lnTo>
                    <a:close/>
                    <a:moveTo>
                      <a:pt x="660368" y="246793"/>
                    </a:moveTo>
                    <a:cubicBezTo>
                      <a:pt x="660368" y="226124"/>
                      <a:pt x="684086" y="189929"/>
                      <a:pt x="735330" y="189929"/>
                    </a:cubicBezTo>
                    <a:cubicBezTo>
                      <a:pt x="786575" y="189929"/>
                      <a:pt x="810387" y="226028"/>
                      <a:pt x="810387" y="246698"/>
                    </a:cubicBezTo>
                    <a:lnTo>
                      <a:pt x="660368" y="24679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34E3A93-BFC9-49AD-8CF7-7EDF2A13157E}"/>
                  </a:ext>
                </a:extLst>
              </p:cNvPr>
              <p:cNvSpPr/>
              <p:nvPr/>
            </p:nvSpPr>
            <p:spPr>
              <a:xfrm>
                <a:off x="2358770" y="6728469"/>
                <a:ext cx="79057" cy="79057"/>
              </a:xfrm>
              <a:custGeom>
                <a:avLst/>
                <a:gdLst>
                  <a:gd name="connsiteX0" fmla="*/ 39529 w 79057"/>
                  <a:gd name="connsiteY0" fmla="*/ 5620 h 79057"/>
                  <a:gd name="connsiteX1" fmla="*/ 73438 w 79057"/>
                  <a:gd name="connsiteY1" fmla="*/ 39529 h 79057"/>
                  <a:gd name="connsiteX2" fmla="*/ 39529 w 79057"/>
                  <a:gd name="connsiteY2" fmla="*/ 73438 h 79057"/>
                  <a:gd name="connsiteX3" fmla="*/ 5620 w 79057"/>
                  <a:gd name="connsiteY3" fmla="*/ 39529 h 79057"/>
                  <a:gd name="connsiteX4" fmla="*/ 39529 w 79057"/>
                  <a:gd name="connsiteY4" fmla="*/ 5620 h 79057"/>
                  <a:gd name="connsiteX5" fmla="*/ 39529 w 79057"/>
                  <a:gd name="connsiteY5" fmla="*/ 0 h 79057"/>
                  <a:gd name="connsiteX6" fmla="*/ 0 w 79057"/>
                  <a:gd name="connsiteY6" fmla="*/ 39529 h 79057"/>
                  <a:gd name="connsiteX7" fmla="*/ 39529 w 79057"/>
                  <a:gd name="connsiteY7" fmla="*/ 79058 h 79057"/>
                  <a:gd name="connsiteX8" fmla="*/ 79058 w 79057"/>
                  <a:gd name="connsiteY8" fmla="*/ 39529 h 79057"/>
                  <a:gd name="connsiteX9" fmla="*/ 39529 w 79057"/>
                  <a:gd name="connsiteY9" fmla="*/ 0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057" h="79057">
                    <a:moveTo>
                      <a:pt x="39529" y="5620"/>
                    </a:moveTo>
                    <a:cubicBezTo>
                      <a:pt x="58198" y="5620"/>
                      <a:pt x="73438" y="20860"/>
                      <a:pt x="73438" y="39529"/>
                    </a:cubicBezTo>
                    <a:cubicBezTo>
                      <a:pt x="73438" y="58198"/>
                      <a:pt x="58198" y="73438"/>
                      <a:pt x="39529" y="73438"/>
                    </a:cubicBezTo>
                    <a:cubicBezTo>
                      <a:pt x="20860" y="73438"/>
                      <a:pt x="5620" y="58198"/>
                      <a:pt x="5620" y="39529"/>
                    </a:cubicBezTo>
                    <a:cubicBezTo>
                      <a:pt x="5620" y="20860"/>
                      <a:pt x="20860" y="5620"/>
                      <a:pt x="39529" y="5620"/>
                    </a:cubicBezTo>
                    <a:moveTo>
                      <a:pt x="39529" y="0"/>
                    </a:moveTo>
                    <a:cubicBezTo>
                      <a:pt x="17717" y="0"/>
                      <a:pt x="0" y="17717"/>
                      <a:pt x="0" y="39529"/>
                    </a:cubicBezTo>
                    <a:cubicBezTo>
                      <a:pt x="0" y="61341"/>
                      <a:pt x="17717" y="79058"/>
                      <a:pt x="39529" y="79058"/>
                    </a:cubicBezTo>
                    <a:cubicBezTo>
                      <a:pt x="61341" y="79058"/>
                      <a:pt x="79058" y="61341"/>
                      <a:pt x="79058" y="39529"/>
                    </a:cubicBezTo>
                    <a:cubicBezTo>
                      <a:pt x="79058" y="17717"/>
                      <a:pt x="61341" y="0"/>
                      <a:pt x="39529" y="0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39DD8F2-C56B-454C-9A84-A663F83DB6CE}"/>
                  </a:ext>
                </a:extLst>
              </p:cNvPr>
              <p:cNvSpPr/>
              <p:nvPr/>
            </p:nvSpPr>
            <p:spPr>
              <a:xfrm>
                <a:off x="2384869" y="6748090"/>
                <a:ext cx="30765" cy="39528"/>
              </a:xfrm>
              <a:custGeom>
                <a:avLst/>
                <a:gdLst>
                  <a:gd name="connsiteX0" fmla="*/ 16383 w 30765"/>
                  <a:gd name="connsiteY0" fmla="*/ 95 h 39528"/>
                  <a:gd name="connsiteX1" fmla="*/ 23051 w 30765"/>
                  <a:gd name="connsiteY1" fmla="*/ 1715 h 39528"/>
                  <a:gd name="connsiteX2" fmla="*/ 27718 w 30765"/>
                  <a:gd name="connsiteY2" fmla="*/ 6191 h 39528"/>
                  <a:gd name="connsiteX3" fmla="*/ 29337 w 30765"/>
                  <a:gd name="connsiteY3" fmla="*/ 12478 h 39528"/>
                  <a:gd name="connsiteX4" fmla="*/ 27146 w 30765"/>
                  <a:gd name="connsiteY4" fmla="*/ 19622 h 39528"/>
                  <a:gd name="connsiteX5" fmla="*/ 21812 w 30765"/>
                  <a:gd name="connsiteY5" fmla="*/ 23717 h 39528"/>
                  <a:gd name="connsiteX6" fmla="*/ 30766 w 30765"/>
                  <a:gd name="connsiteY6" fmla="*/ 39529 h 39528"/>
                  <a:gd name="connsiteX7" fmla="*/ 23717 w 30765"/>
                  <a:gd name="connsiteY7" fmla="*/ 39529 h 39528"/>
                  <a:gd name="connsiteX8" fmla="*/ 15526 w 30765"/>
                  <a:gd name="connsiteY8" fmla="*/ 24860 h 39528"/>
                  <a:gd name="connsiteX9" fmla="*/ 6191 w 30765"/>
                  <a:gd name="connsiteY9" fmla="*/ 24860 h 39528"/>
                  <a:gd name="connsiteX10" fmla="*/ 6191 w 30765"/>
                  <a:gd name="connsiteY10" fmla="*/ 39529 h 39528"/>
                  <a:gd name="connsiteX11" fmla="*/ 0 w 30765"/>
                  <a:gd name="connsiteY11" fmla="*/ 39529 h 39528"/>
                  <a:gd name="connsiteX12" fmla="*/ 0 w 30765"/>
                  <a:gd name="connsiteY12" fmla="*/ 0 h 39528"/>
                  <a:gd name="connsiteX13" fmla="*/ 16383 w 30765"/>
                  <a:gd name="connsiteY13" fmla="*/ 0 h 39528"/>
                  <a:gd name="connsiteX14" fmla="*/ 16383 w 30765"/>
                  <a:gd name="connsiteY14" fmla="*/ 19336 h 39528"/>
                  <a:gd name="connsiteX15" fmla="*/ 19907 w 30765"/>
                  <a:gd name="connsiteY15" fmla="*/ 18478 h 39528"/>
                  <a:gd name="connsiteX16" fmla="*/ 22289 w 30765"/>
                  <a:gd name="connsiteY16" fmla="*/ 16097 h 39528"/>
                  <a:gd name="connsiteX17" fmla="*/ 23146 w 30765"/>
                  <a:gd name="connsiteY17" fmla="*/ 12573 h 39528"/>
                  <a:gd name="connsiteX18" fmla="*/ 22289 w 30765"/>
                  <a:gd name="connsiteY18" fmla="*/ 9049 h 39528"/>
                  <a:gd name="connsiteX19" fmla="*/ 19907 w 30765"/>
                  <a:gd name="connsiteY19" fmla="*/ 6668 h 39528"/>
                  <a:gd name="connsiteX20" fmla="*/ 16383 w 30765"/>
                  <a:gd name="connsiteY20" fmla="*/ 5810 h 39528"/>
                  <a:gd name="connsiteX21" fmla="*/ 6191 w 30765"/>
                  <a:gd name="connsiteY21" fmla="*/ 5810 h 39528"/>
                  <a:gd name="connsiteX22" fmla="*/ 6191 w 30765"/>
                  <a:gd name="connsiteY22" fmla="*/ 19336 h 39528"/>
                  <a:gd name="connsiteX23" fmla="*/ 16383 w 30765"/>
                  <a:gd name="connsiteY23" fmla="*/ 19336 h 39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765" h="39528">
                    <a:moveTo>
                      <a:pt x="16383" y="95"/>
                    </a:moveTo>
                    <a:cubicBezTo>
                      <a:pt x="18860" y="95"/>
                      <a:pt x="21050" y="667"/>
                      <a:pt x="23051" y="1715"/>
                    </a:cubicBezTo>
                    <a:cubicBezTo>
                      <a:pt x="25051" y="2762"/>
                      <a:pt x="26575" y="4286"/>
                      <a:pt x="27718" y="6191"/>
                    </a:cubicBezTo>
                    <a:cubicBezTo>
                      <a:pt x="28861" y="8096"/>
                      <a:pt x="29337" y="10192"/>
                      <a:pt x="29337" y="12478"/>
                    </a:cubicBezTo>
                    <a:cubicBezTo>
                      <a:pt x="29337" y="15335"/>
                      <a:pt x="28575" y="17717"/>
                      <a:pt x="27146" y="19622"/>
                    </a:cubicBezTo>
                    <a:cubicBezTo>
                      <a:pt x="25718" y="21527"/>
                      <a:pt x="23908" y="22860"/>
                      <a:pt x="21812" y="23717"/>
                    </a:cubicBezTo>
                    <a:lnTo>
                      <a:pt x="30766" y="39529"/>
                    </a:lnTo>
                    <a:lnTo>
                      <a:pt x="23717" y="39529"/>
                    </a:lnTo>
                    <a:lnTo>
                      <a:pt x="15526" y="24860"/>
                    </a:lnTo>
                    <a:lnTo>
                      <a:pt x="6191" y="24860"/>
                    </a:lnTo>
                    <a:lnTo>
                      <a:pt x="6191" y="39529"/>
                    </a:lnTo>
                    <a:lnTo>
                      <a:pt x="0" y="39529"/>
                    </a:lnTo>
                    <a:lnTo>
                      <a:pt x="0" y="0"/>
                    </a:lnTo>
                    <a:lnTo>
                      <a:pt x="16383" y="0"/>
                    </a:lnTo>
                    <a:close/>
                    <a:moveTo>
                      <a:pt x="16383" y="19336"/>
                    </a:moveTo>
                    <a:cubicBezTo>
                      <a:pt x="17717" y="19336"/>
                      <a:pt x="18860" y="19050"/>
                      <a:pt x="19907" y="18478"/>
                    </a:cubicBezTo>
                    <a:cubicBezTo>
                      <a:pt x="20955" y="17907"/>
                      <a:pt x="21717" y="17050"/>
                      <a:pt x="22289" y="16097"/>
                    </a:cubicBezTo>
                    <a:cubicBezTo>
                      <a:pt x="22860" y="15050"/>
                      <a:pt x="23146" y="13906"/>
                      <a:pt x="23146" y="12573"/>
                    </a:cubicBezTo>
                    <a:cubicBezTo>
                      <a:pt x="23146" y="11240"/>
                      <a:pt x="22860" y="10097"/>
                      <a:pt x="22289" y="9049"/>
                    </a:cubicBezTo>
                    <a:cubicBezTo>
                      <a:pt x="21717" y="8001"/>
                      <a:pt x="20860" y="7239"/>
                      <a:pt x="19907" y="6668"/>
                    </a:cubicBezTo>
                    <a:cubicBezTo>
                      <a:pt x="18860" y="6096"/>
                      <a:pt x="17717" y="5810"/>
                      <a:pt x="16383" y="5810"/>
                    </a:cubicBezTo>
                    <a:lnTo>
                      <a:pt x="6191" y="5810"/>
                    </a:lnTo>
                    <a:lnTo>
                      <a:pt x="6191" y="19336"/>
                    </a:lnTo>
                    <a:lnTo>
                      <a:pt x="16383" y="1933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47389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5429864" cy="119982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230287"/>
            <a:ext cx="5429250" cy="241068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9775C37-EE38-450C-8269-79E50F8E88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26138" y="2655075"/>
            <a:ext cx="5429250" cy="470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7DC24117-8044-4F60-A59D-9F61002D6C8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24550" y="3331781"/>
            <a:ext cx="5429250" cy="241068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05F9606-8CF6-4C56-B2B6-E8A04B25F1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24294" y="5767077"/>
            <a:ext cx="5429250" cy="470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66431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5429864" cy="119982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0"/>
            <a:ext cx="5808406" cy="6400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3126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1734800" cy="6400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0310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41833"/>
            <a:ext cx="10972800" cy="4241800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4C57F0-3964-4184-8486-C7C3D87AEA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1000" y="5757203"/>
            <a:ext cx="10972800" cy="501650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8786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41833"/>
            <a:ext cx="10972800" cy="4241800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4C57F0-3964-4184-8486-C7C3D87AEA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1000" y="5757203"/>
            <a:ext cx="10972800" cy="50165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43DA6DA-63DC-460A-B2F4-6584E4114B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F26FFBC-3F56-4549-828C-9A20F03B19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EBB8918-321F-4814-85AD-F9F7A8C67A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FBDE8F-8844-4DFF-BA21-35B58CB1D8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537995" y="6510549"/>
            <a:ext cx="11160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Intel Confidential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575CFAC-8A95-416C-AF0A-BE82C31DD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86365" y="6510549"/>
            <a:ext cx="193674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Next Generation and Standards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1852F3-59BE-4CC1-B2BF-0FAA22504E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5998614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29178"/>
            <a:ext cx="10972800" cy="1199822"/>
          </a:xfrm>
        </p:spPr>
        <p:txBody>
          <a:bodyPr anchor="b" anchorCtr="0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3449317"/>
            <a:ext cx="10972800" cy="681935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733065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29178"/>
            <a:ext cx="10972800" cy="1199822"/>
          </a:xfrm>
        </p:spPr>
        <p:txBody>
          <a:bodyPr anchor="b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3449317"/>
            <a:ext cx="10972800" cy="681935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EB7CF4-6E59-4F58-B339-D2AEFB0D20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2F87E56-D20F-4261-BEAD-AB9B17E14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FB7B45-0229-4BD9-84EB-963DE20FBD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3A9EF0-587D-4D66-AF71-B360DB919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44556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Blue 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C841197-2CF0-45F0-8F2A-7933BBBCA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67399" y="402558"/>
            <a:ext cx="5874297" cy="6003471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623" y="5463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87623" y="1813801"/>
            <a:ext cx="5433848" cy="437679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2F87E56-D20F-4261-BEAD-AB9B17E14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33A9EF0-587D-4D66-AF71-B360DB919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41B807F-E5A0-4B47-8126-0798D03DDE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36812" y="2023074"/>
            <a:ext cx="492319" cy="591423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 userDrawn="1"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 userDrawn="1"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rgbClr val="7BDE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 userDrawn="1"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rgbClr val="B4F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04835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Blue B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C841197-2CF0-45F0-8F2A-7933BBBCA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67399" y="402558"/>
            <a:ext cx="5874297" cy="6003471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623" y="5463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87623" y="1813801"/>
            <a:ext cx="5433848" cy="437679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2F87E56-D20F-4261-BEAD-AB9B17E14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33A9EF0-587D-4D66-AF71-B360DB919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F16FE66-F77C-48EC-9636-B0D3F1F81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36812" y="2023074"/>
            <a:ext cx="492319" cy="591423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 userDrawn="1"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 userDrawn="1"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 userDrawn="1"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36121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hit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32B7E3E-B537-4EE3-BA97-B90982F6C31B}"/>
              </a:ext>
            </a:extLst>
          </p:cNvPr>
          <p:cNvSpPr/>
          <p:nvPr userDrawn="1"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67399" y="402558"/>
            <a:ext cx="5874297" cy="6003471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623" y="5463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06BD04-B5E7-422F-B321-54907EFDFD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36812" y="2023074"/>
            <a:ext cx="492319" cy="591423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 userDrawn="1"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 userDrawn="1"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rgbClr val="7BDE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 userDrawn="1"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rgbClr val="B4F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87623" y="1813801"/>
            <a:ext cx="5433848" cy="437679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175E17D-D74E-461D-9994-21701E9CF3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472931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 B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3AA05A6-FEDA-41DC-B943-5B1F42A56F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73803" y="0"/>
            <a:ext cx="4325371" cy="6392520"/>
            <a:chOff x="573803" y="0"/>
            <a:chExt cx="4325371" cy="639252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F200040-B841-47B7-8555-E0299CDC24FA}"/>
                </a:ext>
              </a:extLst>
            </p:cNvPr>
            <p:cNvSpPr/>
            <p:nvPr userDrawn="1"/>
          </p:nvSpPr>
          <p:spPr>
            <a:xfrm>
              <a:off x="1468406" y="0"/>
              <a:ext cx="3430768" cy="539087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AD8DF60-7E0A-43C5-81B6-9B3522A7A826}"/>
                </a:ext>
              </a:extLst>
            </p:cNvPr>
            <p:cNvGrpSpPr/>
            <p:nvPr userDrawn="1"/>
          </p:nvGrpSpPr>
          <p:grpSpPr>
            <a:xfrm>
              <a:off x="1468406" y="5995719"/>
              <a:ext cx="1059754" cy="396801"/>
              <a:chOff x="1314450" y="6391094"/>
              <a:chExt cx="1123377" cy="420623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AC5EDAF-1FA5-4CEA-99CA-7D0E1F5DDF81}"/>
                  </a:ext>
                </a:extLst>
              </p:cNvPr>
              <p:cNvSpPr/>
              <p:nvPr/>
            </p:nvSpPr>
            <p:spPr>
              <a:xfrm>
                <a:off x="1314450" y="6396809"/>
                <a:ext cx="78581" cy="78581"/>
              </a:xfrm>
              <a:custGeom>
                <a:avLst/>
                <a:gdLst>
                  <a:gd name="connsiteX0" fmla="*/ 0 w 78581"/>
                  <a:gd name="connsiteY0" fmla="*/ 0 h 78581"/>
                  <a:gd name="connsiteX1" fmla="*/ 78581 w 78581"/>
                  <a:gd name="connsiteY1" fmla="*/ 0 h 78581"/>
                  <a:gd name="connsiteX2" fmla="*/ 78581 w 78581"/>
                  <a:gd name="connsiteY2" fmla="*/ 78581 h 78581"/>
                  <a:gd name="connsiteX3" fmla="*/ 0 w 78581"/>
                  <a:gd name="connsiteY3" fmla="*/ 78581 h 78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78581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78581"/>
                    </a:lnTo>
                    <a:lnTo>
                      <a:pt x="0" y="78581"/>
                    </a:lnTo>
                    <a:close/>
                  </a:path>
                </a:pathLst>
              </a:custGeom>
              <a:solidFill>
                <a:srgbClr val="00B2E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31A324-874D-4D3D-95F1-8AE3303E2272}"/>
                  </a:ext>
                </a:extLst>
              </p:cNvPr>
              <p:cNvSpPr/>
              <p:nvPr/>
            </p:nvSpPr>
            <p:spPr>
              <a:xfrm>
                <a:off x="1316545" y="6391094"/>
                <a:ext cx="995171" cy="420623"/>
              </a:xfrm>
              <a:custGeom>
                <a:avLst/>
                <a:gdLst>
                  <a:gd name="connsiteX0" fmla="*/ 74486 w 995171"/>
                  <a:gd name="connsiteY0" fmla="*/ 131921 h 420623"/>
                  <a:gd name="connsiteX1" fmla="*/ 0 w 995171"/>
                  <a:gd name="connsiteY1" fmla="*/ 131921 h 420623"/>
                  <a:gd name="connsiteX2" fmla="*/ 0 w 995171"/>
                  <a:gd name="connsiteY2" fmla="*/ 414719 h 420623"/>
                  <a:gd name="connsiteX3" fmla="*/ 74486 w 995171"/>
                  <a:gd name="connsiteY3" fmla="*/ 414719 h 420623"/>
                  <a:gd name="connsiteX4" fmla="*/ 74486 w 995171"/>
                  <a:gd name="connsiteY4" fmla="*/ 131921 h 420623"/>
                  <a:gd name="connsiteX5" fmla="*/ 568262 w 995171"/>
                  <a:gd name="connsiteY5" fmla="*/ 417576 h 420623"/>
                  <a:gd name="connsiteX6" fmla="*/ 568262 w 995171"/>
                  <a:gd name="connsiteY6" fmla="*/ 348234 h 420623"/>
                  <a:gd name="connsiteX7" fmla="*/ 541306 w 995171"/>
                  <a:gd name="connsiteY7" fmla="*/ 346520 h 420623"/>
                  <a:gd name="connsiteX8" fmla="*/ 523780 w 995171"/>
                  <a:gd name="connsiteY8" fmla="*/ 338804 h 420623"/>
                  <a:gd name="connsiteX9" fmla="*/ 516065 w 995171"/>
                  <a:gd name="connsiteY9" fmla="*/ 321945 h 420623"/>
                  <a:gd name="connsiteX10" fmla="*/ 514350 w 995171"/>
                  <a:gd name="connsiteY10" fmla="*/ 294608 h 420623"/>
                  <a:gd name="connsiteX11" fmla="*/ 514350 w 995171"/>
                  <a:gd name="connsiteY11" fmla="*/ 195644 h 420623"/>
                  <a:gd name="connsiteX12" fmla="*/ 568262 w 995171"/>
                  <a:gd name="connsiteY12" fmla="*/ 195644 h 420623"/>
                  <a:gd name="connsiteX13" fmla="*/ 568262 w 995171"/>
                  <a:gd name="connsiteY13" fmla="*/ 131921 h 420623"/>
                  <a:gd name="connsiteX14" fmla="*/ 514350 w 995171"/>
                  <a:gd name="connsiteY14" fmla="*/ 131921 h 420623"/>
                  <a:gd name="connsiteX15" fmla="*/ 514350 w 995171"/>
                  <a:gd name="connsiteY15" fmla="*/ 21812 h 420623"/>
                  <a:gd name="connsiteX16" fmla="*/ 439865 w 995171"/>
                  <a:gd name="connsiteY16" fmla="*/ 21812 h 420623"/>
                  <a:gd name="connsiteX17" fmla="*/ 439865 w 995171"/>
                  <a:gd name="connsiteY17" fmla="*/ 295180 h 420623"/>
                  <a:gd name="connsiteX18" fmla="*/ 445865 w 995171"/>
                  <a:gd name="connsiteY18" fmla="*/ 353473 h 420623"/>
                  <a:gd name="connsiteX19" fmla="*/ 465677 w 995171"/>
                  <a:gd name="connsiteY19" fmla="*/ 391001 h 420623"/>
                  <a:gd name="connsiteX20" fmla="*/ 502063 w 995171"/>
                  <a:gd name="connsiteY20" fmla="*/ 411385 h 420623"/>
                  <a:gd name="connsiteX21" fmla="*/ 558927 w 995171"/>
                  <a:gd name="connsiteY21" fmla="*/ 417671 h 420623"/>
                  <a:gd name="connsiteX22" fmla="*/ 568262 w 995171"/>
                  <a:gd name="connsiteY22" fmla="*/ 417671 h 420623"/>
                  <a:gd name="connsiteX23" fmla="*/ 995172 w 995171"/>
                  <a:gd name="connsiteY23" fmla="*/ 0 h 420623"/>
                  <a:gd name="connsiteX24" fmla="*/ 920687 w 995171"/>
                  <a:gd name="connsiteY24" fmla="*/ 0 h 420623"/>
                  <a:gd name="connsiteX25" fmla="*/ 920687 w 995171"/>
                  <a:gd name="connsiteY25" fmla="*/ 414719 h 420623"/>
                  <a:gd name="connsiteX26" fmla="*/ 995172 w 995171"/>
                  <a:gd name="connsiteY26" fmla="*/ 414719 h 420623"/>
                  <a:gd name="connsiteX27" fmla="*/ 995172 w 995171"/>
                  <a:gd name="connsiteY27" fmla="*/ 0 h 420623"/>
                  <a:gd name="connsiteX28" fmla="*/ 367951 w 995171"/>
                  <a:gd name="connsiteY28" fmla="*/ 159830 h 420623"/>
                  <a:gd name="connsiteX29" fmla="*/ 281273 w 995171"/>
                  <a:gd name="connsiteY29" fmla="*/ 126206 h 420623"/>
                  <a:gd name="connsiteX30" fmla="*/ 232410 w 995171"/>
                  <a:gd name="connsiteY30" fmla="*/ 137065 h 420623"/>
                  <a:gd name="connsiteX31" fmla="*/ 195358 w 995171"/>
                  <a:gd name="connsiteY31" fmla="*/ 167259 h 420623"/>
                  <a:gd name="connsiteX32" fmla="*/ 191262 w 995171"/>
                  <a:gd name="connsiteY32" fmla="*/ 172498 h 420623"/>
                  <a:gd name="connsiteX33" fmla="*/ 191262 w 995171"/>
                  <a:gd name="connsiteY33" fmla="*/ 167831 h 420623"/>
                  <a:gd name="connsiteX34" fmla="*/ 191262 w 995171"/>
                  <a:gd name="connsiteY34" fmla="*/ 132017 h 420623"/>
                  <a:gd name="connsiteX35" fmla="*/ 117920 w 995171"/>
                  <a:gd name="connsiteY35" fmla="*/ 132017 h 420623"/>
                  <a:gd name="connsiteX36" fmla="*/ 117920 w 995171"/>
                  <a:gd name="connsiteY36" fmla="*/ 414814 h 420623"/>
                  <a:gd name="connsiteX37" fmla="*/ 191929 w 995171"/>
                  <a:gd name="connsiteY37" fmla="*/ 414814 h 420623"/>
                  <a:gd name="connsiteX38" fmla="*/ 191929 w 995171"/>
                  <a:gd name="connsiteY38" fmla="*/ 264128 h 420623"/>
                  <a:gd name="connsiteX39" fmla="*/ 192024 w 995171"/>
                  <a:gd name="connsiteY39" fmla="*/ 274606 h 420623"/>
                  <a:gd name="connsiteX40" fmla="*/ 192119 w 995171"/>
                  <a:gd name="connsiteY40" fmla="*/ 269558 h 420623"/>
                  <a:gd name="connsiteX41" fmla="*/ 211741 w 995171"/>
                  <a:gd name="connsiteY41" fmla="*/ 210884 h 420623"/>
                  <a:gd name="connsiteX42" fmla="*/ 258985 w 995171"/>
                  <a:gd name="connsiteY42" fmla="*/ 190786 h 420623"/>
                  <a:gd name="connsiteX43" fmla="*/ 307753 w 995171"/>
                  <a:gd name="connsiteY43" fmla="*/ 210407 h 420623"/>
                  <a:gd name="connsiteX44" fmla="*/ 323945 w 995171"/>
                  <a:gd name="connsiteY44" fmla="*/ 264605 h 420623"/>
                  <a:gd name="connsiteX45" fmla="*/ 323945 w 995171"/>
                  <a:gd name="connsiteY45" fmla="*/ 264605 h 420623"/>
                  <a:gd name="connsiteX46" fmla="*/ 323945 w 995171"/>
                  <a:gd name="connsiteY46" fmla="*/ 265176 h 420623"/>
                  <a:gd name="connsiteX47" fmla="*/ 323945 w 995171"/>
                  <a:gd name="connsiteY47" fmla="*/ 265271 h 420623"/>
                  <a:gd name="connsiteX48" fmla="*/ 323945 w 995171"/>
                  <a:gd name="connsiteY48" fmla="*/ 414814 h 420623"/>
                  <a:gd name="connsiteX49" fmla="*/ 399098 w 995171"/>
                  <a:gd name="connsiteY49" fmla="*/ 414814 h 420623"/>
                  <a:gd name="connsiteX50" fmla="*/ 399098 w 995171"/>
                  <a:gd name="connsiteY50" fmla="*/ 254222 h 420623"/>
                  <a:gd name="connsiteX51" fmla="*/ 367951 w 995171"/>
                  <a:gd name="connsiteY51" fmla="*/ 159830 h 420623"/>
                  <a:gd name="connsiteX52" fmla="*/ 881825 w 995171"/>
                  <a:gd name="connsiteY52" fmla="*/ 272796 h 420623"/>
                  <a:gd name="connsiteX53" fmla="*/ 871061 w 995171"/>
                  <a:gd name="connsiteY53" fmla="*/ 215646 h 420623"/>
                  <a:gd name="connsiteX54" fmla="*/ 841057 w 995171"/>
                  <a:gd name="connsiteY54" fmla="*/ 168974 h 420623"/>
                  <a:gd name="connsiteX55" fmla="*/ 794957 w 995171"/>
                  <a:gd name="connsiteY55" fmla="*/ 137636 h 420623"/>
                  <a:gd name="connsiteX56" fmla="*/ 735806 w 995171"/>
                  <a:gd name="connsiteY56" fmla="*/ 126302 h 420623"/>
                  <a:gd name="connsiteX57" fmla="*/ 678371 w 995171"/>
                  <a:gd name="connsiteY57" fmla="*/ 137922 h 420623"/>
                  <a:gd name="connsiteX58" fmla="*/ 631698 w 995171"/>
                  <a:gd name="connsiteY58" fmla="*/ 169355 h 420623"/>
                  <a:gd name="connsiteX59" fmla="*/ 600266 w 995171"/>
                  <a:gd name="connsiteY59" fmla="*/ 216027 h 420623"/>
                  <a:gd name="connsiteX60" fmla="*/ 588645 w 995171"/>
                  <a:gd name="connsiteY60" fmla="*/ 273463 h 420623"/>
                  <a:gd name="connsiteX61" fmla="*/ 599694 w 995171"/>
                  <a:gd name="connsiteY61" fmla="*/ 330899 h 420623"/>
                  <a:gd name="connsiteX62" fmla="*/ 630269 w 995171"/>
                  <a:gd name="connsiteY62" fmla="*/ 377571 h 420623"/>
                  <a:gd name="connsiteX63" fmla="*/ 677513 w 995171"/>
                  <a:gd name="connsiteY63" fmla="*/ 409004 h 420623"/>
                  <a:gd name="connsiteX64" fmla="*/ 738092 w 995171"/>
                  <a:gd name="connsiteY64" fmla="*/ 420624 h 420623"/>
                  <a:gd name="connsiteX65" fmla="*/ 863918 w 995171"/>
                  <a:gd name="connsiteY65" fmla="*/ 365093 h 420623"/>
                  <a:gd name="connsiteX66" fmla="*/ 810292 w 995171"/>
                  <a:gd name="connsiteY66" fmla="*/ 324231 h 420623"/>
                  <a:gd name="connsiteX67" fmla="*/ 738664 w 995171"/>
                  <a:gd name="connsiteY67" fmla="*/ 355854 h 420623"/>
                  <a:gd name="connsiteX68" fmla="*/ 687229 w 995171"/>
                  <a:gd name="connsiteY68" fmla="*/ 341376 h 420623"/>
                  <a:gd name="connsiteX69" fmla="*/ 660368 w 995171"/>
                  <a:gd name="connsiteY69" fmla="*/ 302133 h 420623"/>
                  <a:gd name="connsiteX70" fmla="*/ 659606 w 995171"/>
                  <a:gd name="connsiteY70" fmla="*/ 299466 h 420623"/>
                  <a:gd name="connsiteX71" fmla="*/ 881825 w 995171"/>
                  <a:gd name="connsiteY71" fmla="*/ 299466 h 420623"/>
                  <a:gd name="connsiteX72" fmla="*/ 881825 w 995171"/>
                  <a:gd name="connsiteY72" fmla="*/ 272796 h 420623"/>
                  <a:gd name="connsiteX73" fmla="*/ 660368 w 995171"/>
                  <a:gd name="connsiteY73" fmla="*/ 246793 h 420623"/>
                  <a:gd name="connsiteX74" fmla="*/ 735330 w 995171"/>
                  <a:gd name="connsiteY74" fmla="*/ 189929 h 420623"/>
                  <a:gd name="connsiteX75" fmla="*/ 810387 w 995171"/>
                  <a:gd name="connsiteY75" fmla="*/ 246698 h 420623"/>
                  <a:gd name="connsiteX76" fmla="*/ 660368 w 995171"/>
                  <a:gd name="connsiteY76" fmla="*/ 246793 h 42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995171" h="420623">
                    <a:moveTo>
                      <a:pt x="74486" y="131921"/>
                    </a:moveTo>
                    <a:lnTo>
                      <a:pt x="0" y="131921"/>
                    </a:lnTo>
                    <a:lnTo>
                      <a:pt x="0" y="414719"/>
                    </a:lnTo>
                    <a:lnTo>
                      <a:pt x="74486" y="414719"/>
                    </a:lnTo>
                    <a:lnTo>
                      <a:pt x="74486" y="131921"/>
                    </a:lnTo>
                    <a:close/>
                    <a:moveTo>
                      <a:pt x="568262" y="417576"/>
                    </a:moveTo>
                    <a:lnTo>
                      <a:pt x="568262" y="348234"/>
                    </a:lnTo>
                    <a:cubicBezTo>
                      <a:pt x="557308" y="348139"/>
                      <a:pt x="548259" y="347567"/>
                      <a:pt x="541306" y="346520"/>
                    </a:cubicBezTo>
                    <a:cubicBezTo>
                      <a:pt x="533591" y="345281"/>
                      <a:pt x="527685" y="342710"/>
                      <a:pt x="523780" y="338804"/>
                    </a:cubicBezTo>
                    <a:cubicBezTo>
                      <a:pt x="519875" y="334899"/>
                      <a:pt x="517303" y="329184"/>
                      <a:pt x="516065" y="321945"/>
                    </a:cubicBezTo>
                    <a:cubicBezTo>
                      <a:pt x="514922" y="314992"/>
                      <a:pt x="514350" y="305753"/>
                      <a:pt x="514350" y="294608"/>
                    </a:cubicBezTo>
                    <a:lnTo>
                      <a:pt x="514350" y="195644"/>
                    </a:lnTo>
                    <a:lnTo>
                      <a:pt x="568262" y="195644"/>
                    </a:lnTo>
                    <a:lnTo>
                      <a:pt x="568262" y="131921"/>
                    </a:lnTo>
                    <a:lnTo>
                      <a:pt x="514350" y="131921"/>
                    </a:lnTo>
                    <a:lnTo>
                      <a:pt x="514350" y="21812"/>
                    </a:lnTo>
                    <a:lnTo>
                      <a:pt x="439865" y="21812"/>
                    </a:lnTo>
                    <a:lnTo>
                      <a:pt x="439865" y="295180"/>
                    </a:lnTo>
                    <a:cubicBezTo>
                      <a:pt x="439865" y="318230"/>
                      <a:pt x="441865" y="337852"/>
                      <a:pt x="445865" y="353473"/>
                    </a:cubicBezTo>
                    <a:cubicBezTo>
                      <a:pt x="449771" y="368903"/>
                      <a:pt x="456438" y="381572"/>
                      <a:pt x="465677" y="391001"/>
                    </a:cubicBezTo>
                    <a:cubicBezTo>
                      <a:pt x="474917" y="400431"/>
                      <a:pt x="487204" y="407289"/>
                      <a:pt x="502063" y="411385"/>
                    </a:cubicBezTo>
                    <a:cubicBezTo>
                      <a:pt x="517112" y="415481"/>
                      <a:pt x="536258" y="417671"/>
                      <a:pt x="558927" y="417671"/>
                    </a:cubicBezTo>
                    <a:lnTo>
                      <a:pt x="568262" y="417671"/>
                    </a:lnTo>
                    <a:close/>
                    <a:moveTo>
                      <a:pt x="995172" y="0"/>
                    </a:moveTo>
                    <a:lnTo>
                      <a:pt x="920687" y="0"/>
                    </a:lnTo>
                    <a:lnTo>
                      <a:pt x="920687" y="414719"/>
                    </a:lnTo>
                    <a:lnTo>
                      <a:pt x="995172" y="414719"/>
                    </a:lnTo>
                    <a:lnTo>
                      <a:pt x="995172" y="0"/>
                    </a:lnTo>
                    <a:close/>
                    <a:moveTo>
                      <a:pt x="367951" y="159830"/>
                    </a:moveTo>
                    <a:cubicBezTo>
                      <a:pt x="347282" y="137541"/>
                      <a:pt x="318135" y="126206"/>
                      <a:pt x="281273" y="126206"/>
                    </a:cubicBezTo>
                    <a:cubicBezTo>
                      <a:pt x="263462" y="126206"/>
                      <a:pt x="247079" y="129921"/>
                      <a:pt x="232410" y="137065"/>
                    </a:cubicBezTo>
                    <a:cubicBezTo>
                      <a:pt x="217742" y="144304"/>
                      <a:pt x="205264" y="154496"/>
                      <a:pt x="195358" y="167259"/>
                    </a:cubicBezTo>
                    <a:lnTo>
                      <a:pt x="191262" y="172498"/>
                    </a:lnTo>
                    <a:lnTo>
                      <a:pt x="191262" y="167831"/>
                    </a:lnTo>
                    <a:lnTo>
                      <a:pt x="191262" y="132017"/>
                    </a:lnTo>
                    <a:lnTo>
                      <a:pt x="117920" y="132017"/>
                    </a:lnTo>
                    <a:lnTo>
                      <a:pt x="117920" y="414814"/>
                    </a:lnTo>
                    <a:lnTo>
                      <a:pt x="191929" y="414814"/>
                    </a:lnTo>
                    <a:lnTo>
                      <a:pt x="191929" y="264128"/>
                    </a:lnTo>
                    <a:lnTo>
                      <a:pt x="192024" y="274606"/>
                    </a:lnTo>
                    <a:cubicBezTo>
                      <a:pt x="192024" y="272891"/>
                      <a:pt x="192024" y="271177"/>
                      <a:pt x="192119" y="269558"/>
                    </a:cubicBezTo>
                    <a:cubicBezTo>
                      <a:pt x="192881" y="243173"/>
                      <a:pt x="199454" y="223456"/>
                      <a:pt x="211741" y="210884"/>
                    </a:cubicBezTo>
                    <a:cubicBezTo>
                      <a:pt x="224790" y="197549"/>
                      <a:pt x="240697" y="190786"/>
                      <a:pt x="258985" y="190786"/>
                    </a:cubicBezTo>
                    <a:cubicBezTo>
                      <a:pt x="280511" y="190786"/>
                      <a:pt x="296894" y="197358"/>
                      <a:pt x="307753" y="210407"/>
                    </a:cubicBezTo>
                    <a:cubicBezTo>
                      <a:pt x="318421" y="223171"/>
                      <a:pt x="323850" y="241364"/>
                      <a:pt x="323945" y="264605"/>
                    </a:cubicBezTo>
                    <a:lnTo>
                      <a:pt x="323945" y="264605"/>
                    </a:lnTo>
                    <a:lnTo>
                      <a:pt x="323945" y="265176"/>
                    </a:lnTo>
                    <a:lnTo>
                      <a:pt x="323945" y="265271"/>
                    </a:lnTo>
                    <a:lnTo>
                      <a:pt x="323945" y="414814"/>
                    </a:lnTo>
                    <a:lnTo>
                      <a:pt x="399098" y="414814"/>
                    </a:lnTo>
                    <a:lnTo>
                      <a:pt x="399098" y="254222"/>
                    </a:lnTo>
                    <a:cubicBezTo>
                      <a:pt x="399193" y="213931"/>
                      <a:pt x="388620" y="182118"/>
                      <a:pt x="367951" y="159830"/>
                    </a:cubicBezTo>
                    <a:moveTo>
                      <a:pt x="881825" y="272796"/>
                    </a:moveTo>
                    <a:cubicBezTo>
                      <a:pt x="881825" y="252508"/>
                      <a:pt x="878205" y="233267"/>
                      <a:pt x="871061" y="215646"/>
                    </a:cubicBezTo>
                    <a:cubicBezTo>
                      <a:pt x="863918" y="198025"/>
                      <a:pt x="853821" y="182309"/>
                      <a:pt x="841057" y="168974"/>
                    </a:cubicBezTo>
                    <a:cubicBezTo>
                      <a:pt x="828294" y="155639"/>
                      <a:pt x="812768" y="145066"/>
                      <a:pt x="794957" y="137636"/>
                    </a:cubicBezTo>
                    <a:cubicBezTo>
                      <a:pt x="777145" y="130112"/>
                      <a:pt x="757238" y="126302"/>
                      <a:pt x="735806" y="126302"/>
                    </a:cubicBezTo>
                    <a:cubicBezTo>
                      <a:pt x="715518" y="126302"/>
                      <a:pt x="696182" y="130207"/>
                      <a:pt x="678371" y="137922"/>
                    </a:cubicBezTo>
                    <a:cubicBezTo>
                      <a:pt x="660559" y="145637"/>
                      <a:pt x="644843" y="156210"/>
                      <a:pt x="631698" y="169355"/>
                    </a:cubicBezTo>
                    <a:cubicBezTo>
                      <a:pt x="618554" y="182499"/>
                      <a:pt x="607981" y="198215"/>
                      <a:pt x="600266" y="216027"/>
                    </a:cubicBezTo>
                    <a:cubicBezTo>
                      <a:pt x="592550" y="233839"/>
                      <a:pt x="588645" y="253175"/>
                      <a:pt x="588645" y="273463"/>
                    </a:cubicBezTo>
                    <a:cubicBezTo>
                      <a:pt x="588645" y="293751"/>
                      <a:pt x="592360" y="313087"/>
                      <a:pt x="599694" y="330899"/>
                    </a:cubicBezTo>
                    <a:cubicBezTo>
                      <a:pt x="607028" y="348710"/>
                      <a:pt x="617315" y="364426"/>
                      <a:pt x="630269" y="377571"/>
                    </a:cubicBezTo>
                    <a:cubicBezTo>
                      <a:pt x="643223" y="390716"/>
                      <a:pt x="659130" y="401288"/>
                      <a:pt x="677513" y="409004"/>
                    </a:cubicBezTo>
                    <a:cubicBezTo>
                      <a:pt x="695897" y="416719"/>
                      <a:pt x="716280" y="420624"/>
                      <a:pt x="738092" y="420624"/>
                    </a:cubicBezTo>
                    <a:cubicBezTo>
                      <a:pt x="801148" y="420624"/>
                      <a:pt x="840391" y="391954"/>
                      <a:pt x="863918" y="365093"/>
                    </a:cubicBezTo>
                    <a:lnTo>
                      <a:pt x="810292" y="324231"/>
                    </a:lnTo>
                    <a:cubicBezTo>
                      <a:pt x="798957" y="337661"/>
                      <a:pt x="772192" y="355854"/>
                      <a:pt x="738664" y="355854"/>
                    </a:cubicBezTo>
                    <a:cubicBezTo>
                      <a:pt x="717614" y="355854"/>
                      <a:pt x="700373" y="350996"/>
                      <a:pt x="687229" y="341376"/>
                    </a:cubicBezTo>
                    <a:cubicBezTo>
                      <a:pt x="674084" y="331756"/>
                      <a:pt x="665036" y="318611"/>
                      <a:pt x="660368" y="302133"/>
                    </a:cubicBezTo>
                    <a:lnTo>
                      <a:pt x="659606" y="299466"/>
                    </a:lnTo>
                    <a:lnTo>
                      <a:pt x="881825" y="299466"/>
                    </a:lnTo>
                    <a:lnTo>
                      <a:pt x="881825" y="272796"/>
                    </a:lnTo>
                    <a:close/>
                    <a:moveTo>
                      <a:pt x="660368" y="246793"/>
                    </a:moveTo>
                    <a:cubicBezTo>
                      <a:pt x="660368" y="226124"/>
                      <a:pt x="684086" y="189929"/>
                      <a:pt x="735330" y="189929"/>
                    </a:cubicBezTo>
                    <a:cubicBezTo>
                      <a:pt x="786575" y="189929"/>
                      <a:pt x="810387" y="226028"/>
                      <a:pt x="810387" y="246698"/>
                    </a:cubicBezTo>
                    <a:lnTo>
                      <a:pt x="660368" y="24679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34E3A93-BFC9-49AD-8CF7-7EDF2A13157E}"/>
                  </a:ext>
                </a:extLst>
              </p:cNvPr>
              <p:cNvSpPr/>
              <p:nvPr/>
            </p:nvSpPr>
            <p:spPr>
              <a:xfrm>
                <a:off x="2358770" y="6728469"/>
                <a:ext cx="79057" cy="79057"/>
              </a:xfrm>
              <a:custGeom>
                <a:avLst/>
                <a:gdLst>
                  <a:gd name="connsiteX0" fmla="*/ 39529 w 79057"/>
                  <a:gd name="connsiteY0" fmla="*/ 5620 h 79057"/>
                  <a:gd name="connsiteX1" fmla="*/ 73438 w 79057"/>
                  <a:gd name="connsiteY1" fmla="*/ 39529 h 79057"/>
                  <a:gd name="connsiteX2" fmla="*/ 39529 w 79057"/>
                  <a:gd name="connsiteY2" fmla="*/ 73438 h 79057"/>
                  <a:gd name="connsiteX3" fmla="*/ 5620 w 79057"/>
                  <a:gd name="connsiteY3" fmla="*/ 39529 h 79057"/>
                  <a:gd name="connsiteX4" fmla="*/ 39529 w 79057"/>
                  <a:gd name="connsiteY4" fmla="*/ 5620 h 79057"/>
                  <a:gd name="connsiteX5" fmla="*/ 39529 w 79057"/>
                  <a:gd name="connsiteY5" fmla="*/ 0 h 79057"/>
                  <a:gd name="connsiteX6" fmla="*/ 0 w 79057"/>
                  <a:gd name="connsiteY6" fmla="*/ 39529 h 79057"/>
                  <a:gd name="connsiteX7" fmla="*/ 39529 w 79057"/>
                  <a:gd name="connsiteY7" fmla="*/ 79058 h 79057"/>
                  <a:gd name="connsiteX8" fmla="*/ 79058 w 79057"/>
                  <a:gd name="connsiteY8" fmla="*/ 39529 h 79057"/>
                  <a:gd name="connsiteX9" fmla="*/ 39529 w 79057"/>
                  <a:gd name="connsiteY9" fmla="*/ 0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057" h="79057">
                    <a:moveTo>
                      <a:pt x="39529" y="5620"/>
                    </a:moveTo>
                    <a:cubicBezTo>
                      <a:pt x="58198" y="5620"/>
                      <a:pt x="73438" y="20860"/>
                      <a:pt x="73438" y="39529"/>
                    </a:cubicBezTo>
                    <a:cubicBezTo>
                      <a:pt x="73438" y="58198"/>
                      <a:pt x="58198" y="73438"/>
                      <a:pt x="39529" y="73438"/>
                    </a:cubicBezTo>
                    <a:cubicBezTo>
                      <a:pt x="20860" y="73438"/>
                      <a:pt x="5620" y="58198"/>
                      <a:pt x="5620" y="39529"/>
                    </a:cubicBezTo>
                    <a:cubicBezTo>
                      <a:pt x="5620" y="20860"/>
                      <a:pt x="20860" y="5620"/>
                      <a:pt x="39529" y="5620"/>
                    </a:cubicBezTo>
                    <a:moveTo>
                      <a:pt x="39529" y="0"/>
                    </a:moveTo>
                    <a:cubicBezTo>
                      <a:pt x="17717" y="0"/>
                      <a:pt x="0" y="17717"/>
                      <a:pt x="0" y="39529"/>
                    </a:cubicBezTo>
                    <a:cubicBezTo>
                      <a:pt x="0" y="61341"/>
                      <a:pt x="17717" y="79058"/>
                      <a:pt x="39529" y="79058"/>
                    </a:cubicBezTo>
                    <a:cubicBezTo>
                      <a:pt x="61341" y="79058"/>
                      <a:pt x="79058" y="61341"/>
                      <a:pt x="79058" y="39529"/>
                    </a:cubicBezTo>
                    <a:cubicBezTo>
                      <a:pt x="79058" y="17717"/>
                      <a:pt x="61341" y="0"/>
                      <a:pt x="39529" y="0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39DD8F2-C56B-454C-9A84-A663F83DB6CE}"/>
                  </a:ext>
                </a:extLst>
              </p:cNvPr>
              <p:cNvSpPr/>
              <p:nvPr/>
            </p:nvSpPr>
            <p:spPr>
              <a:xfrm>
                <a:off x="2384869" y="6748090"/>
                <a:ext cx="30765" cy="39528"/>
              </a:xfrm>
              <a:custGeom>
                <a:avLst/>
                <a:gdLst>
                  <a:gd name="connsiteX0" fmla="*/ 16383 w 30765"/>
                  <a:gd name="connsiteY0" fmla="*/ 95 h 39528"/>
                  <a:gd name="connsiteX1" fmla="*/ 23051 w 30765"/>
                  <a:gd name="connsiteY1" fmla="*/ 1715 h 39528"/>
                  <a:gd name="connsiteX2" fmla="*/ 27718 w 30765"/>
                  <a:gd name="connsiteY2" fmla="*/ 6191 h 39528"/>
                  <a:gd name="connsiteX3" fmla="*/ 29337 w 30765"/>
                  <a:gd name="connsiteY3" fmla="*/ 12478 h 39528"/>
                  <a:gd name="connsiteX4" fmla="*/ 27146 w 30765"/>
                  <a:gd name="connsiteY4" fmla="*/ 19622 h 39528"/>
                  <a:gd name="connsiteX5" fmla="*/ 21812 w 30765"/>
                  <a:gd name="connsiteY5" fmla="*/ 23717 h 39528"/>
                  <a:gd name="connsiteX6" fmla="*/ 30766 w 30765"/>
                  <a:gd name="connsiteY6" fmla="*/ 39529 h 39528"/>
                  <a:gd name="connsiteX7" fmla="*/ 23717 w 30765"/>
                  <a:gd name="connsiteY7" fmla="*/ 39529 h 39528"/>
                  <a:gd name="connsiteX8" fmla="*/ 15526 w 30765"/>
                  <a:gd name="connsiteY8" fmla="*/ 24860 h 39528"/>
                  <a:gd name="connsiteX9" fmla="*/ 6191 w 30765"/>
                  <a:gd name="connsiteY9" fmla="*/ 24860 h 39528"/>
                  <a:gd name="connsiteX10" fmla="*/ 6191 w 30765"/>
                  <a:gd name="connsiteY10" fmla="*/ 39529 h 39528"/>
                  <a:gd name="connsiteX11" fmla="*/ 0 w 30765"/>
                  <a:gd name="connsiteY11" fmla="*/ 39529 h 39528"/>
                  <a:gd name="connsiteX12" fmla="*/ 0 w 30765"/>
                  <a:gd name="connsiteY12" fmla="*/ 0 h 39528"/>
                  <a:gd name="connsiteX13" fmla="*/ 16383 w 30765"/>
                  <a:gd name="connsiteY13" fmla="*/ 0 h 39528"/>
                  <a:gd name="connsiteX14" fmla="*/ 16383 w 30765"/>
                  <a:gd name="connsiteY14" fmla="*/ 19336 h 39528"/>
                  <a:gd name="connsiteX15" fmla="*/ 19907 w 30765"/>
                  <a:gd name="connsiteY15" fmla="*/ 18478 h 39528"/>
                  <a:gd name="connsiteX16" fmla="*/ 22289 w 30765"/>
                  <a:gd name="connsiteY16" fmla="*/ 16097 h 39528"/>
                  <a:gd name="connsiteX17" fmla="*/ 23146 w 30765"/>
                  <a:gd name="connsiteY17" fmla="*/ 12573 h 39528"/>
                  <a:gd name="connsiteX18" fmla="*/ 22289 w 30765"/>
                  <a:gd name="connsiteY18" fmla="*/ 9049 h 39528"/>
                  <a:gd name="connsiteX19" fmla="*/ 19907 w 30765"/>
                  <a:gd name="connsiteY19" fmla="*/ 6668 h 39528"/>
                  <a:gd name="connsiteX20" fmla="*/ 16383 w 30765"/>
                  <a:gd name="connsiteY20" fmla="*/ 5810 h 39528"/>
                  <a:gd name="connsiteX21" fmla="*/ 6191 w 30765"/>
                  <a:gd name="connsiteY21" fmla="*/ 5810 h 39528"/>
                  <a:gd name="connsiteX22" fmla="*/ 6191 w 30765"/>
                  <a:gd name="connsiteY22" fmla="*/ 19336 h 39528"/>
                  <a:gd name="connsiteX23" fmla="*/ 16383 w 30765"/>
                  <a:gd name="connsiteY23" fmla="*/ 19336 h 39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765" h="39528">
                    <a:moveTo>
                      <a:pt x="16383" y="95"/>
                    </a:moveTo>
                    <a:cubicBezTo>
                      <a:pt x="18860" y="95"/>
                      <a:pt x="21050" y="667"/>
                      <a:pt x="23051" y="1715"/>
                    </a:cubicBezTo>
                    <a:cubicBezTo>
                      <a:pt x="25051" y="2762"/>
                      <a:pt x="26575" y="4286"/>
                      <a:pt x="27718" y="6191"/>
                    </a:cubicBezTo>
                    <a:cubicBezTo>
                      <a:pt x="28861" y="8096"/>
                      <a:pt x="29337" y="10192"/>
                      <a:pt x="29337" y="12478"/>
                    </a:cubicBezTo>
                    <a:cubicBezTo>
                      <a:pt x="29337" y="15335"/>
                      <a:pt x="28575" y="17717"/>
                      <a:pt x="27146" y="19622"/>
                    </a:cubicBezTo>
                    <a:cubicBezTo>
                      <a:pt x="25718" y="21527"/>
                      <a:pt x="23908" y="22860"/>
                      <a:pt x="21812" y="23717"/>
                    </a:cubicBezTo>
                    <a:lnTo>
                      <a:pt x="30766" y="39529"/>
                    </a:lnTo>
                    <a:lnTo>
                      <a:pt x="23717" y="39529"/>
                    </a:lnTo>
                    <a:lnTo>
                      <a:pt x="15526" y="24860"/>
                    </a:lnTo>
                    <a:lnTo>
                      <a:pt x="6191" y="24860"/>
                    </a:lnTo>
                    <a:lnTo>
                      <a:pt x="6191" y="39529"/>
                    </a:lnTo>
                    <a:lnTo>
                      <a:pt x="0" y="39529"/>
                    </a:lnTo>
                    <a:lnTo>
                      <a:pt x="0" y="0"/>
                    </a:lnTo>
                    <a:lnTo>
                      <a:pt x="16383" y="0"/>
                    </a:lnTo>
                    <a:close/>
                    <a:moveTo>
                      <a:pt x="16383" y="19336"/>
                    </a:moveTo>
                    <a:cubicBezTo>
                      <a:pt x="17717" y="19336"/>
                      <a:pt x="18860" y="19050"/>
                      <a:pt x="19907" y="18478"/>
                    </a:cubicBezTo>
                    <a:cubicBezTo>
                      <a:pt x="20955" y="17907"/>
                      <a:pt x="21717" y="17050"/>
                      <a:pt x="22289" y="16097"/>
                    </a:cubicBezTo>
                    <a:cubicBezTo>
                      <a:pt x="22860" y="15050"/>
                      <a:pt x="23146" y="13906"/>
                      <a:pt x="23146" y="12573"/>
                    </a:cubicBezTo>
                    <a:cubicBezTo>
                      <a:pt x="23146" y="11240"/>
                      <a:pt x="22860" y="10097"/>
                      <a:pt x="22289" y="9049"/>
                    </a:cubicBezTo>
                    <a:cubicBezTo>
                      <a:pt x="21717" y="8001"/>
                      <a:pt x="20860" y="7239"/>
                      <a:pt x="19907" y="6668"/>
                    </a:cubicBezTo>
                    <a:cubicBezTo>
                      <a:pt x="18860" y="6096"/>
                      <a:pt x="17717" y="5810"/>
                      <a:pt x="16383" y="5810"/>
                    </a:cubicBezTo>
                    <a:lnTo>
                      <a:pt x="6191" y="5810"/>
                    </a:lnTo>
                    <a:lnTo>
                      <a:pt x="6191" y="19336"/>
                    </a:lnTo>
                    <a:lnTo>
                      <a:pt x="16383" y="1933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C1BCBB2-B699-44A9-B291-3CCD0D0E00F2}"/>
                </a:ext>
              </a:extLst>
            </p:cNvPr>
            <p:cNvSpPr/>
            <p:nvPr userDrawn="1"/>
          </p:nvSpPr>
          <p:spPr>
            <a:xfrm>
              <a:off x="860457" y="4951823"/>
              <a:ext cx="158111" cy="158111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3D17A91-F49E-45DE-835E-543E5DCD8458}"/>
                </a:ext>
              </a:extLst>
            </p:cNvPr>
            <p:cNvSpPr/>
            <p:nvPr userDrawn="1"/>
          </p:nvSpPr>
          <p:spPr>
            <a:xfrm>
              <a:off x="573803" y="5104242"/>
              <a:ext cx="286654" cy="28665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7E01F40-8D2A-43E6-B578-00B92049883B}"/>
                </a:ext>
              </a:extLst>
            </p:cNvPr>
            <p:cNvSpPr/>
            <p:nvPr userDrawn="1"/>
          </p:nvSpPr>
          <p:spPr>
            <a:xfrm>
              <a:off x="861107" y="5390896"/>
              <a:ext cx="610214" cy="61021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834728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Frame Whit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875A302-45A3-481F-BFAB-9A074C3F7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7200" y="464127"/>
            <a:ext cx="11286348" cy="5944838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922" y="1828800"/>
            <a:ext cx="10557387" cy="3200400"/>
          </a:xfrm>
        </p:spPr>
        <p:txBody>
          <a:bodyPr>
            <a:norm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A6F6B2-1DD0-42F2-9039-5327CC0EF1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B3A20D-927D-4DD1-8E5E-A3AC6EDE39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875166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Frame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875A302-45A3-481F-BFAB-9A074C3F7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7200" y="464127"/>
            <a:ext cx="11286348" cy="5944838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922" y="1776845"/>
            <a:ext cx="10557387" cy="3304310"/>
          </a:xfrm>
        </p:spPr>
        <p:txBody>
          <a:bodyPr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A6F6B2-1DD0-42F2-9039-5327CC0EF1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B3A20D-927D-4DD1-8E5E-A3AC6EDE39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DDBF953-491D-46D1-9B3A-9BACF5F244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4242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el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81D5E138-8800-4F6C-BD71-5E098EFFE2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381" y="2626737"/>
            <a:ext cx="4052408" cy="164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117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6D8E5A8-9477-47F6-9CA7-9A7DC4670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73803" y="0"/>
            <a:ext cx="4325371" cy="6377476"/>
            <a:chOff x="573803" y="0"/>
            <a:chExt cx="4325371" cy="637747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F200040-B841-47B7-8555-E0299CDC24FA}"/>
                </a:ext>
              </a:extLst>
            </p:cNvPr>
            <p:cNvSpPr/>
            <p:nvPr userDrawn="1"/>
          </p:nvSpPr>
          <p:spPr>
            <a:xfrm>
              <a:off x="1468406" y="0"/>
              <a:ext cx="3430768" cy="539087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24C56C1-BF0A-4234-81F8-D2B769834C58}"/>
                </a:ext>
              </a:extLst>
            </p:cNvPr>
            <p:cNvSpPr/>
            <p:nvPr userDrawn="1"/>
          </p:nvSpPr>
          <p:spPr>
            <a:xfrm>
              <a:off x="860457" y="4951823"/>
              <a:ext cx="158111" cy="158111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57C8AC4-A26E-48AF-9B2F-93A0F02E758D}"/>
                </a:ext>
              </a:extLst>
            </p:cNvPr>
            <p:cNvSpPr/>
            <p:nvPr userDrawn="1"/>
          </p:nvSpPr>
          <p:spPr>
            <a:xfrm>
              <a:off x="573803" y="5104242"/>
              <a:ext cx="286654" cy="28665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D5060BD-E2D2-44BB-ADFB-2B20CEB8775D}"/>
                </a:ext>
              </a:extLst>
            </p:cNvPr>
            <p:cNvSpPr/>
            <p:nvPr userDrawn="1"/>
          </p:nvSpPr>
          <p:spPr>
            <a:xfrm>
              <a:off x="861107" y="5390896"/>
              <a:ext cx="610214" cy="61021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5A184651-D34A-4937-8369-48ADD8E89C0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466513" y="5992753"/>
              <a:ext cx="1031758" cy="384723"/>
            </a:xfrm>
            <a:prstGeom prst="rect">
              <a:avLst/>
            </a:prstGeom>
          </p:spPr>
        </p:pic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08285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5527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115AA-229D-4A6C-90C6-57CFD374E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33245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6"/>
            <a:ext cx="10972800" cy="468990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70244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40" userDrawn="1">
          <p15:clr>
            <a:srgbClr val="FBAE40"/>
          </p15:clr>
        </p15:guide>
        <p15:guide id="3" pos="7152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C827E3-834F-40BA-9518-B0648BD536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4289"/>
            <a:ext cx="10972800" cy="52546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2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2110067"/>
            <a:ext cx="10972800" cy="40842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935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40">
          <p15:clr>
            <a:srgbClr val="FBAE40"/>
          </p15:clr>
        </p15:guide>
        <p15:guide id="3" pos="715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10972800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5" y="2105680"/>
            <a:ext cx="5429865" cy="40957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14725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1496292"/>
            <a:ext cx="5429865" cy="468668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5" y="1496292"/>
            <a:ext cx="5429865" cy="468668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6901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BA0418-D0B8-4038-AB65-D4C12FC9E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EA8DDE-64C9-4F0E-9EE0-F0DA00677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491673"/>
            <a:ext cx="10972800" cy="4685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BF41EA-3085-473A-967C-315794480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984EC55-415E-440F-AE6F-DDB70FA6D3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11" name="TextBox 10" descr="page number">
            <a:extLst>
              <a:ext uri="{FF2B5EF4-FFF2-40B4-BE49-F238E27FC236}">
                <a16:creationId xmlns:a16="http://schemas.microsoft.com/office/drawing/2014/main" id="{02FB4E28-8FF4-469D-9172-AA2B2441695C}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2C4174-C58D-4EF7-A490-8F73147A26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89220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7" r:id="rId3"/>
    <p:sldLayoutId id="2147483655" r:id="rId4"/>
    <p:sldLayoutId id="2147483654" r:id="rId5"/>
    <p:sldLayoutId id="2147483650" r:id="rId6"/>
    <p:sldLayoutId id="2147483658" r:id="rId7"/>
    <p:sldLayoutId id="2147483652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IntelOne Display Regular" panose="020B0503020203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79F4BE2-8E4A-4003-B816-9E34781F7E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18763" y="1600200"/>
            <a:ext cx="9789007" cy="1874852"/>
          </a:xfrm>
        </p:spPr>
        <p:txBody>
          <a:bodyPr anchor="ctr"/>
          <a:lstStyle/>
          <a:p>
            <a:r>
              <a:rPr lang="en-US" dirty="0"/>
              <a:t>Views on Rel-18 NTN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EAF9F9-E88D-44A4-A1B6-BAA2E532B6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429000"/>
            <a:ext cx="9789007" cy="1828800"/>
          </a:xfrm>
        </p:spPr>
        <p:txBody>
          <a:bodyPr>
            <a:noAutofit/>
          </a:bodyPr>
          <a:lstStyle/>
          <a:p>
            <a:r>
              <a:rPr lang="en-US" sz="2400" dirty="0"/>
              <a:t>Agenda Item:			</a:t>
            </a:r>
            <a:r>
              <a:rPr lang="en-US" dirty="0" err="1"/>
              <a:t>8A.2</a:t>
            </a:r>
            <a:endParaRPr lang="en-US" sz="2400" dirty="0"/>
          </a:p>
          <a:p>
            <a:r>
              <a:rPr lang="en-US" dirty="0"/>
              <a:t>Source:			Intel Corporation</a:t>
            </a:r>
          </a:p>
          <a:p>
            <a:r>
              <a:rPr lang="en-US" dirty="0"/>
              <a:t>Document for:		Discussion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913C2357-4C79-44A7-B649-5274B14A4900}"/>
              </a:ext>
            </a:extLst>
          </p:cNvPr>
          <p:cNvSpPr txBox="1">
            <a:spLocks/>
          </p:cNvSpPr>
          <p:nvPr/>
        </p:nvSpPr>
        <p:spPr>
          <a:xfrm>
            <a:off x="130595" y="224126"/>
            <a:ext cx="4791029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None/>
              <a:defRPr sz="24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3GPP TSG RAN #94-e</a:t>
            </a:r>
          </a:p>
          <a:p>
            <a:r>
              <a:rPr lang="en-US" dirty="0"/>
              <a:t>e-Meeting, December 6</a:t>
            </a:r>
            <a:r>
              <a:rPr lang="en-US" baseline="30000" dirty="0"/>
              <a:t>th</a:t>
            </a:r>
            <a:r>
              <a:rPr lang="en-US" dirty="0"/>
              <a:t> – 17</a:t>
            </a:r>
            <a:r>
              <a:rPr lang="en-US" baseline="30000" dirty="0"/>
              <a:t>th</a:t>
            </a:r>
            <a:r>
              <a:rPr lang="en-US" dirty="0"/>
              <a:t>, 2021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83D97735-B76A-48E0-8ABF-C92E1BE6DAEC}"/>
              </a:ext>
            </a:extLst>
          </p:cNvPr>
          <p:cNvSpPr txBox="1">
            <a:spLocks/>
          </p:cNvSpPr>
          <p:nvPr/>
        </p:nvSpPr>
        <p:spPr>
          <a:xfrm>
            <a:off x="10254521" y="165794"/>
            <a:ext cx="1937479" cy="685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None/>
              <a:defRPr sz="24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ea typeface="+mj-lt"/>
                <a:cs typeface="+mj-lt"/>
              </a:rPr>
              <a:t>RP-212912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2223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A1E5761-ADB2-4835-B9DC-282543AB7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 NR NTN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796202-2A99-425B-876D-FFB7C4E305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Comments are based on draft </a:t>
            </a:r>
            <a:r>
              <a:rPr lang="en-US" dirty="0" err="1"/>
              <a:t>WID</a:t>
            </a:r>
            <a:r>
              <a:rPr lang="en-US" dirty="0"/>
              <a:t> RP-212713</a:t>
            </a:r>
          </a:p>
        </p:txBody>
      </p:sp>
    </p:spTree>
    <p:extLst>
      <p:ext uri="{BB962C8B-B14F-4D97-AF65-F5344CB8AC3E}">
        <p14:creationId xmlns:p14="http://schemas.microsoft.com/office/powerpoint/2010/main" val="3540023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AC2C0-B9EE-4439-8808-43B3F7EC5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 NR NTN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F2EA79-61A5-416B-9B65-6B68064550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Coverage enhancements</a:t>
            </a:r>
          </a:p>
          <a:p>
            <a:pPr lvl="1"/>
            <a:r>
              <a:rPr lang="en-US" sz="2000" dirty="0"/>
              <a:t>Introduction of new coverage enhancements for NR NTN shall be well justified considering already supported features</a:t>
            </a:r>
          </a:p>
          <a:p>
            <a:pPr lvl="1"/>
            <a:r>
              <a:rPr lang="en-US" sz="2000" dirty="0"/>
              <a:t>It is preferred to define scope of the normative work after the corresponding study phase is finished</a:t>
            </a:r>
            <a:r>
              <a:rPr lang="ru-RU" sz="2000" dirty="0"/>
              <a:t> </a:t>
            </a:r>
            <a:r>
              <a:rPr lang="en-US" sz="2000" dirty="0"/>
              <a:t>avoiding broad terms like diversity techniques</a:t>
            </a:r>
          </a:p>
          <a:p>
            <a:pPr lvl="1"/>
            <a:r>
              <a:rPr lang="en-US" sz="2000" dirty="0"/>
              <a:t>VoIP and low data rate services for handset terminals shall be prioritized</a:t>
            </a:r>
          </a:p>
          <a:p>
            <a:pPr lvl="1"/>
            <a:r>
              <a:rPr lang="en-US" sz="2000" dirty="0"/>
              <a:t>Consider reducing RAN protocol overhead for </a:t>
            </a:r>
            <a:r>
              <a:rPr lang="en-US" sz="2000" dirty="0" err="1"/>
              <a:t>VoNR</a:t>
            </a:r>
            <a:r>
              <a:rPr lang="en-US" sz="2000" dirty="0"/>
              <a:t> as second priority, i.e., it is only considered if other enhancements can’t fulfil the coverage requirement</a:t>
            </a:r>
          </a:p>
          <a:p>
            <a:r>
              <a:rPr lang="en-US" sz="2400" dirty="0"/>
              <a:t>NR-NTN deployment in above 10 GHz bands</a:t>
            </a:r>
          </a:p>
          <a:p>
            <a:pPr lvl="1"/>
            <a:r>
              <a:rPr lang="en-US" sz="2000" dirty="0"/>
              <a:t>Separate </a:t>
            </a:r>
            <a:r>
              <a:rPr lang="en-US" sz="2000" dirty="0" err="1"/>
              <a:t>RAN4</a:t>
            </a:r>
            <a:r>
              <a:rPr lang="en-US" sz="2000" dirty="0"/>
              <a:t>-led WI is preferred</a:t>
            </a:r>
          </a:p>
          <a:p>
            <a:pPr lvl="1"/>
            <a:r>
              <a:rPr lang="en-US" sz="2000" dirty="0"/>
              <a:t>No additional </a:t>
            </a:r>
            <a:r>
              <a:rPr lang="en-US" sz="2000" dirty="0" err="1"/>
              <a:t>RAN4</a:t>
            </a:r>
            <a:r>
              <a:rPr lang="en-US" sz="2000" dirty="0"/>
              <a:t> work shall be considered at the </a:t>
            </a:r>
            <a:r>
              <a:rPr lang="en-US" sz="2000" dirty="0" err="1"/>
              <a:t>RAN#94-e</a:t>
            </a:r>
            <a:r>
              <a:rPr lang="en-US" sz="2000" dirty="0"/>
              <a:t> meeting for Rel-18 NR NTN</a:t>
            </a:r>
          </a:p>
        </p:txBody>
      </p:sp>
    </p:spTree>
    <p:extLst>
      <p:ext uri="{BB962C8B-B14F-4D97-AF65-F5344CB8AC3E}">
        <p14:creationId xmlns:p14="http://schemas.microsoft.com/office/powerpoint/2010/main" val="793209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0D530-8879-4192-B556-615186EC4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 NR NTN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979E1E-4863-4717-95BE-41EB7DF433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 sz="2400" dirty="0"/>
              <a:t>NTN-TN and NTN-NTN mobility and service continuity</a:t>
            </a:r>
          </a:p>
          <a:p>
            <a:pPr lvl="1"/>
            <a:r>
              <a:rPr lang="en-US" sz="2000" dirty="0"/>
              <a:t>It is not clear what is assumed for RLF reduction issue; it shall be either clarified or removed</a:t>
            </a:r>
          </a:p>
          <a:p>
            <a:pPr lvl="1"/>
            <a:r>
              <a:rPr lang="en-US" sz="2000" dirty="0"/>
              <a:t>RACH congestion and/or RACH-less HO can be removed to reduce the scope</a:t>
            </a:r>
          </a:p>
          <a:p>
            <a:r>
              <a:rPr lang="en-US" sz="2400" dirty="0"/>
              <a:t>Network-based UE location</a:t>
            </a:r>
          </a:p>
          <a:p>
            <a:pPr lvl="1"/>
            <a:r>
              <a:rPr lang="en-US" sz="2000" dirty="0"/>
              <a:t>Prefer to use term “Network-based UE location”; “Network-verified UE location” is not needed</a:t>
            </a:r>
          </a:p>
          <a:p>
            <a:pPr lvl="1"/>
            <a:r>
              <a:rPr lang="en-US" sz="2000" dirty="0"/>
              <a:t>It should be clarified which regulations should be considered (an example is sufficient)</a:t>
            </a:r>
          </a:p>
          <a:p>
            <a:pPr lvl="1"/>
            <a:r>
              <a:rPr lang="en-US" sz="2000" dirty="0"/>
              <a:t>Objective “Study and evaluate solutions for network to verify UE reported location information” is redundant considering other objectives</a:t>
            </a:r>
          </a:p>
          <a:p>
            <a:pPr lvl="1"/>
            <a:r>
              <a:rPr lang="en-US" sz="2000" dirty="0"/>
              <a:t>It is not clear if Rel-17 UE-specific TA report can be considered as baseline before the corresponding study is done, we suggest to delete word baseline</a:t>
            </a:r>
          </a:p>
          <a:p>
            <a:pPr lvl="1"/>
            <a:r>
              <a:rPr lang="en-US" sz="2000" dirty="0"/>
              <a:t>It is preferred to clarify in WID text which positioning methods are suitable considering reliability against spoofing (e.g. UE-assisted &amp; LMF-based or NG-RAN node assisted methods) </a:t>
            </a:r>
          </a:p>
          <a:p>
            <a:pPr lvl="2"/>
            <a:r>
              <a:rPr lang="en-US" sz="1800" dirty="0"/>
              <a:t>If the suitable positioning methods cannot be concluded at RAN#94 then considered during an early phase of the study.</a:t>
            </a:r>
          </a:p>
        </p:txBody>
      </p:sp>
    </p:spTree>
    <p:extLst>
      <p:ext uri="{BB962C8B-B14F-4D97-AF65-F5344CB8AC3E}">
        <p14:creationId xmlns:p14="http://schemas.microsoft.com/office/powerpoint/2010/main" val="3261691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CD2B8-29B3-4FBE-B425-35C84A562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Revised objectives for Network-based UE 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4E9EB3-336A-4804-9AB3-D0867EA056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We propose the following revision for Network-based UE location objectives</a:t>
            </a:r>
          </a:p>
          <a:p>
            <a:pPr marL="0" indent="0">
              <a:buNone/>
            </a:pPr>
            <a:endParaRPr lang="en-US" sz="2400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5D4A69FD-A50C-4AE9-9BAF-7BA5FCABAA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6776832"/>
              </p:ext>
            </p:extLst>
          </p:nvPr>
        </p:nvGraphicFramePr>
        <p:xfrm>
          <a:off x="381000" y="1974307"/>
          <a:ext cx="10972800" cy="4373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72800">
                  <a:extLst>
                    <a:ext uri="{9D8B030D-6E8A-4147-A177-3AD203B41FA5}">
                      <a16:colId xmlns:a16="http://schemas.microsoft.com/office/drawing/2014/main" val="3745786947"/>
                    </a:ext>
                  </a:extLst>
                </a:gridCol>
              </a:tblGrid>
              <a:tr h="4202657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7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 panose="02020603050405020304" pitchFamily="18" charset="0"/>
                        </a:rPr>
                        <a:t>4.1.4	</a:t>
                      </a:r>
                      <a:r>
                        <a:rPr lang="en-GB" sz="1700" b="0" strike="sngStrike" baseline="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 panose="02020603050405020304" pitchFamily="18" charset="0"/>
                        </a:rPr>
                        <a:t>Network verified and </a:t>
                      </a:r>
                      <a:r>
                        <a:rPr lang="en-GB" sz="17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 panose="02020603050405020304" pitchFamily="18" charset="0"/>
                        </a:rPr>
                        <a:t>Network based UE location</a:t>
                      </a:r>
                      <a:endParaRPr lang="en-US" sz="1700" b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7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 panose="02020603050405020304" pitchFamily="18" charset="0"/>
                        </a:rPr>
                        <a:t>The following items are taken as the objectives for a Study Item or a study phase.</a:t>
                      </a:r>
                      <a:endParaRPr lang="en-US" sz="1700" b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 panose="02020603050405020304" pitchFamily="18" charset="0"/>
                      </a:endParaRPr>
                    </a:p>
                    <a:p>
                      <a:pPr marL="342900" lvl="0" indent="-342900" algn="l" defTabSz="914400" rtl="0" eaLnBrk="1" latinLnBrk="0" hangingPunct="0">
                        <a:spcAft>
                          <a:spcPts val="9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700" b="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 panose="02020603050405020304" pitchFamily="18" charset="0"/>
                          <a:cs typeface="+mn-cs"/>
                        </a:rPr>
                        <a:t>Study detailed regulatory requirement for network-</a:t>
                      </a:r>
                      <a:r>
                        <a:rPr lang="en-GB" sz="1700" b="0" kern="12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 panose="02020603050405020304" pitchFamily="18" charset="0"/>
                          <a:cs typeface="+mn-cs"/>
                        </a:rPr>
                        <a:t>based</a:t>
                      </a:r>
                      <a:r>
                        <a:rPr lang="en-GB" sz="1700" b="0" strike="sngStrike" kern="1200" baseline="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 panose="02020603050405020304" pitchFamily="18" charset="0"/>
                          <a:cs typeface="+mn-cs"/>
                        </a:rPr>
                        <a:t> verified</a:t>
                      </a:r>
                      <a:r>
                        <a:rPr lang="en-GB" sz="1700" b="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 panose="02020603050405020304" pitchFamily="18" charset="0"/>
                          <a:cs typeface="+mn-cs"/>
                        </a:rPr>
                        <a:t> UE location, e.g. accuracy requirement.</a:t>
                      </a:r>
                      <a:endParaRPr lang="en-US" sz="1700" b="0" kern="120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 panose="02020603050405020304" pitchFamily="18" charset="0"/>
                        <a:cs typeface="+mn-cs"/>
                      </a:endParaRPr>
                    </a:p>
                    <a:p>
                      <a:pPr marL="342900" lvl="0" indent="-342900" hangingPunct="0">
                        <a:spcAft>
                          <a:spcPts val="9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700" b="0" strike="sng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 panose="02020603050405020304" pitchFamily="18" charset="0"/>
                        </a:rPr>
                        <a:t>Study and evaluate solutions for network to verify UE reported location information [RAN1,RAN2]</a:t>
                      </a:r>
                      <a:endParaRPr lang="en-US" sz="1700" b="0" strike="sngStrike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 panose="02020603050405020304" pitchFamily="18" charset="0"/>
                      </a:endParaRPr>
                    </a:p>
                    <a:p>
                      <a:pPr marL="742950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700" b="0" strike="sng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 panose="02020603050405020304" pitchFamily="18" charset="0"/>
                        </a:rPr>
                        <a:t>For Network based UE location, re-use of Rel-17 UE-specific Timing Advance report can be considered as baseline</a:t>
                      </a:r>
                      <a:endParaRPr lang="en-US" sz="1700" b="0" strike="sngStrike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 panose="02020603050405020304" pitchFamily="18" charset="0"/>
                      </a:endParaRPr>
                    </a:p>
                    <a:p>
                      <a:pPr marL="342900" lvl="0" indent="-342900" hangingPunct="0">
                        <a:spcAft>
                          <a:spcPts val="9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7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 panose="02020603050405020304" pitchFamily="18" charset="0"/>
                        </a:rPr>
                        <a:t>Study network-based positioning solutions suitable for NTN and identify achievable performance considering privacy and regulation requirements and considering that the number of satellites in view can be limited (including single satellite) [RAN1,RAN2]</a:t>
                      </a:r>
                    </a:p>
                    <a:p>
                      <a:pPr marL="742950" marR="0" lvl="1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 panose="02020603050405020304" pitchFamily="18" charset="0"/>
                        </a:rPr>
                        <a:t>For Network based UE location, re-use of Rel-17 UE-specific Timing Advance report can be considered</a:t>
                      </a:r>
                    </a:p>
                    <a:p>
                      <a:pPr marL="742950" marR="0" lvl="1" indent="-285750" algn="l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</a:pPr>
                      <a:r>
                        <a:rPr lang="en-US" sz="1700" b="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 panose="02020603050405020304" pitchFamily="18" charset="0"/>
                        </a:rPr>
                        <a:t>Network based positioning methods to be considered are [to  be discussed at RAN#94 which methods are in scope given the requirements on trust and reliability of the positioning result] </a:t>
                      </a:r>
                    </a:p>
                    <a:p>
                      <a:pPr marL="342900" lvl="0" indent="-342900" hangingPunct="0">
                        <a:spcAft>
                          <a:spcPts val="9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7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 panose="02020603050405020304" pitchFamily="18" charset="0"/>
                        </a:rPr>
                        <a:t>Study possible issues of applying existing network-based positioning solutions in NTN and evaluate possible enhancements if needed. [RAN1,RAN2,RAN3]</a:t>
                      </a:r>
                      <a:endParaRPr lang="en-US" sz="17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5586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7026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A1E5761-ADB2-4835-B9DC-282543AB7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Rel-18 IoT NTN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796202-2A99-425B-876D-FFB7C4E305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Comments are based on draft </a:t>
            </a:r>
            <a:r>
              <a:rPr lang="en-US" dirty="0" err="1"/>
              <a:t>WID</a:t>
            </a:r>
            <a:r>
              <a:rPr lang="en-US" dirty="0"/>
              <a:t> RP-212729</a:t>
            </a:r>
          </a:p>
        </p:txBody>
      </p:sp>
    </p:spTree>
    <p:extLst>
      <p:ext uri="{BB962C8B-B14F-4D97-AF65-F5344CB8AC3E}">
        <p14:creationId xmlns:p14="http://schemas.microsoft.com/office/powerpoint/2010/main" val="567007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604AA-0BE7-44E4-B895-D06EC0A12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 IoT NTN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6AFBBF-36C5-4AAF-88E8-BC0248F24F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Performance Enhancements to address remaining issues from Rel-17</a:t>
            </a:r>
          </a:p>
          <a:p>
            <a:pPr lvl="1"/>
            <a:r>
              <a:rPr lang="en-US" sz="2000" dirty="0"/>
              <a:t>Disabling of </a:t>
            </a:r>
            <a:r>
              <a:rPr lang="en-US" sz="2000" dirty="0" err="1"/>
              <a:t>HARQ</a:t>
            </a:r>
            <a:r>
              <a:rPr lang="en-US" sz="2000" dirty="0"/>
              <a:t> operation can be considered to avoid </a:t>
            </a:r>
            <a:r>
              <a:rPr lang="en-US" sz="2000" dirty="0" err="1"/>
              <a:t>HARQ</a:t>
            </a:r>
            <a:r>
              <a:rPr lang="en-US" sz="2000" dirty="0"/>
              <a:t> stalling issue and increase data rates</a:t>
            </a:r>
          </a:p>
          <a:p>
            <a:pPr lvl="1"/>
            <a:r>
              <a:rPr lang="en-US" sz="2000" dirty="0"/>
              <a:t>Improved GNSS operation can be deprioritized considering that GNSS operation in </a:t>
            </a:r>
            <a:r>
              <a:rPr lang="en-US" sz="2000" dirty="0" err="1"/>
              <a:t>RRC_IDLE</a:t>
            </a:r>
            <a:r>
              <a:rPr lang="en-US" sz="2000" dirty="0"/>
              <a:t> mode can be used which is simpler for UE implementation</a:t>
            </a:r>
          </a:p>
          <a:p>
            <a:r>
              <a:rPr lang="en-US" sz="2400" dirty="0"/>
              <a:t>Mobility enhancements</a:t>
            </a:r>
          </a:p>
          <a:p>
            <a:pPr lvl="1"/>
            <a:r>
              <a:rPr lang="en-US" sz="2000" dirty="0"/>
              <a:t>Enhancements for NB-IoT carrier selection can be removed to reduce the scope</a:t>
            </a:r>
          </a:p>
          <a:p>
            <a:r>
              <a:rPr lang="en-US" sz="2400" dirty="0"/>
              <a:t>Further enhancement to discontinuous coverage</a:t>
            </a:r>
          </a:p>
          <a:p>
            <a:pPr lvl="1"/>
            <a:r>
              <a:rPr lang="en-US" sz="2000" dirty="0"/>
              <a:t>Enhancements for discontinuous coverage can be de-prioritized for Rel-18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739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92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Intel2020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E96115"/>
      </a:accent4>
      <a:accent5>
        <a:srgbClr val="8F5DA2"/>
      </a:accent5>
      <a:accent6>
        <a:srgbClr val="8BAE46"/>
      </a:accent6>
      <a:hlink>
        <a:srgbClr val="00C7FD"/>
      </a:hlink>
      <a:folHlink>
        <a:srgbClr val="0068B5"/>
      </a:folHlink>
    </a:clrScheme>
    <a:fontScheme name="IntelOne">
      <a:majorFont>
        <a:latin typeface="IntelOne Display Light"/>
        <a:ea typeface="Helvetica Neue"/>
        <a:cs typeface="Helvetica Neue"/>
      </a:majorFont>
      <a:minorFont>
        <a:latin typeface="IntelOne Display Regular"/>
        <a:ea typeface="Helvetica Neue"/>
        <a:cs typeface="Helvetica Neu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Intel2020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E96115"/>
      </a:accent4>
      <a:accent5>
        <a:srgbClr val="8F5DA2"/>
      </a:accent5>
      <a:accent6>
        <a:srgbClr val="8BAE46"/>
      </a:accent6>
      <a:hlink>
        <a:srgbClr val="00C7FD"/>
      </a:hlink>
      <a:folHlink>
        <a:srgbClr val="0068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Intel2020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E96115"/>
      </a:accent4>
      <a:accent5>
        <a:srgbClr val="8F5DA2"/>
      </a:accent5>
      <a:accent6>
        <a:srgbClr val="8BAE46"/>
      </a:accent6>
      <a:hlink>
        <a:srgbClr val="00C7FD"/>
      </a:hlink>
      <a:folHlink>
        <a:srgbClr val="0068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FF044F44F3DD409E3404F670EAECB1" ma:contentTypeVersion="11" ma:contentTypeDescription="Create a new document." ma:contentTypeScope="" ma:versionID="4814ae6f7318b75a13777f6100880bdd">
  <xsd:schema xmlns:xsd="http://www.w3.org/2001/XMLSchema" xmlns:xs="http://www.w3.org/2001/XMLSchema" xmlns:p="http://schemas.microsoft.com/office/2006/metadata/properties" xmlns:ns2="a4b5ee66-8278-4920-9928-ad79bc5dd418" xmlns:ns3="296abf3f-64df-478c-af41-3815c6290959" targetNamespace="http://schemas.microsoft.com/office/2006/metadata/properties" ma:root="true" ma:fieldsID="ff4954b105d468725d2f233a0cd928a9" ns2:_="" ns3:_="">
    <xsd:import namespace="a4b5ee66-8278-4920-9928-ad79bc5dd418"/>
    <xsd:import namespace="296abf3f-64df-478c-af41-3815c62909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b5ee66-8278-4920-9928-ad79bc5dd41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6abf3f-64df-478c-af41-3815c629095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96abf3f-64df-478c-af41-3815c6290959">
      <UserInfo>
        <DisplayName>Sergeev, Victor</DisplayName>
        <AccountId>38</AccountId>
        <AccountType/>
      </UserInfo>
      <UserInfo>
        <DisplayName>Guo, Yi</DisplayName>
        <AccountId>19</AccountId>
        <AccountType/>
      </UserInfo>
      <UserInfo>
        <DisplayName>Tang, Xun</DisplayName>
        <AccountId>98</AccountId>
        <AccountType/>
      </UserInfo>
      <UserInfo>
        <DisplayName>Han, Seunghee</DisplayName>
        <AccountId>12</AccountId>
        <AccountType/>
      </UserInfo>
      <UserInfo>
        <DisplayName>Chervyakov, Andrey</DisplayName>
        <AccountId>14</AccountId>
        <AccountType/>
      </UserInfo>
      <UserInfo>
        <DisplayName>Zhang, Meng</DisplayName>
        <AccountId>53</AccountId>
        <AccountType/>
      </UserInfo>
      <UserInfo>
        <DisplayName>Khoryaev, Alexey</DisplayName>
        <AccountId>21</AccountId>
        <AccountType/>
      </UserInfo>
      <UserInfo>
        <DisplayName>Xiong, Gang</DisplayName>
        <AccountId>34</AccountId>
        <AccountType/>
      </UserInfo>
      <UserInfo>
        <DisplayName>Davydov, Alexei</DisplayName>
        <AccountId>20</AccountId>
        <AccountType/>
      </UserInfo>
      <UserInfo>
        <DisplayName>Heo, Youn Hyoung</DisplayName>
        <AccountId>15</AccountId>
        <AccountType/>
      </UserInfo>
      <UserInfo>
        <DisplayName>Han, Jaemin</DisplayName>
        <AccountId>52</AccountId>
        <AccountType/>
      </UserInfo>
      <UserInfo>
        <DisplayName>Palat, Sudeep K</DisplayName>
        <AccountId>18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49057FD2-F94F-4ED7-B953-5553D3C6764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04ACAF-A334-495C-8FA3-AE82D2ADA7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b5ee66-8278-4920-9928-ad79bc5dd418"/>
    <ds:schemaRef ds:uri="296abf3f-64df-478c-af41-3815c629095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9CDA899-60C1-4A12-A28A-295F38723726}">
  <ds:schemaRefs>
    <ds:schemaRef ds:uri="http://schemas.microsoft.com/office/infopath/2007/PartnerControls"/>
    <ds:schemaRef ds:uri="a4b5ee66-8278-4920-9928-ad79bc5dd418"/>
    <ds:schemaRef ds:uri="http://purl.org/dc/terms/"/>
    <ds:schemaRef ds:uri="296abf3f-64df-478c-af41-3815c6290959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668</TotalTime>
  <Words>642</Words>
  <Application>Microsoft Office PowerPoint</Application>
  <PresentationFormat>Widescreen</PresentationFormat>
  <Paragraphs>50</Paragraphs>
  <Slides>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Views on Rel-18 NTN</vt:lpstr>
      <vt:lpstr>Rel-18 NR NTN</vt:lpstr>
      <vt:lpstr>Rel-18 NR NTN (1/2)</vt:lpstr>
      <vt:lpstr>Rel-18 NR NTN (2/2)</vt:lpstr>
      <vt:lpstr>Revised objectives for Network-based UE location</vt:lpstr>
      <vt:lpstr>Rel-18 IoT NTN</vt:lpstr>
      <vt:lpstr>Rel-18 IoT NTN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Killeen, Kristine</dc:creator>
  <cp:lastModifiedBy>Richard Burbidge</cp:lastModifiedBy>
  <cp:revision>154</cp:revision>
  <dcterms:created xsi:type="dcterms:W3CDTF">2020-10-08T23:31:50Z</dcterms:created>
  <dcterms:modified xsi:type="dcterms:W3CDTF">2021-11-29T20:10:01Z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0x01010072FF044F44F3DD409E3404F670EAECB1</vt:lpwstr>
  </property>
  <property fmtid="{D5CDD505-2E9C-101B-9397-08002B2CF9AE}" pid="3" name="xd_Signature">
    <vt:bool>false</vt:bool>
  </property>
  <property fmtid="{D5CDD505-2E9C-101B-9397-08002B2CF9AE}" pid="4" name="xd_ProgID">
    <vt:lpwstr/>
  </property>
  <property fmtid="{D5CDD505-2E9C-101B-9397-08002B2CF9AE}" pid="5" name="TemplateUrl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</Properties>
</file>