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545" r:id="rId6"/>
    <p:sldId id="572" r:id="rId7"/>
    <p:sldId id="464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7C7C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1" autoAdjust="0"/>
    <p:restoredTop sz="86481" autoAdjust="0"/>
  </p:normalViewPr>
  <p:slideViewPr>
    <p:cSldViewPr snapToGrid="0">
      <p:cViewPr varScale="1">
        <p:scale>
          <a:sx n="63" d="100"/>
          <a:sy n="63" d="100"/>
        </p:scale>
        <p:origin x="22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fr-FR" altLang="en-US" sz="1200" b="1" dirty="0">
                <a:latin typeface="Arial "/>
              </a:rPr>
              <a:t>3GPP SA/RAN/CT Joint Session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16 December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RP-212746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pPr eaLnBrk="1" hangingPunct="1"/>
            <a:r>
              <a:rPr lang="fr-FR" dirty="0"/>
              <a:t>CT </a:t>
            </a:r>
            <a:r>
              <a:rPr lang="fr-FR" dirty="0" err="1"/>
              <a:t>Chair's</a:t>
            </a:r>
            <a:r>
              <a:rPr lang="fr-FR" dirty="0"/>
              <a:t> input for joint CT/RAN/SA session at TSG #94-e about Rel-18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907756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timeline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TSG#93: Approval of Rel-18 timeline</a:t>
            </a:r>
          </a:p>
          <a:p>
            <a:r>
              <a:rPr lang="en-US" dirty="0"/>
              <a:t>Respect CT guidance for “3-Q” gap btw freeze of stage 2 and stage 3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3AF530A-1973-43F3-8673-FFABFF175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672" y="3154526"/>
            <a:ext cx="7827819" cy="3157374"/>
          </a:xfrm>
          <a:prstGeom prst="rect">
            <a:avLst/>
          </a:prstGeom>
        </p:spPr>
      </p:pic>
      <p:sp>
        <p:nvSpPr>
          <p:cNvPr id="4" name="Flèche : double flèche horizontale 3">
            <a:extLst>
              <a:ext uri="{FF2B5EF4-FFF2-40B4-BE49-F238E27FC236}">
                <a16:creationId xmlns:a16="http://schemas.microsoft.com/office/drawing/2014/main" id="{CEC0C88E-0DAC-4854-9CB2-5AC6B7C11707}"/>
              </a:ext>
            </a:extLst>
          </p:cNvPr>
          <p:cNvSpPr/>
          <p:nvPr/>
        </p:nvSpPr>
        <p:spPr>
          <a:xfrm>
            <a:off x="5934075" y="4543426"/>
            <a:ext cx="2114550" cy="2095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 : double flèche horizontale 5">
            <a:extLst>
              <a:ext uri="{FF2B5EF4-FFF2-40B4-BE49-F238E27FC236}">
                <a16:creationId xmlns:a16="http://schemas.microsoft.com/office/drawing/2014/main" id="{113F2977-C5F1-4C81-9126-7217FA72AB16}"/>
              </a:ext>
            </a:extLst>
          </p:cNvPr>
          <p:cNvSpPr/>
          <p:nvPr/>
        </p:nvSpPr>
        <p:spPr>
          <a:xfrm>
            <a:off x="8095817" y="4543426"/>
            <a:ext cx="657658" cy="2095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3FC3727-2950-43E3-A95A-2E837A96B50E}"/>
              </a:ext>
            </a:extLst>
          </p:cNvPr>
          <p:cNvSpPr txBox="1"/>
          <p:nvPr/>
        </p:nvSpPr>
        <p:spPr>
          <a:xfrm>
            <a:off x="6706656" y="4174094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3-Q</a:t>
            </a:r>
          </a:p>
        </p:txBody>
      </p:sp>
    </p:spTree>
    <p:extLst>
      <p:ext uri="{BB962C8B-B14F-4D97-AF65-F5344CB8AC3E}">
        <p14:creationId xmlns:p14="http://schemas.microsoft.com/office/powerpoint/2010/main" val="24918218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C05894-048B-4BC4-BD70-2555CB009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</a:t>
            </a:r>
            <a:r>
              <a:rPr lang="fr-FR" dirty="0" err="1"/>
              <a:t>Workplan</a:t>
            </a:r>
            <a:r>
              <a:rPr lang="fr-FR" dirty="0"/>
              <a:t> for CT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79577F-1AA8-44F8-8892-A8DF506E8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Rel-18 </a:t>
            </a:r>
            <a:r>
              <a:rPr lang="fr-FR" dirty="0" err="1"/>
              <a:t>feature</a:t>
            </a:r>
            <a:r>
              <a:rPr lang="fr-FR" dirty="0"/>
              <a:t> package </a:t>
            </a:r>
            <a:r>
              <a:rPr lang="fr-FR" dirty="0" err="1"/>
              <a:t>decided</a:t>
            </a:r>
            <a:r>
              <a:rPr lang="fr-FR" dirty="0"/>
              <a:t> at TSG#94 for SA and RAN</a:t>
            </a:r>
          </a:p>
          <a:p>
            <a:r>
              <a:rPr lang="fr-FR" dirty="0"/>
              <a:t>CT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work</a:t>
            </a:r>
            <a:r>
              <a:rPr lang="fr-FR" dirty="0"/>
              <a:t> on the </a:t>
            </a:r>
            <a:r>
              <a:rPr lang="fr-FR" dirty="0" err="1"/>
              <a:t>completion</a:t>
            </a:r>
            <a:r>
              <a:rPr lang="fr-FR" dirty="0"/>
              <a:t> of Rel-17 till June (TSG#96)</a:t>
            </a:r>
          </a:p>
          <a:p>
            <a:pPr lvl="1"/>
            <a:r>
              <a:rPr lang="fr-FR" dirty="0"/>
              <a:t>Stage 3 </a:t>
            </a:r>
            <a:r>
              <a:rPr lang="fr-FR" dirty="0" err="1"/>
              <a:t>completion</a:t>
            </a:r>
            <a:r>
              <a:rPr lang="fr-FR" dirty="0"/>
              <a:t> and ASN.1 code/</a:t>
            </a:r>
            <a:r>
              <a:rPr lang="fr-FR" dirty="0" err="1"/>
              <a:t>OpenAPI</a:t>
            </a:r>
            <a:r>
              <a:rPr lang="fr-FR" dirty="0"/>
              <a:t> freeze</a:t>
            </a:r>
          </a:p>
          <a:p>
            <a:r>
              <a:rPr lang="fr-FR" dirty="0"/>
              <a:t>WI discussion on Rel-18 Stage 2/Stage 3 (</a:t>
            </a:r>
            <a:r>
              <a:rPr lang="fr-FR" dirty="0" err="1"/>
              <a:t>under</a:t>
            </a:r>
            <a:r>
              <a:rPr lang="fr-FR" dirty="0"/>
              <a:t> CT remit) </a:t>
            </a:r>
            <a:r>
              <a:rPr lang="fr-FR" dirty="0" err="1"/>
              <a:t>from</a:t>
            </a:r>
            <a:r>
              <a:rPr lang="fr-FR" dirty="0"/>
              <a:t> CT#96</a:t>
            </a:r>
          </a:p>
          <a:p>
            <a:r>
              <a:rPr lang="fr-FR" dirty="0" err="1"/>
              <a:t>Based</a:t>
            </a:r>
            <a:r>
              <a:rPr lang="fr-FR" dirty="0"/>
              <a:t> on the SA/RAN Rel-18 content </a:t>
            </a:r>
            <a:r>
              <a:rPr lang="fr-FR" dirty="0" err="1"/>
              <a:t>defined</a:t>
            </a:r>
            <a:r>
              <a:rPr lang="fr-FR" dirty="0"/>
              <a:t> at TSG#94: </a:t>
            </a:r>
          </a:p>
          <a:p>
            <a:pPr lvl="1"/>
            <a:r>
              <a:rPr lang="fr-FR" dirty="0"/>
              <a:t>WI rapporteurs are </a:t>
            </a:r>
            <a:r>
              <a:rPr lang="fr-FR" dirty="0" err="1"/>
              <a:t>kindly</a:t>
            </a:r>
            <a:r>
              <a:rPr lang="fr-FR" dirty="0"/>
              <a:t> </a:t>
            </a:r>
            <a:r>
              <a:rPr lang="fr-FR" dirty="0" err="1"/>
              <a:t>requested</a:t>
            </a:r>
            <a:r>
              <a:rPr lang="fr-FR" dirty="0"/>
              <a:t> to </a:t>
            </a:r>
            <a:r>
              <a:rPr lang="fr-FR" dirty="0" err="1"/>
              <a:t>identify</a:t>
            </a:r>
            <a:r>
              <a:rPr lang="fr-FR" dirty="0"/>
              <a:t> </a:t>
            </a:r>
            <a:r>
              <a:rPr lang="fr-FR" dirty="0" err="1"/>
              <a:t>whether</a:t>
            </a:r>
            <a:r>
              <a:rPr lang="fr-FR" dirty="0"/>
              <a:t> </a:t>
            </a:r>
            <a:r>
              <a:rPr lang="fr-FR" dirty="0" err="1"/>
              <a:t>some</a:t>
            </a:r>
            <a:r>
              <a:rPr lang="fr-FR" dirty="0"/>
              <a:t> </a:t>
            </a:r>
            <a:r>
              <a:rPr lang="fr-FR" dirty="0" err="1"/>
              <a:t>early</a:t>
            </a:r>
            <a:r>
              <a:rPr lang="fr-FR" dirty="0"/>
              <a:t> stage 3 </a:t>
            </a:r>
            <a:r>
              <a:rPr lang="fr-FR" dirty="0" err="1"/>
              <a:t>work</a:t>
            </a:r>
            <a:r>
              <a:rPr lang="fr-FR" dirty="0"/>
              <a:t> </a:t>
            </a:r>
            <a:r>
              <a:rPr lang="fr-FR" dirty="0" err="1"/>
              <a:t>would</a:t>
            </a:r>
            <a:r>
              <a:rPr lang="fr-FR" dirty="0"/>
              <a:t> </a:t>
            </a:r>
            <a:r>
              <a:rPr lang="fr-FR" dirty="0" err="1"/>
              <a:t>need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triggered</a:t>
            </a:r>
            <a:r>
              <a:rPr lang="fr-FR" dirty="0"/>
              <a:t> in CT </a:t>
            </a:r>
            <a:r>
              <a:rPr lang="fr-FR" dirty="0" err="1"/>
              <a:t>before</a:t>
            </a:r>
            <a:r>
              <a:rPr lang="fr-FR" dirty="0"/>
              <a:t> the </a:t>
            </a:r>
            <a:r>
              <a:rPr lang="fr-FR" dirty="0" err="1"/>
              <a:t>completion</a:t>
            </a:r>
            <a:r>
              <a:rPr lang="fr-FR" dirty="0"/>
              <a:t> of the stage 2</a:t>
            </a:r>
          </a:p>
          <a:p>
            <a:pPr lvl="1"/>
            <a:r>
              <a:rPr lang="fr-FR" dirty="0" err="1"/>
              <a:t>E.g</a:t>
            </a:r>
            <a:r>
              <a:rPr lang="fr-FR" dirty="0"/>
              <a:t> </a:t>
            </a:r>
            <a:r>
              <a:rPr lang="fr-FR" dirty="0" err="1"/>
              <a:t>studies</a:t>
            </a:r>
            <a:r>
              <a:rPr lang="fr-FR" dirty="0"/>
              <a:t> on </a:t>
            </a:r>
            <a:r>
              <a:rPr lang="fr-FR" dirty="0" err="1"/>
              <a:t>protocol</a:t>
            </a:r>
            <a:r>
              <a:rPr lang="fr-FR" dirty="0"/>
              <a:t> </a:t>
            </a:r>
            <a:r>
              <a:rPr lang="fr-FR" dirty="0" err="1"/>
              <a:t>selection</a:t>
            </a:r>
            <a:r>
              <a:rPr lang="fr-FR" dirty="0"/>
              <a:t>, </a:t>
            </a:r>
            <a:r>
              <a:rPr lang="fr-FR" dirty="0" err="1"/>
              <a:t>protocol</a:t>
            </a:r>
            <a:r>
              <a:rPr lang="fr-FR" dirty="0"/>
              <a:t> </a:t>
            </a:r>
            <a:r>
              <a:rPr lang="fr-FR" dirty="0" err="1"/>
              <a:t>enhancement</a:t>
            </a:r>
            <a:r>
              <a:rPr lang="fr-FR" dirty="0"/>
              <a:t>, etc.</a:t>
            </a:r>
          </a:p>
          <a:p>
            <a:pPr lvl="1"/>
            <a:r>
              <a:rPr lang="fr-FR" dirty="0"/>
              <a:t>Initial inputs can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discussed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CT#96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719692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5399ac36-8d91-4486-a02c-e0c1bb8d184f"/>
    <ds:schemaRef ds:uri="1e442c71-47c7-4d6b-9a66-8473dbdf2056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16972</TotalTime>
  <Words>190</Words>
  <Application>Microsoft Office PowerPoint</Application>
  <PresentationFormat>Grand écran</PresentationFormat>
  <Paragraphs>21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CT Chair's input for joint CT/RAN/SA session at TSG #94-e about Rel-18</vt:lpstr>
      <vt:lpstr>Rel-18 timeline</vt:lpstr>
      <vt:lpstr>Rel-18 Workplan for CT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839</cp:revision>
  <dcterms:created xsi:type="dcterms:W3CDTF">2010-02-05T13:52:04Z</dcterms:created>
  <dcterms:modified xsi:type="dcterms:W3CDTF">2021-12-16T14:44:37Z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</Properties>
</file>