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934" r:id="rId2"/>
    <p:sldId id="975" r:id="rId3"/>
    <p:sldId id="981" r:id="rId4"/>
    <p:sldId id="982" r:id="rId5"/>
    <p:sldId id="983" r:id="rId6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00CC"/>
    <a:srgbClr val="FFCC00"/>
    <a:srgbClr val="FF3300"/>
    <a:srgbClr val="72AF2F"/>
    <a:srgbClr val="B1D254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73" autoAdjust="0"/>
    <p:restoredTop sz="95801" autoAdjust="0"/>
  </p:normalViewPr>
  <p:slideViewPr>
    <p:cSldViewPr snapToGrid="0">
      <p:cViewPr varScale="1">
        <p:scale>
          <a:sx n="111" d="100"/>
          <a:sy n="111" d="100"/>
        </p:scale>
        <p:origin x="258" y="144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</a:t>
            </a:r>
            <a:r>
              <a:rPr lang="en-GB" altLang="en-US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WG1</a:t>
            </a:r>
            <a:endParaRPr lang="en-GB" altLang="en-US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0305" y="730256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988556"/>
          </a:xfrm>
        </p:spPr>
        <p:txBody>
          <a:bodyPr/>
          <a:lstStyle/>
          <a:p>
            <a:r>
              <a:rPr lang="en-US" sz="3200" b="1" dirty="0"/>
              <a:t>Moderator's summary for discussion on </a:t>
            </a:r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en-US" sz="3200" b="1" dirty="0" smtClean="0"/>
              <a:t>[</a:t>
            </a:r>
            <a:r>
              <a:rPr lang="en-US" sz="3200" b="1" dirty="0"/>
              <a:t>RAN94e-R18Prep-04] </a:t>
            </a:r>
            <a:r>
              <a:rPr lang="en-US" sz="3200" b="1" dirty="0" err="1"/>
              <a:t>Sidelink</a:t>
            </a:r>
            <a:r>
              <a:rPr lang="en-US" sz="3200" b="1" dirty="0"/>
              <a:t> enhancements (excluding positioning and relaying)</a:t>
            </a:r>
            <a:endParaRPr lang="en-US" sz="3200" b="1" dirty="0" smtClean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dirty="0" smtClean="0">
                <a:latin typeface="+mj-ea"/>
                <a:ea typeface="+mj-ea"/>
              </a:rPr>
              <a:t>RAN1 Chair</a:t>
            </a:r>
            <a:r>
              <a:rPr lang="en-US" dirty="0"/>
              <a:t> </a:t>
            </a:r>
            <a:r>
              <a:rPr lang="en-US" dirty="0" smtClean="0"/>
              <a:t>(Samsung)</a:t>
            </a:r>
            <a:endParaRPr lang="en-US" dirty="0">
              <a:latin typeface="+mj-ea"/>
              <a:ea typeface="+mj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6842" y="274551"/>
            <a:ext cx="4300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+mj-ea"/>
                <a:ea typeface="+mj-ea"/>
              </a:rPr>
              <a:t>3GPP TSG-RAN Meeting #94-e	</a:t>
            </a:r>
            <a:endParaRPr lang="en-US" sz="1600" dirty="0" smtClean="0">
              <a:latin typeface="+mj-ea"/>
              <a:ea typeface="+mj-ea"/>
            </a:endParaRPr>
          </a:p>
          <a:p>
            <a:r>
              <a:rPr lang="en-US" sz="1600" b="1" dirty="0" smtClean="0">
                <a:latin typeface="+mj-ea"/>
                <a:ea typeface="+mj-ea"/>
              </a:rPr>
              <a:t>Electronic Meeting, December 6-17, 2021</a:t>
            </a:r>
          </a:p>
          <a:p>
            <a:r>
              <a:rPr lang="en-US" sz="1600" b="1" dirty="0" smtClean="0">
                <a:latin typeface="+mj-ea"/>
                <a:ea typeface="+mj-ea"/>
              </a:rPr>
              <a:t>Agenda Item</a:t>
            </a:r>
            <a:r>
              <a:rPr lang="en-US" sz="1600" b="1" dirty="0">
                <a:latin typeface="+mj-ea"/>
                <a:ea typeface="+mj-ea"/>
              </a:rPr>
              <a:t>: 8A.1</a:t>
            </a:r>
            <a:endParaRPr lang="en-US" sz="1600" dirty="0" smtClean="0">
              <a:latin typeface="+mj-ea"/>
              <a:ea typeface="+mj-ea"/>
            </a:endParaRPr>
          </a:p>
          <a:p>
            <a:endParaRPr lang="en-US" dirty="0">
              <a:latin typeface="+mj-ea"/>
              <a:ea typeface="+mj-ea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10248181" y="274551"/>
            <a:ext cx="15069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 smtClean="0">
                <a:latin typeface="+mj-ea"/>
                <a:ea typeface="+mj-ea"/>
              </a:rPr>
              <a:t> </a:t>
            </a:r>
            <a:r>
              <a:rPr lang="en-US" sz="1600" b="1" dirty="0" smtClean="0"/>
              <a:t>RP-212664</a:t>
            </a:r>
            <a:r>
              <a:rPr lang="en-US" sz="1600" b="1" dirty="0" smtClean="0">
                <a:latin typeface="+mj-ea"/>
                <a:ea typeface="+mj-ea"/>
              </a:rPr>
              <a:t>	</a:t>
            </a:r>
            <a:endParaRPr lang="en-US" sz="1600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34988" indent="-534988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Proposal 1: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For Rel-18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sidelink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enhancement, start as a work item with a study phase for a subset of objectives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935038" lvl="1" indent="-219075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For the objectives subject to a study phase, RAN to determine in RAN#98 whether or not there is to be specification support in Rel-18 and if there is specification support, the scope of this work.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34988" indent="-534988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Proposal 2 (non-controversial):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sidelink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enhancement, RAN1 is the primary working group. Secondary working groups are RAN2 and RAN4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Proposals (1/4)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4500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34988" indent="-534988">
              <a:spcBef>
                <a:spcPts val="600"/>
              </a:spcBef>
              <a:spcAft>
                <a:spcPts val="600"/>
              </a:spcAft>
            </a:pP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Proposal 3: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Specify mechanism to support NR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sidelink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CA operation based on LTE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sidelink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CA operation [RAN2, RAN1, RAN4]</a:t>
            </a:r>
          </a:p>
          <a:p>
            <a:pPr marL="935038" lvl="1" indent="-219075">
              <a:spcBef>
                <a:spcPts val="600"/>
              </a:spcBef>
              <a:spcAft>
                <a:spcPts val="600"/>
              </a:spcAft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Prioritize supporting LTE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sidelink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CA features for NR (i.e. SL carrier (re-)selection, synchronization of aggregated carriers, handling the limited capability, power control for simultaneous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sidelink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TX, packet duplication)</a:t>
            </a:r>
          </a:p>
          <a:p>
            <a:pPr marL="935038" lvl="1" indent="-219075">
              <a:spcBef>
                <a:spcPts val="600"/>
              </a:spcBef>
              <a:spcAft>
                <a:spcPts val="600"/>
              </a:spcAft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At least for FR1 licensed spectrum and ITS band</a:t>
            </a:r>
          </a:p>
          <a:p>
            <a:pPr marL="1335088" lvl="2" indent="-257175">
              <a:spcBef>
                <a:spcPts val="600"/>
              </a:spcBef>
              <a:spcAft>
                <a:spcPts val="600"/>
              </a:spcAft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Whether or not to support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sidelink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CA for FR2 and/or unlicensed band is to be decided in RAN#98 after the relevant studies are done</a:t>
            </a:r>
          </a:p>
          <a:p>
            <a:pPr marL="935038" lvl="1" indent="-219075">
              <a:spcBef>
                <a:spcPts val="600"/>
              </a:spcBef>
              <a:spcAft>
                <a:spcPts val="600"/>
              </a:spcAft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This feature is backwards compatible in the following regards	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35088" lvl="2" indent="-257175">
              <a:spcBef>
                <a:spcPts val="600"/>
              </a:spcBef>
              <a:spcAft>
                <a:spcPts val="600"/>
              </a:spcAft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Rel-16 UEs can receive Rel-18 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sidelink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broadcast/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groupcast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transmissions with CA for the carriers on which they receive and transmit the corresponding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sidelink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HARQ feedback.</a:t>
            </a:r>
          </a:p>
          <a:p>
            <a:pPr marL="1335088" lvl="2" indent="-257175">
              <a:spcBef>
                <a:spcPts val="600"/>
              </a:spcBef>
              <a:spcAft>
                <a:spcPts val="600"/>
              </a:spcAft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Assuming this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sidelink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functionality would co-exist in the same resource pools as Rel-16/Rel-17 functionalities (e.g., no changes to reservations in SCI, etc.)</a:t>
            </a: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Proposals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(2/4)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06340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34988" indent="-534988">
              <a:spcBef>
                <a:spcPts val="600"/>
              </a:spcBef>
              <a:spcAft>
                <a:spcPts val="600"/>
              </a:spcAft>
            </a:pP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Proposal 4: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Study the support of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sidelink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on unlicensed spectrum for both mode 1 and mode 2 where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Uu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operation for mode 1 is limited to licensed spectrum only [RAN1, RAN2, RAN4]</a:t>
            </a: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35038" lvl="1" indent="-219075">
              <a:spcBef>
                <a:spcPts val="600"/>
              </a:spcBef>
              <a:spcAft>
                <a:spcPts val="600"/>
              </a:spcAft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Evaluation methodology for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sidelink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operation on unlicensed spectrum</a:t>
            </a:r>
            <a:endParaRPr lang="en-US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35038" lvl="1" indent="-219075">
              <a:spcBef>
                <a:spcPts val="600"/>
              </a:spcBef>
              <a:spcAft>
                <a:spcPts val="600"/>
              </a:spcAft>
            </a:pP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Sidelink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channel access mechanism for unlicensed spectrum based on regional regulation requirement and use the existing channel success schemes from NR-U as a starting point</a:t>
            </a:r>
          </a:p>
          <a:p>
            <a:pPr marL="1335088" lvl="2" indent="-257175">
              <a:spcBef>
                <a:spcPts val="600"/>
              </a:spcBef>
              <a:spcAft>
                <a:spcPts val="600"/>
              </a:spcAft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Reuse Rel-16 resource allocation mechanism as much as possible</a:t>
            </a:r>
          </a:p>
          <a:p>
            <a:pPr marL="935038" lvl="1" indent="-219075">
              <a:spcBef>
                <a:spcPts val="600"/>
              </a:spcBef>
              <a:spcAft>
                <a:spcPts val="600"/>
              </a:spcAft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Required changes to NR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sidelink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physical channel structures and procedures to operate on unlicensed spectrum	</a:t>
            </a:r>
          </a:p>
          <a:p>
            <a:pPr marL="1335088" lvl="2" indent="-257175">
              <a:spcBef>
                <a:spcPts val="600"/>
              </a:spcBef>
              <a:spcAft>
                <a:spcPts val="600"/>
              </a:spcAft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No specific optimizations for existing NR SL feature</a:t>
            </a:r>
          </a:p>
          <a:p>
            <a:pPr marL="935038" lvl="1" indent="-219075">
              <a:spcBef>
                <a:spcPts val="600"/>
              </a:spcBef>
              <a:spcAft>
                <a:spcPts val="600"/>
              </a:spcAft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Frequency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bands for the unlicensed spectrum in FR1 are 5GHz and 6GHz</a:t>
            </a:r>
          </a:p>
          <a:p>
            <a:pPr marL="935038" lvl="1" indent="-219075">
              <a:spcBef>
                <a:spcPts val="600"/>
              </a:spcBef>
              <a:spcAft>
                <a:spcPts val="600"/>
              </a:spcAft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No specific optimizations for FR2 unlicensed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spectrum</a:t>
            </a:r>
          </a:p>
          <a:p>
            <a:pPr marL="534988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RAN to determine in RAN#98 whether or not there is to be specification support in Rel-18 and if there is specification support, the scope of the work.</a:t>
            </a: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Proposals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(3/4)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74619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34988" indent="-534988">
              <a:spcBef>
                <a:spcPts val="600"/>
              </a:spcBef>
              <a:spcAft>
                <a:spcPts val="600"/>
              </a:spcAft>
            </a:pP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Proposal 5: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Study enhanced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sidelink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operation on FR2 licensed spectrum [RAN1, RAN2, RAN4]</a:t>
            </a: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35038" lvl="1" indent="-219075">
              <a:spcBef>
                <a:spcPts val="600"/>
              </a:spcBef>
              <a:spcAft>
                <a:spcPts val="600"/>
              </a:spcAft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Work is limited to the support of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sidelink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beam management (including initial beam-pairing, beam maintenance, and beam failure recovery) by enhancing existing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sidelink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CSI framework and reusing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Uu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beam management concepts wherever possible.</a:t>
            </a:r>
            <a:endParaRPr lang="en-US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34988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RAN to determine in RAN#98 whether or not there is to be specification support in Rel-18 and if there is specification support, the scope of the work.</a:t>
            </a:r>
          </a:p>
          <a:p>
            <a:pPr marL="534988" indent="0">
              <a:spcBef>
                <a:spcPts val="600"/>
              </a:spcBef>
              <a:spcAft>
                <a:spcPts val="600"/>
              </a:spcAft>
              <a:buNone/>
            </a:pP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34988" indent="-534988">
              <a:spcBef>
                <a:spcPts val="600"/>
              </a:spcBef>
              <a:spcAft>
                <a:spcPts val="600"/>
              </a:spcAft>
            </a:pP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Proposal 6: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Study mechanism(s) to enable co-channel coexistence for LTE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sidelink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and NR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sidelink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including performance, necessity, feasibility, and potential specification impact if any [RAN1, RAN2, RAN4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</a:p>
          <a:p>
            <a:pPr marL="935038" lvl="1" indent="-219075">
              <a:spcBef>
                <a:spcPts val="600"/>
              </a:spcBef>
              <a:spcAft>
                <a:spcPts val="600"/>
              </a:spcAft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Reuse the in-device coexistence framework defined in Rel-16 as much as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possible</a:t>
            </a:r>
          </a:p>
          <a:p>
            <a:pPr marL="534988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RAN to determine in RAN#98 whether or not there is to be specification support in Rel-18 and if there is specification support, the scope of the work.</a:t>
            </a:r>
          </a:p>
          <a:p>
            <a:pPr marL="935038" lvl="1" indent="-219075">
              <a:spcBef>
                <a:spcPts val="600"/>
              </a:spcBef>
              <a:spcAft>
                <a:spcPts val="600"/>
              </a:spcAft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Proposals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(4/4)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392196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613</Words>
  <Application>Microsoft Office PowerPoint</Application>
  <PresentationFormat>와이드스크린</PresentationFormat>
  <Paragraphs>37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2" baseType="lpstr">
      <vt:lpstr>微软雅黑</vt:lpstr>
      <vt:lpstr>宋体</vt:lpstr>
      <vt:lpstr>Arial</vt:lpstr>
      <vt:lpstr>Arial Black</vt:lpstr>
      <vt:lpstr>Calibri</vt:lpstr>
      <vt:lpstr>Times New Roman</vt:lpstr>
      <vt:lpstr>3gpp</vt:lpstr>
      <vt:lpstr>Moderator's summary for discussion on  [RAN94e-R18Prep-04] Sidelink enhancements (excluding positioning and relaying)</vt:lpstr>
      <vt:lpstr>Proposals (1/4)</vt:lpstr>
      <vt:lpstr>Proposals (2/4)</vt:lpstr>
      <vt:lpstr>Proposals (3/4)</vt:lpstr>
      <vt:lpstr>Proposals (4/4)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김윤선/표준연구팀(SR)/Master/삼성전자</cp:lastModifiedBy>
  <cp:revision>683</cp:revision>
  <cp:lastPrinted>2016-09-15T08:31:00Z</cp:lastPrinted>
  <dcterms:created xsi:type="dcterms:W3CDTF">2009-11-27T05:15:00Z</dcterms:created>
  <dcterms:modified xsi:type="dcterms:W3CDTF">2021-11-01T00:39:03Z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1552620126</vt:lpwstr>
  </property>
  <property fmtid="{D5CDD505-2E9C-101B-9397-08002B2CF9AE}" pid="7" name="TitusGUID">
    <vt:lpwstr>6f9c0495-a83c-462b-8664-67016d5bf2d5</vt:lpwstr>
  </property>
  <property fmtid="{D5CDD505-2E9C-101B-9397-08002B2CF9AE}" pid="8" name="CTP_TimeStamp">
    <vt:lpwstr>2020-06-04 10:01:06Z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ContentTypeId">
    <vt:lpwstr>0x010100F2552158F8185D44A8848B98AEA319AF</vt:lpwstr>
  </property>
  <property fmtid="{D5CDD505-2E9C-101B-9397-08002B2CF9AE}" pid="14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5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6" name="_2015_ms_pID_7253432">
    <vt:lpwstr>AA==</vt:lpwstr>
  </property>
  <property fmtid="{D5CDD505-2E9C-101B-9397-08002B2CF9AE}" pid="17" name="KSOProductBuildVer">
    <vt:lpwstr>2052-11.8.2.9022</vt:lpwstr>
  </property>
</Properties>
</file>