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20"/>
  </p:notesMasterIdLst>
  <p:sldIdLst>
    <p:sldId id="434" r:id="rId3"/>
    <p:sldId id="448" r:id="rId4"/>
    <p:sldId id="1109" r:id="rId5"/>
    <p:sldId id="1113" r:id="rId6"/>
    <p:sldId id="1112" r:id="rId7"/>
    <p:sldId id="1104" r:id="rId8"/>
    <p:sldId id="1111" r:id="rId9"/>
    <p:sldId id="1108" r:id="rId10"/>
    <p:sldId id="1110" r:id="rId11"/>
    <p:sldId id="1094" r:id="rId12"/>
    <p:sldId id="1098" r:id="rId13"/>
    <p:sldId id="1099" r:id="rId14"/>
    <p:sldId id="1100" r:id="rId15"/>
    <p:sldId id="1102" r:id="rId16"/>
    <p:sldId id="1106" r:id="rId17"/>
    <p:sldId id="1107" r:id="rId18"/>
    <p:sldId id="1103" r:id="rId19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0066FF"/>
    <a:srgbClr val="FA7100"/>
    <a:srgbClr val="C5C5C5"/>
    <a:srgbClr val="C800BE"/>
    <a:srgbClr val="FFA7A7"/>
    <a:srgbClr val="53FFA1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DBE33BB-0FB3-4DA5-8F97-FA3F1FA2A03E}" v="32" dt="2021-08-04T00:13:53.018"/>
    <p1510:client id="{50BBB7E9-9A3C-4B49-8689-CDE685C407D1}" v="1" dt="2021-08-04T22:09:24.6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6357" autoAdjust="0"/>
  </p:normalViewPr>
  <p:slideViewPr>
    <p:cSldViewPr snapToGrid="0">
      <p:cViewPr varScale="1">
        <p:scale>
          <a:sx n="113" d="100"/>
          <a:sy n="113" d="100"/>
        </p:scale>
        <p:origin x="150" y="12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microsoft.com/office/2015/10/relationships/revisionInfo" Target="revisionInfo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4DBE33BB-0FB3-4DA5-8F97-FA3F1FA2A03E}"/>
    <pc:docChg chg="undo custSel modSld">
      <pc:chgData name="Wanshi Chen" userId="3a7dbef4-3474-47c6-9897-007f5734efb0" providerId="ADAL" clId="{4DBE33BB-0FB3-4DA5-8F97-FA3F1FA2A03E}" dt="2021-08-04T00:17:19.748" v="171" actId="113"/>
      <pc:docMkLst>
        <pc:docMk/>
      </pc:docMkLst>
      <pc:sldChg chg="modSp mod">
        <pc:chgData name="Wanshi Chen" userId="3a7dbef4-3474-47c6-9897-007f5734efb0" providerId="ADAL" clId="{4DBE33BB-0FB3-4DA5-8F97-FA3F1FA2A03E}" dt="2021-08-04T00:17:19.748" v="171" actId="113"/>
        <pc:sldMkLst>
          <pc:docMk/>
          <pc:sldMk cId="252882866" sldId="1104"/>
        </pc:sldMkLst>
        <pc:spChg chg="mod">
          <ac:chgData name="Wanshi Chen" userId="3a7dbef4-3474-47c6-9897-007f5734efb0" providerId="ADAL" clId="{4DBE33BB-0FB3-4DA5-8F97-FA3F1FA2A03E}" dt="2021-08-04T00:17:19.748" v="171" actId="113"/>
          <ac:spMkLst>
            <pc:docMk/>
            <pc:sldMk cId="252882866" sldId="1104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4DBE33BB-0FB3-4DA5-8F97-FA3F1FA2A03E}" dt="2021-08-04T00:13:53.018" v="75"/>
        <pc:sldMkLst>
          <pc:docMk/>
          <pc:sldMk cId="2744313946" sldId="1108"/>
        </pc:sldMkLst>
        <pc:graphicFrameChg chg="mod modGraphic">
          <ac:chgData name="Wanshi Chen" userId="3a7dbef4-3474-47c6-9897-007f5734efb0" providerId="ADAL" clId="{4DBE33BB-0FB3-4DA5-8F97-FA3F1FA2A03E}" dt="2021-08-04T00:13:53.018" v="75"/>
          <ac:graphicFrameMkLst>
            <pc:docMk/>
            <pc:sldMk cId="2744313946" sldId="1108"/>
            <ac:graphicFrameMk id="5" creationId="{7B253970-266D-406E-9AD0-EAB61D4AE17A}"/>
          </ac:graphicFrameMkLst>
        </pc:graphicFrameChg>
      </pc:sldChg>
      <pc:sldChg chg="modSp mod">
        <pc:chgData name="Wanshi Chen" userId="3a7dbef4-3474-47c6-9897-007f5734efb0" providerId="ADAL" clId="{4DBE33BB-0FB3-4DA5-8F97-FA3F1FA2A03E}" dt="2021-08-04T00:13:11.875" v="56" actId="20577"/>
        <pc:sldMkLst>
          <pc:docMk/>
          <pc:sldMk cId="3149755430" sldId="1112"/>
        </pc:sldMkLst>
        <pc:spChg chg="mod">
          <ac:chgData name="Wanshi Chen" userId="3a7dbef4-3474-47c6-9897-007f5734efb0" providerId="ADAL" clId="{4DBE33BB-0FB3-4DA5-8F97-FA3F1FA2A03E}" dt="2021-08-04T00:13:11.875" v="56" actId="20577"/>
          <ac:spMkLst>
            <pc:docMk/>
            <pc:sldMk cId="3149755430" sldId="1112"/>
            <ac:spMk id="3" creationId="{85903BC0-EB37-4C3E-8DD6-27F0E6CA817C}"/>
          </ac:spMkLst>
        </pc:spChg>
      </pc:sldChg>
    </pc:docChg>
  </pc:docChgLst>
  <pc:docChgLst>
    <pc:chgData name="Wanshi Chen" userId="3a7dbef4-3474-47c6-9897-007f5734efb0" providerId="ADAL" clId="{50BBB7E9-9A3C-4B49-8689-CDE685C407D1}"/>
    <pc:docChg chg="modSld">
      <pc:chgData name="Wanshi Chen" userId="3a7dbef4-3474-47c6-9897-007f5734efb0" providerId="ADAL" clId="{50BBB7E9-9A3C-4B49-8689-CDE685C407D1}" dt="2021-08-04T22:10:20.449" v="25" actId="6549"/>
      <pc:docMkLst>
        <pc:docMk/>
      </pc:docMkLst>
      <pc:sldChg chg="addSp modSp mod">
        <pc:chgData name="Wanshi Chen" userId="3a7dbef4-3474-47c6-9897-007f5734efb0" providerId="ADAL" clId="{50BBB7E9-9A3C-4B49-8689-CDE685C407D1}" dt="2021-08-04T22:10:20.449" v="25" actId="6549"/>
        <pc:sldMkLst>
          <pc:docMk/>
          <pc:sldMk cId="399343419" sldId="434"/>
        </pc:sldMkLst>
        <pc:spChg chg="mod">
          <ac:chgData name="Wanshi Chen" userId="3a7dbef4-3474-47c6-9897-007f5734efb0" providerId="ADAL" clId="{50BBB7E9-9A3C-4B49-8689-CDE685C407D1}" dt="2021-08-04T22:10:20.449" v="25" actId="6549"/>
          <ac:spMkLst>
            <pc:docMk/>
            <pc:sldMk cId="399343419" sldId="434"/>
            <ac:spMk id="2" creationId="{D5F8CA0F-D8F1-4A1D-B054-9C9D5323BB36}"/>
          </ac:spMkLst>
        </pc:spChg>
        <pc:spChg chg="add mod">
          <ac:chgData name="Wanshi Chen" userId="3a7dbef4-3474-47c6-9897-007f5734efb0" providerId="ADAL" clId="{50BBB7E9-9A3C-4B49-8689-CDE685C407D1}" dt="2021-08-04T22:09:54.671" v="13" actId="20577"/>
          <ac:spMkLst>
            <pc:docMk/>
            <pc:sldMk cId="399343419" sldId="434"/>
            <ac:spMk id="4" creationId="{02946283-0553-4CFE-96FD-250E6724763E}"/>
          </ac:spMkLst>
        </pc:spChg>
      </pc:sldChg>
    </pc:docChg>
  </pc:docChgLst>
  <pc:docChgLst>
    <pc:chgData name="Wanshi Chen" userId="3a7dbef4-3474-47c6-9897-007f5734efb0" providerId="ADAL" clId="{2D0E6209-CF97-4E31-902D-35EA75D4464E}"/>
    <pc:docChg chg="undo custSel addSld modSld sldOrd">
      <pc:chgData name="Wanshi Chen" userId="3a7dbef4-3474-47c6-9897-007f5734efb0" providerId="ADAL" clId="{2D0E6209-CF97-4E31-902D-35EA75D4464E}" dt="2021-07-20T18:37:09.436" v="1870" actId="14100"/>
      <pc:docMkLst>
        <pc:docMk/>
      </pc:docMkLst>
      <pc:sldChg chg="modSp mod">
        <pc:chgData name="Wanshi Chen" userId="3a7dbef4-3474-47c6-9897-007f5734efb0" providerId="ADAL" clId="{2D0E6209-CF97-4E31-902D-35EA75D4464E}" dt="2021-07-20T18:37:09.436" v="1870" actId="14100"/>
        <pc:sldMkLst>
          <pc:docMk/>
          <pc:sldMk cId="252882866" sldId="1104"/>
        </pc:sldMkLst>
        <pc:spChg chg="mod">
          <ac:chgData name="Wanshi Chen" userId="3a7dbef4-3474-47c6-9897-007f5734efb0" providerId="ADAL" clId="{2D0E6209-CF97-4E31-902D-35EA75D4464E}" dt="2021-07-20T18:37:09.436" v="1870" actId="14100"/>
          <ac:spMkLst>
            <pc:docMk/>
            <pc:sldMk cId="252882866" sldId="1104"/>
            <ac:spMk id="3" creationId="{85903BC0-EB37-4C3E-8DD6-27F0E6CA817C}"/>
          </ac:spMkLst>
        </pc:spChg>
        <pc:spChg chg="mod">
          <ac:chgData name="Wanshi Chen" userId="3a7dbef4-3474-47c6-9897-007f5734efb0" providerId="ADAL" clId="{2D0E6209-CF97-4E31-902D-35EA75D4464E}" dt="2021-07-20T17:08:33.374" v="1671" actId="1076"/>
          <ac:spMkLst>
            <pc:docMk/>
            <pc:sldMk cId="252882866" sldId="1104"/>
            <ac:spMk id="5" creationId="{6EED5BBA-6C33-4DE6-9E6C-68D02C2DB916}"/>
          </ac:spMkLst>
        </pc:spChg>
        <pc:spChg chg="mod">
          <ac:chgData name="Wanshi Chen" userId="3a7dbef4-3474-47c6-9897-007f5734efb0" providerId="ADAL" clId="{2D0E6209-CF97-4E31-902D-35EA75D4464E}" dt="2021-07-20T17:08:33.374" v="1671" actId="1076"/>
          <ac:spMkLst>
            <pc:docMk/>
            <pc:sldMk cId="252882866" sldId="1104"/>
            <ac:spMk id="7" creationId="{FB7C829B-6559-4CC1-AF2A-7E0CE8FD7DB6}"/>
          </ac:spMkLst>
        </pc:spChg>
        <pc:spChg chg="mod">
          <ac:chgData name="Wanshi Chen" userId="3a7dbef4-3474-47c6-9897-007f5734efb0" providerId="ADAL" clId="{2D0E6209-CF97-4E31-902D-35EA75D4464E}" dt="2021-07-20T17:08:27.113" v="1670" actId="1076"/>
          <ac:spMkLst>
            <pc:docMk/>
            <pc:sldMk cId="252882866" sldId="1104"/>
            <ac:spMk id="9" creationId="{859500D9-C1E4-4BF7-9DBF-4203C115F2FD}"/>
          </ac:spMkLst>
        </pc:spChg>
      </pc:sldChg>
      <pc:sldChg chg="modSp mod">
        <pc:chgData name="Wanshi Chen" userId="3a7dbef4-3474-47c6-9897-007f5734efb0" providerId="ADAL" clId="{2D0E6209-CF97-4E31-902D-35EA75D4464E}" dt="2021-07-15T19:59:44.162" v="4" actId="20577"/>
        <pc:sldMkLst>
          <pc:docMk/>
          <pc:sldMk cId="702742548" sldId="1109"/>
        </pc:sldMkLst>
        <pc:graphicFrameChg chg="modGraphic">
          <ac:chgData name="Wanshi Chen" userId="3a7dbef4-3474-47c6-9897-007f5734efb0" providerId="ADAL" clId="{2D0E6209-CF97-4E31-902D-35EA75D4464E}" dt="2021-07-15T19:59:44.162" v="4" actId="20577"/>
          <ac:graphicFrameMkLst>
            <pc:docMk/>
            <pc:sldMk cId="702742548" sldId="1109"/>
            <ac:graphicFrameMk id="4" creationId="{66FA07A1-E0DA-4013-9D74-7C454FC3CC4E}"/>
          </ac:graphicFrameMkLst>
        </pc:graphicFrameChg>
      </pc:sldChg>
      <pc:sldChg chg="modSp mod">
        <pc:chgData name="Wanshi Chen" userId="3a7dbef4-3474-47c6-9897-007f5734efb0" providerId="ADAL" clId="{2D0E6209-CF97-4E31-902D-35EA75D4464E}" dt="2021-07-15T20:13:08.031" v="396" actId="20577"/>
        <pc:sldMkLst>
          <pc:docMk/>
          <pc:sldMk cId="1077267166" sldId="1111"/>
        </pc:sldMkLst>
        <pc:spChg chg="mod">
          <ac:chgData name="Wanshi Chen" userId="3a7dbef4-3474-47c6-9897-007f5734efb0" providerId="ADAL" clId="{2D0E6209-CF97-4E31-902D-35EA75D4464E}" dt="2021-07-15T20:13:08.031" v="396" actId="20577"/>
          <ac:spMkLst>
            <pc:docMk/>
            <pc:sldMk cId="1077267166" sldId="1111"/>
            <ac:spMk id="3" creationId="{85903BC0-EB37-4C3E-8DD6-27F0E6CA817C}"/>
          </ac:spMkLst>
        </pc:spChg>
      </pc:sldChg>
      <pc:sldChg chg="modSp mod ord">
        <pc:chgData name="Wanshi Chen" userId="3a7dbef4-3474-47c6-9897-007f5734efb0" providerId="ADAL" clId="{2D0E6209-CF97-4E31-902D-35EA75D4464E}" dt="2021-07-20T18:36:53.812" v="1869" actId="20577"/>
        <pc:sldMkLst>
          <pc:docMk/>
          <pc:sldMk cId="3149755430" sldId="1112"/>
        </pc:sldMkLst>
        <pc:spChg chg="mod">
          <ac:chgData name="Wanshi Chen" userId="3a7dbef4-3474-47c6-9897-007f5734efb0" providerId="ADAL" clId="{2D0E6209-CF97-4E31-902D-35EA75D4464E}" dt="2021-07-20T17:07:30.969" v="1655" actId="20577"/>
          <ac:spMkLst>
            <pc:docMk/>
            <pc:sldMk cId="3149755430" sldId="1112"/>
            <ac:spMk id="2" creationId="{12DD0395-6E2A-4D67-A1A6-3A5C1DB567C4}"/>
          </ac:spMkLst>
        </pc:spChg>
        <pc:spChg chg="mod">
          <ac:chgData name="Wanshi Chen" userId="3a7dbef4-3474-47c6-9897-007f5734efb0" providerId="ADAL" clId="{2D0E6209-CF97-4E31-902D-35EA75D4464E}" dt="2021-07-20T18:36:53.812" v="1869" actId="20577"/>
          <ac:spMkLst>
            <pc:docMk/>
            <pc:sldMk cId="3149755430" sldId="1112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2D0E6209-CF97-4E31-902D-35EA75D4464E}" dt="2021-07-20T18:25:54.359" v="1831" actId="404"/>
        <pc:sldMkLst>
          <pc:docMk/>
          <pc:sldMk cId="4214525790" sldId="1113"/>
        </pc:sldMkLst>
        <pc:spChg chg="mod">
          <ac:chgData name="Wanshi Chen" userId="3a7dbef4-3474-47c6-9897-007f5734efb0" providerId="ADAL" clId="{2D0E6209-CF97-4E31-902D-35EA75D4464E}" dt="2021-07-20T16:56:18.037" v="852" actId="20577"/>
          <ac:spMkLst>
            <pc:docMk/>
            <pc:sldMk cId="4214525790" sldId="1113"/>
            <ac:spMk id="2" creationId="{12DD0395-6E2A-4D67-A1A6-3A5C1DB567C4}"/>
          </ac:spMkLst>
        </pc:spChg>
        <pc:spChg chg="mod">
          <ac:chgData name="Wanshi Chen" userId="3a7dbef4-3474-47c6-9897-007f5734efb0" providerId="ADAL" clId="{2D0E6209-CF97-4E31-902D-35EA75D4464E}" dt="2021-07-20T18:25:54.359" v="1831" actId="404"/>
          <ac:spMkLst>
            <pc:docMk/>
            <pc:sldMk cId="4214525790" sldId="1113"/>
            <ac:spMk id="3" creationId="{85903BC0-EB37-4C3E-8DD6-27F0E6CA817C}"/>
          </ac:spMkLst>
        </pc:spChg>
      </pc:sldChg>
    </pc:docChg>
  </pc:docChgLst>
  <pc:docChgLst>
    <pc:chgData name="Wanshi Chen" userId="3a7dbef4-3474-47c6-9897-007f5734efb0" providerId="ADAL" clId="{CEA3A38A-3634-4DEE-B403-1A612E3E2D47}"/>
    <pc:docChg chg="undo custSel modSld sldOrd">
      <pc:chgData name="Wanshi Chen" userId="3a7dbef4-3474-47c6-9897-007f5734efb0" providerId="ADAL" clId="{CEA3A38A-3634-4DEE-B403-1A612E3E2D47}" dt="2021-08-03T01:04:44.035" v="1329" actId="20577"/>
      <pc:docMkLst>
        <pc:docMk/>
      </pc:docMkLst>
      <pc:sldChg chg="delSp modSp mod">
        <pc:chgData name="Wanshi Chen" userId="3a7dbef4-3474-47c6-9897-007f5734efb0" providerId="ADAL" clId="{CEA3A38A-3634-4DEE-B403-1A612E3E2D47}" dt="2021-08-03T00:52:41.705" v="1036" actId="20577"/>
        <pc:sldMkLst>
          <pc:docMk/>
          <pc:sldMk cId="399343419" sldId="434"/>
        </pc:sldMkLst>
        <pc:spChg chg="mod">
          <ac:chgData name="Wanshi Chen" userId="3a7dbef4-3474-47c6-9897-007f5734efb0" providerId="ADAL" clId="{CEA3A38A-3634-4DEE-B403-1A612E3E2D47}" dt="2021-08-03T00:52:41.705" v="1036" actId="20577"/>
          <ac:spMkLst>
            <pc:docMk/>
            <pc:sldMk cId="399343419" sldId="434"/>
            <ac:spMk id="2" creationId="{D5F8CA0F-D8F1-4A1D-B054-9C9D5323BB36}"/>
          </ac:spMkLst>
        </pc:spChg>
        <pc:spChg chg="del mod">
          <ac:chgData name="Wanshi Chen" userId="3a7dbef4-3474-47c6-9897-007f5734efb0" providerId="ADAL" clId="{CEA3A38A-3634-4DEE-B403-1A612E3E2D47}" dt="2021-07-29T19:33:03.438" v="984" actId="478"/>
          <ac:spMkLst>
            <pc:docMk/>
            <pc:sldMk cId="399343419" sldId="434"/>
            <ac:spMk id="5" creationId="{55BB95B6-96F8-4C7B-843E-16CFF3CC2E82}"/>
          </ac:spMkLst>
        </pc:spChg>
      </pc:sldChg>
      <pc:sldChg chg="modSp mod">
        <pc:chgData name="Wanshi Chen" userId="3a7dbef4-3474-47c6-9897-007f5734efb0" providerId="ADAL" clId="{CEA3A38A-3634-4DEE-B403-1A612E3E2D47}" dt="2021-08-03T00:53:13.510" v="1093" actId="20577"/>
        <pc:sldMkLst>
          <pc:docMk/>
          <pc:sldMk cId="1586269898" sldId="448"/>
        </pc:sldMkLst>
        <pc:spChg chg="mod">
          <ac:chgData name="Wanshi Chen" userId="3a7dbef4-3474-47c6-9897-007f5734efb0" providerId="ADAL" clId="{CEA3A38A-3634-4DEE-B403-1A612E3E2D47}" dt="2021-08-03T00:53:13.510" v="1093" actId="20577"/>
          <ac:spMkLst>
            <pc:docMk/>
            <pc:sldMk cId="1586269898" sldId="448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CEA3A38A-3634-4DEE-B403-1A612E3E2D47}" dt="2021-08-03T01:04:44.035" v="1329" actId="20577"/>
        <pc:sldMkLst>
          <pc:docMk/>
          <pc:sldMk cId="252882866" sldId="1104"/>
        </pc:sldMkLst>
        <pc:spChg chg="mod">
          <ac:chgData name="Wanshi Chen" userId="3a7dbef4-3474-47c6-9897-007f5734efb0" providerId="ADAL" clId="{CEA3A38A-3634-4DEE-B403-1A612E3E2D47}" dt="2021-08-03T01:04:44.035" v="1329" actId="20577"/>
          <ac:spMkLst>
            <pc:docMk/>
            <pc:sldMk cId="252882866" sldId="1104"/>
            <ac:spMk id="3" creationId="{85903BC0-EB37-4C3E-8DD6-27F0E6CA817C}"/>
          </ac:spMkLst>
        </pc:spChg>
        <pc:spChg chg="mod">
          <ac:chgData name="Wanshi Chen" userId="3a7dbef4-3474-47c6-9897-007f5734efb0" providerId="ADAL" clId="{CEA3A38A-3634-4DEE-B403-1A612E3E2D47}" dt="2021-07-29T02:23:21.959" v="355" actId="1038"/>
          <ac:spMkLst>
            <pc:docMk/>
            <pc:sldMk cId="252882866" sldId="1104"/>
            <ac:spMk id="5" creationId="{6EED5BBA-6C33-4DE6-9E6C-68D02C2DB916}"/>
          </ac:spMkLst>
        </pc:spChg>
        <pc:spChg chg="mod">
          <ac:chgData name="Wanshi Chen" userId="3a7dbef4-3474-47c6-9897-007f5734efb0" providerId="ADAL" clId="{CEA3A38A-3634-4DEE-B403-1A612E3E2D47}" dt="2021-07-29T02:23:21.959" v="355" actId="1038"/>
          <ac:spMkLst>
            <pc:docMk/>
            <pc:sldMk cId="252882866" sldId="1104"/>
            <ac:spMk id="7" creationId="{FB7C829B-6559-4CC1-AF2A-7E0CE8FD7DB6}"/>
          </ac:spMkLst>
        </pc:spChg>
        <pc:spChg chg="mod">
          <ac:chgData name="Wanshi Chen" userId="3a7dbef4-3474-47c6-9897-007f5734efb0" providerId="ADAL" clId="{CEA3A38A-3634-4DEE-B403-1A612E3E2D47}" dt="2021-08-03T01:03:36.497" v="1237" actId="20577"/>
          <ac:spMkLst>
            <pc:docMk/>
            <pc:sldMk cId="252882866" sldId="1104"/>
            <ac:spMk id="9" creationId="{859500D9-C1E4-4BF7-9DBF-4203C115F2FD}"/>
          </ac:spMkLst>
        </pc:spChg>
      </pc:sldChg>
      <pc:sldChg chg="modSp mod ord">
        <pc:chgData name="Wanshi Chen" userId="3a7dbef4-3474-47c6-9897-007f5734efb0" providerId="ADAL" clId="{CEA3A38A-3634-4DEE-B403-1A612E3E2D47}" dt="2021-07-29T12:18:17.112" v="385" actId="1076"/>
        <pc:sldMkLst>
          <pc:docMk/>
          <pc:sldMk cId="2744313946" sldId="1108"/>
        </pc:sldMkLst>
        <pc:graphicFrameChg chg="mod modGraphic">
          <ac:chgData name="Wanshi Chen" userId="3a7dbef4-3474-47c6-9897-007f5734efb0" providerId="ADAL" clId="{CEA3A38A-3634-4DEE-B403-1A612E3E2D47}" dt="2021-07-29T12:18:17.112" v="385" actId="1076"/>
          <ac:graphicFrameMkLst>
            <pc:docMk/>
            <pc:sldMk cId="2744313946" sldId="1108"/>
            <ac:graphicFrameMk id="5" creationId="{7B253970-266D-406E-9AD0-EAB61D4AE17A}"/>
          </ac:graphicFrameMkLst>
        </pc:graphicFrameChg>
      </pc:sldChg>
      <pc:sldChg chg="modSp mod">
        <pc:chgData name="Wanshi Chen" userId="3a7dbef4-3474-47c6-9897-007f5734efb0" providerId="ADAL" clId="{CEA3A38A-3634-4DEE-B403-1A612E3E2D47}" dt="2021-08-03T00:54:07.636" v="1095" actId="20577"/>
        <pc:sldMkLst>
          <pc:docMk/>
          <pc:sldMk cId="702742548" sldId="1109"/>
        </pc:sldMkLst>
        <pc:graphicFrameChg chg="modGraphic">
          <ac:chgData name="Wanshi Chen" userId="3a7dbef4-3474-47c6-9897-007f5734efb0" providerId="ADAL" clId="{CEA3A38A-3634-4DEE-B403-1A612E3E2D47}" dt="2021-08-03T00:54:07.636" v="1095" actId="20577"/>
          <ac:graphicFrameMkLst>
            <pc:docMk/>
            <pc:sldMk cId="702742548" sldId="1109"/>
            <ac:graphicFrameMk id="4" creationId="{66FA07A1-E0DA-4013-9D74-7C454FC3CC4E}"/>
          </ac:graphicFrameMkLst>
        </pc:graphicFrameChg>
      </pc:sldChg>
      <pc:sldChg chg="modSp mod">
        <pc:chgData name="Wanshi Chen" userId="3a7dbef4-3474-47c6-9897-007f5734efb0" providerId="ADAL" clId="{CEA3A38A-3634-4DEE-B403-1A612E3E2D47}" dt="2021-07-28T16:31:03.723" v="110" actId="207"/>
        <pc:sldMkLst>
          <pc:docMk/>
          <pc:sldMk cId="1077267166" sldId="1111"/>
        </pc:sldMkLst>
        <pc:spChg chg="mod">
          <ac:chgData name="Wanshi Chen" userId="3a7dbef4-3474-47c6-9897-007f5734efb0" providerId="ADAL" clId="{CEA3A38A-3634-4DEE-B403-1A612E3E2D47}" dt="2021-07-28T16:31:03.723" v="110" actId="207"/>
          <ac:spMkLst>
            <pc:docMk/>
            <pc:sldMk cId="1077267166" sldId="1111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CEA3A38A-3634-4DEE-B403-1A612E3E2D47}" dt="2021-08-03T00:58:06.660" v="1182" actId="20577"/>
        <pc:sldMkLst>
          <pc:docMk/>
          <pc:sldMk cId="3149755430" sldId="1112"/>
        </pc:sldMkLst>
        <pc:spChg chg="mod">
          <ac:chgData name="Wanshi Chen" userId="3a7dbef4-3474-47c6-9897-007f5734efb0" providerId="ADAL" clId="{CEA3A38A-3634-4DEE-B403-1A612E3E2D47}" dt="2021-08-03T00:58:06.660" v="1182" actId="20577"/>
          <ac:spMkLst>
            <pc:docMk/>
            <pc:sldMk cId="3149755430" sldId="1112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CEA3A38A-3634-4DEE-B403-1A612E3E2D47}" dt="2021-08-03T00:56:34.078" v="1179" actId="114"/>
        <pc:sldMkLst>
          <pc:docMk/>
          <pc:sldMk cId="4214525790" sldId="1113"/>
        </pc:sldMkLst>
        <pc:spChg chg="mod">
          <ac:chgData name="Wanshi Chen" userId="3a7dbef4-3474-47c6-9897-007f5734efb0" providerId="ADAL" clId="{CEA3A38A-3634-4DEE-B403-1A612E3E2D47}" dt="2021-08-03T00:56:34.078" v="1179" actId="114"/>
          <ac:spMkLst>
            <pc:docMk/>
            <pc:sldMk cId="4214525790" sldId="1113"/>
            <ac:spMk id="3" creationId="{85903BC0-EB37-4C3E-8DD6-27F0E6CA817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8/4/2021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541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3962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AHs/2021_06_RAN_Rel18_WS/Docs/RWS-210659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AHs/2021_06_RAN_Rel18_WS/Docs/RWS-210659.zip" TargetMode="Externa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AHs/2021_06_RAN_Rel18_WS/Docs/RWS-210659.zip" TargetMode="Externa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AHs/2021_06_RAN_Rel18_WS/Docs/RWS-210659.zip" TargetMode="Externa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7535" y="2369287"/>
            <a:ext cx="12746197" cy="1470025"/>
          </a:xfrm>
        </p:spPr>
        <p:txBody>
          <a:bodyPr/>
          <a:lstStyle/>
          <a:p>
            <a:r>
              <a:rPr lang="en-US" sz="4800" dirty="0"/>
              <a:t>Additional Guidance on </a:t>
            </a:r>
            <a:r>
              <a:rPr lang="en-US" sz="4800"/>
              <a:t>RAN Rel-18 Email Discussion during </a:t>
            </a:r>
            <a:r>
              <a:rPr lang="en-US" sz="4800" dirty="0"/>
              <a:t>August 30</a:t>
            </a:r>
            <a:r>
              <a:rPr lang="en-US" sz="4800" baseline="30000" dirty="0"/>
              <a:t>th</a:t>
            </a:r>
            <a:r>
              <a:rPr lang="en-US" sz="4800" dirty="0"/>
              <a:t> and September 3</a:t>
            </a:r>
            <a:r>
              <a:rPr lang="en-US" sz="4800" baseline="30000" dirty="0"/>
              <a:t>rd</a:t>
            </a:r>
            <a:endParaRPr lang="en-US" sz="4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06913" y="4127179"/>
            <a:ext cx="10324867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RAN Chair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2946283-0553-4CFE-96FD-250E6724763E}"/>
              </a:ext>
            </a:extLst>
          </p:cNvPr>
          <p:cNvSpPr txBox="1"/>
          <p:nvPr/>
        </p:nvSpPr>
        <p:spPr>
          <a:xfrm>
            <a:off x="12852400" y="846667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RP-211639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List of Topics	1/8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100" y="1028610"/>
            <a:ext cx="13269323" cy="5038524"/>
          </a:xfrm>
        </p:spPr>
        <p:txBody>
          <a:bodyPr/>
          <a:lstStyle/>
          <a:p>
            <a:r>
              <a:rPr lang="en-US" sz="2400" b="1" dirty="0"/>
              <a:t>1. Evolution for downlink MIMO</a:t>
            </a:r>
            <a:r>
              <a:rPr lang="en-US" sz="2400" dirty="0"/>
              <a:t>, with the following example areas:</a:t>
            </a:r>
          </a:p>
          <a:p>
            <a:pPr lvl="1"/>
            <a:r>
              <a:rPr lang="en-US" sz="2000" dirty="0"/>
              <a:t>Further enhancements for CSI (e.g., mobility, overhead, etc.)</a:t>
            </a:r>
          </a:p>
          <a:p>
            <a:pPr lvl="1"/>
            <a:r>
              <a:rPr lang="en-US" sz="2000" dirty="0"/>
              <a:t>Evolved handling of multi-TRP (Transmission Reception Points) and multi-beam</a:t>
            </a:r>
          </a:p>
          <a:p>
            <a:pPr lvl="1"/>
            <a:r>
              <a:rPr lang="en-US" sz="2000" dirty="0"/>
              <a:t>CPE(customer premises equipment)-specific considerations</a:t>
            </a:r>
            <a:endParaRPr lang="en-US" sz="2000" strike="sngStrike" dirty="0">
              <a:solidFill>
                <a:srgbClr val="FF0000"/>
              </a:solidFill>
            </a:endParaRPr>
          </a:p>
          <a:p>
            <a:r>
              <a:rPr lang="en-US" sz="2400" b="1" dirty="0"/>
              <a:t>2. Uplink enhancements</a:t>
            </a:r>
            <a:r>
              <a:rPr lang="en-US" sz="2400" dirty="0"/>
              <a:t>, with the following example areas:</a:t>
            </a:r>
          </a:p>
          <a:p>
            <a:pPr lvl="1"/>
            <a:r>
              <a:rPr lang="en-US" sz="2000" dirty="0"/>
              <a:t>&gt;4 Tx operation</a:t>
            </a:r>
          </a:p>
          <a:p>
            <a:pPr lvl="1"/>
            <a:r>
              <a:rPr lang="en-US" sz="2000" dirty="0"/>
              <a:t>Enhanced multi-panel/multi-TRP uplink operation</a:t>
            </a:r>
          </a:p>
          <a:p>
            <a:pPr lvl="1"/>
            <a:r>
              <a:rPr lang="en-US" sz="2000" dirty="0"/>
              <a:t>Frequency-selective precoding</a:t>
            </a:r>
          </a:p>
          <a:p>
            <a:pPr lvl="1"/>
            <a:r>
              <a:rPr lang="en-US" sz="2000" dirty="0"/>
              <a:t>Further coverage enhancements</a:t>
            </a:r>
          </a:p>
          <a:p>
            <a:r>
              <a:rPr lang="en-US" sz="2400" b="1" dirty="0"/>
              <a:t>3. Mobility enhancements</a:t>
            </a:r>
            <a:r>
              <a:rPr lang="en-US" sz="2400" dirty="0"/>
              <a:t>, with the following example areas:</a:t>
            </a:r>
          </a:p>
          <a:p>
            <a:pPr lvl="1"/>
            <a:r>
              <a:rPr lang="en-US" sz="2000" dirty="0"/>
              <a:t>Layer 1/layer 2 based inter cell mobility</a:t>
            </a:r>
          </a:p>
          <a:p>
            <a:pPr lvl="1"/>
            <a:r>
              <a:rPr lang="en-US" sz="2000" dirty="0"/>
              <a:t>DAPS (Dual Active Protocol Stack)/CHO (Conditional </a:t>
            </a:r>
            <a:r>
              <a:rPr lang="en-US" sz="2000" dirty="0" err="1"/>
              <a:t>HandOver</a:t>
            </a:r>
            <a:r>
              <a:rPr lang="en-US" sz="2000" dirty="0"/>
              <a:t>) related improvements</a:t>
            </a:r>
          </a:p>
          <a:p>
            <a:pPr lvl="1"/>
            <a:r>
              <a:rPr lang="en-US" sz="2000" dirty="0"/>
              <a:t>FR2 (frequency range 2)-specific enhancements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85993143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List of Topics 	2/8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8433" y="1143000"/>
            <a:ext cx="13269323" cy="5038524"/>
          </a:xfrm>
        </p:spPr>
        <p:txBody>
          <a:bodyPr/>
          <a:lstStyle/>
          <a:p>
            <a:r>
              <a:rPr lang="en-US" sz="2400" b="1" dirty="0"/>
              <a:t>4. Additional topological improvements </a:t>
            </a:r>
            <a:r>
              <a:rPr lang="en-US" sz="2400" dirty="0"/>
              <a:t>(IAB and smart repeaters), with the following example areas:</a:t>
            </a:r>
          </a:p>
          <a:p>
            <a:pPr lvl="1"/>
            <a:r>
              <a:rPr lang="en-US" sz="2000" dirty="0"/>
              <a:t>Mobile IAB (Integrated Access Backhaul)/Vehicle mounted relay (VMR)</a:t>
            </a:r>
          </a:p>
          <a:p>
            <a:pPr lvl="1"/>
            <a:r>
              <a:rPr lang="en-US" sz="2000" dirty="0"/>
              <a:t>Smart repeater with side control information</a:t>
            </a:r>
          </a:p>
          <a:p>
            <a:endParaRPr lang="en-US" sz="2400" b="1" dirty="0"/>
          </a:p>
          <a:p>
            <a:r>
              <a:rPr lang="en-US" sz="2400" b="1" dirty="0"/>
              <a:t>5. Enhancements for XR (</a:t>
            </a:r>
            <a:r>
              <a:rPr lang="en-US" sz="2400" b="1" dirty="0" err="1"/>
              <a:t>eXtended</a:t>
            </a:r>
            <a:r>
              <a:rPr lang="en-US" sz="2400" b="1" dirty="0"/>
              <a:t> Reality)</a:t>
            </a:r>
            <a:r>
              <a:rPr lang="en-US" sz="2400" dirty="0"/>
              <a:t>, with the following example areas:</a:t>
            </a:r>
          </a:p>
          <a:p>
            <a:pPr lvl="1"/>
            <a:r>
              <a:rPr lang="en-US" sz="2000" dirty="0"/>
              <a:t>KPIs/QoS, application awareness operation, and aspects related to power consumption, coverage, capacity, and mobility</a:t>
            </a:r>
          </a:p>
          <a:p>
            <a:pPr lvl="2"/>
            <a:r>
              <a:rPr lang="en-US" sz="1800" dirty="0"/>
              <a:t>Note: only power consumption/coverage/mobility aspects specific to XR</a:t>
            </a:r>
            <a:endParaRPr lang="en-US" sz="1050" dirty="0"/>
          </a:p>
          <a:p>
            <a:pPr lvl="1"/>
            <a:endParaRPr lang="en-US" sz="2000" u="sng" dirty="0">
              <a:solidFill>
                <a:srgbClr val="FF0000"/>
              </a:solidFill>
            </a:endParaRPr>
          </a:p>
          <a:p>
            <a:pPr lvl="1"/>
            <a:endParaRPr lang="en-US" sz="2000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075790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List of Topics 	3/8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5084" y="1057058"/>
            <a:ext cx="13269323" cy="5038524"/>
          </a:xfrm>
        </p:spPr>
        <p:txBody>
          <a:bodyPr/>
          <a:lstStyle/>
          <a:p>
            <a:r>
              <a:rPr lang="en-US" sz="2400" b="1" dirty="0"/>
              <a:t>6. </a:t>
            </a:r>
            <a:r>
              <a:rPr lang="en-US" sz="2400" b="1" dirty="0" err="1"/>
              <a:t>Sidelink</a:t>
            </a:r>
            <a:r>
              <a:rPr lang="en-US" sz="2400" b="1" dirty="0"/>
              <a:t> enhancements (excluding positioning)</a:t>
            </a:r>
            <a:r>
              <a:rPr lang="en-US" sz="2400" dirty="0"/>
              <a:t>, with the following example areas:</a:t>
            </a:r>
          </a:p>
          <a:p>
            <a:pPr lvl="1"/>
            <a:r>
              <a:rPr lang="en-US" sz="2000" dirty="0"/>
              <a:t>SL enhancements (e.g., unlicensed, power saving enhancements, efficiency enhancements, etc.)</a:t>
            </a:r>
          </a:p>
          <a:p>
            <a:pPr lvl="1"/>
            <a:r>
              <a:rPr lang="en-US" sz="2000" dirty="0"/>
              <a:t>SL relay enhancements </a:t>
            </a:r>
          </a:p>
          <a:p>
            <a:pPr lvl="1"/>
            <a:r>
              <a:rPr lang="en-US" sz="2000" dirty="0"/>
              <a:t>Co-existence of LTE V2X &amp; NR V2X</a:t>
            </a:r>
          </a:p>
          <a:p>
            <a:endParaRPr lang="en-US" sz="2400" b="1" dirty="0"/>
          </a:p>
          <a:p>
            <a:r>
              <a:rPr lang="en-US" sz="2400" b="1" dirty="0"/>
              <a:t>7. </a:t>
            </a:r>
            <a:r>
              <a:rPr lang="en-US" sz="2400" b="1" dirty="0" err="1"/>
              <a:t>RedCap</a:t>
            </a:r>
            <a:r>
              <a:rPr lang="en-US" sz="2400" b="1" dirty="0"/>
              <a:t> evolution (excluding positioning)</a:t>
            </a:r>
            <a:r>
              <a:rPr lang="en-US" sz="2400" dirty="0"/>
              <a:t>, with the following example areas:</a:t>
            </a:r>
          </a:p>
          <a:p>
            <a:pPr lvl="1"/>
            <a:r>
              <a:rPr lang="en-US" sz="2000" dirty="0"/>
              <a:t>New use cases and new UE bandwidths (5MHz?)</a:t>
            </a:r>
          </a:p>
          <a:p>
            <a:pPr lvl="1"/>
            <a:r>
              <a:rPr lang="en-US" sz="2000" dirty="0"/>
              <a:t>Power saving enhancements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32074861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List of Topics 4/8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100" y="1011338"/>
            <a:ext cx="13269323" cy="5038524"/>
          </a:xfrm>
        </p:spPr>
        <p:txBody>
          <a:bodyPr/>
          <a:lstStyle/>
          <a:p>
            <a:r>
              <a:rPr lang="en-US" sz="2400" b="1" dirty="0"/>
              <a:t>8. NTN (Non-Terrestrial Networks) evolution</a:t>
            </a:r>
            <a:endParaRPr lang="en-US" sz="2400" dirty="0"/>
          </a:p>
          <a:p>
            <a:pPr lvl="1"/>
            <a:r>
              <a:rPr lang="en-US" sz="2000" dirty="0"/>
              <a:t>Including both NR &amp; IoT (Internet of Things) aspects</a:t>
            </a:r>
          </a:p>
          <a:p>
            <a:endParaRPr lang="en-US" sz="2400" b="1" dirty="0"/>
          </a:p>
          <a:p>
            <a:r>
              <a:rPr lang="en-US" sz="2400" b="1" dirty="0"/>
              <a:t>9. Evolution for broadcast and multicast services</a:t>
            </a:r>
            <a:endParaRPr lang="en-US" sz="2400" dirty="0"/>
          </a:p>
          <a:p>
            <a:pPr lvl="1"/>
            <a:r>
              <a:rPr lang="en-US" sz="2000" dirty="0"/>
              <a:t>Including both LTE based 5G broadcast and NR MBS (Multicast Broadcast Services)</a:t>
            </a:r>
          </a:p>
          <a:p>
            <a:endParaRPr lang="en-US" sz="2400" b="1" dirty="0"/>
          </a:p>
          <a:p>
            <a:r>
              <a:rPr lang="en-US" sz="2400" b="1" dirty="0"/>
              <a:t>10. Expanded and improved Positioning</a:t>
            </a:r>
            <a:r>
              <a:rPr lang="en-US" sz="2400" dirty="0"/>
              <a:t>, with the following example areas:</a:t>
            </a:r>
          </a:p>
          <a:p>
            <a:pPr lvl="1"/>
            <a:r>
              <a:rPr lang="en-US" sz="2000" dirty="0" err="1"/>
              <a:t>Sidelink</a:t>
            </a:r>
            <a:r>
              <a:rPr lang="en-US" sz="2000" dirty="0"/>
              <a:t> positioning/ranging</a:t>
            </a:r>
          </a:p>
          <a:p>
            <a:pPr lvl="1"/>
            <a:r>
              <a:rPr lang="en-US" sz="2000" dirty="0"/>
              <a:t>Improved accuracy, integrity, and power efficiency</a:t>
            </a:r>
          </a:p>
          <a:p>
            <a:pPr lvl="1"/>
            <a:r>
              <a:rPr lang="en-US" sz="2000" dirty="0" err="1"/>
              <a:t>RedCap</a:t>
            </a:r>
            <a:r>
              <a:rPr lang="en-US" sz="2000" dirty="0"/>
              <a:t> positioning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03747620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List of Topics 	5/8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100" y="1143000"/>
            <a:ext cx="13269323" cy="5038524"/>
          </a:xfrm>
        </p:spPr>
        <p:txBody>
          <a:bodyPr/>
          <a:lstStyle/>
          <a:p>
            <a:r>
              <a:rPr lang="en-US" sz="2400" b="1" dirty="0"/>
              <a:t>11. Evolution of duplex operation</a:t>
            </a:r>
            <a:r>
              <a:rPr lang="en-US" sz="2400" dirty="0"/>
              <a:t>, with the following example areas:</a:t>
            </a:r>
          </a:p>
          <a:p>
            <a:pPr lvl="1"/>
            <a:r>
              <a:rPr lang="en-US" sz="2000" dirty="0"/>
              <a:t>Deployment scenarios, including duplex mode (TDD only?)</a:t>
            </a:r>
          </a:p>
          <a:p>
            <a:pPr lvl="1"/>
            <a:r>
              <a:rPr lang="en-US" sz="2000" dirty="0"/>
              <a:t>Interference management</a:t>
            </a:r>
            <a:endParaRPr lang="en-US" sz="2000" u="sng" dirty="0">
              <a:solidFill>
                <a:srgbClr val="FF0000"/>
              </a:solidFill>
            </a:endParaRPr>
          </a:p>
          <a:p>
            <a:r>
              <a:rPr lang="en-US" sz="2400" b="1" dirty="0"/>
              <a:t>12. AI (Artificial Intelligence)/ML (Machine Learning)</a:t>
            </a:r>
            <a:r>
              <a:rPr lang="en-US" sz="2400" dirty="0"/>
              <a:t>, with the following example areas:</a:t>
            </a:r>
          </a:p>
          <a:p>
            <a:pPr lvl="1"/>
            <a:r>
              <a:rPr lang="en-US" sz="2000" dirty="0"/>
              <a:t>Air interface (e.g., </a:t>
            </a:r>
            <a:r>
              <a:rPr lang="en-US" sz="1800" dirty="0"/>
              <a:t>Use cases to focus, KPIs and Evaluation methodology, network and UE involvement, etc.)</a:t>
            </a:r>
          </a:p>
          <a:p>
            <a:pPr lvl="1"/>
            <a:r>
              <a:rPr lang="en-US" sz="2000" dirty="0"/>
              <a:t>NG-RAN</a:t>
            </a:r>
          </a:p>
          <a:p>
            <a:r>
              <a:rPr lang="en-US" sz="2400" b="1" dirty="0"/>
              <a:t>13. Network energy savings</a:t>
            </a:r>
            <a:r>
              <a:rPr lang="en-US" sz="2400" dirty="0"/>
              <a:t>, with the following example areas:</a:t>
            </a:r>
          </a:p>
          <a:p>
            <a:pPr lvl="1"/>
            <a:r>
              <a:rPr lang="en-US" sz="2000" dirty="0"/>
              <a:t>KPIs </a:t>
            </a:r>
            <a:r>
              <a:rPr lang="en-US" altLang="zh-CN" sz="2000" dirty="0"/>
              <a:t>and evaluation methodology</a:t>
            </a:r>
            <a:r>
              <a:rPr lang="en-US" sz="2000" dirty="0"/>
              <a:t>, focus areas and potential solutions</a:t>
            </a:r>
          </a:p>
        </p:txBody>
      </p:sp>
    </p:spTree>
    <p:extLst>
      <p:ext uri="{BB962C8B-B14F-4D97-AF65-F5344CB8AC3E}">
        <p14:creationId xmlns:p14="http://schemas.microsoft.com/office/powerpoint/2010/main" val="3627036523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List of Topics	6/8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100" y="1143000"/>
            <a:ext cx="13269323" cy="5038524"/>
          </a:xfrm>
        </p:spPr>
        <p:txBody>
          <a:bodyPr/>
          <a:lstStyle/>
          <a:p>
            <a:r>
              <a:rPr lang="en-US" sz="2400" b="1" dirty="0"/>
              <a:t>14. Additional RAN1/2/3 candidate topics, Set 1</a:t>
            </a:r>
            <a:r>
              <a:rPr lang="en-US" sz="2400" dirty="0"/>
              <a:t>:</a:t>
            </a:r>
          </a:p>
          <a:p>
            <a:pPr lvl="1"/>
            <a:r>
              <a:rPr lang="en-US" sz="2000" dirty="0"/>
              <a:t>UE power savings</a:t>
            </a:r>
          </a:p>
          <a:p>
            <a:pPr lvl="1"/>
            <a:r>
              <a:rPr lang="en-US" sz="2000" dirty="0"/>
              <a:t>Enhancing and extending the support beyond 52.6GHz</a:t>
            </a:r>
          </a:p>
          <a:p>
            <a:pPr lvl="1"/>
            <a:r>
              <a:rPr lang="en-US" sz="2000" dirty="0"/>
              <a:t>CA (Carrier Aggregation)/DC (Dual-Connectivity) enhancements (e.g., MR-MC (Multi-Radio/Multi-Connectivity), etc.)</a:t>
            </a:r>
          </a:p>
          <a:p>
            <a:pPr lvl="1"/>
            <a:r>
              <a:rPr lang="en-US" sz="2000" dirty="0"/>
              <a:t>Flexible spectrum integration</a:t>
            </a:r>
          </a:p>
          <a:p>
            <a:pPr lvl="1"/>
            <a:r>
              <a:rPr lang="en-US" sz="2000" dirty="0"/>
              <a:t>RIS (Reconfigurable Intelligent Surfaces)</a:t>
            </a:r>
          </a:p>
          <a:p>
            <a:pPr lvl="1"/>
            <a:r>
              <a:rPr lang="en-US" sz="2000" dirty="0"/>
              <a:t>Others (RAN1-led)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449623012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List of Topics 	7/8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100" y="1079071"/>
            <a:ext cx="13269323" cy="5038524"/>
          </a:xfrm>
        </p:spPr>
        <p:txBody>
          <a:bodyPr/>
          <a:lstStyle/>
          <a:p>
            <a:r>
              <a:rPr lang="en-US" sz="2531" b="1" dirty="0"/>
              <a:t>15</a:t>
            </a:r>
            <a:r>
              <a:rPr lang="en-US" sz="2400" b="1" dirty="0"/>
              <a:t>. Additional RAN1/2/3 candidate topics, Set </a:t>
            </a:r>
            <a:r>
              <a:rPr lang="en-US" sz="2531" b="1" dirty="0"/>
              <a:t>2</a:t>
            </a:r>
            <a:r>
              <a:rPr lang="en-US" sz="2800" dirty="0"/>
              <a:t>:</a:t>
            </a:r>
          </a:p>
          <a:p>
            <a:pPr lvl="1"/>
            <a:r>
              <a:rPr lang="en-US" sz="2000" dirty="0"/>
              <a:t>UAV (Unmanned Aerial Vehicle)</a:t>
            </a:r>
          </a:p>
          <a:p>
            <a:pPr lvl="1"/>
            <a:r>
              <a:rPr lang="en-US" sz="2000" dirty="0" err="1"/>
              <a:t>IIoT</a:t>
            </a:r>
            <a:r>
              <a:rPr lang="en-US" sz="2000" dirty="0"/>
              <a:t> (Industrial Internet of Things)/URLLC (Ultra-Reliable Low-Latency Communication)</a:t>
            </a:r>
          </a:p>
          <a:p>
            <a:pPr lvl="1"/>
            <a:r>
              <a:rPr lang="en-US" sz="2000" dirty="0"/>
              <a:t>&lt;5MHz in dedicated spectrum</a:t>
            </a:r>
          </a:p>
          <a:p>
            <a:pPr lvl="1"/>
            <a:r>
              <a:rPr lang="en-US" sz="2000" dirty="0"/>
              <a:t>Other IoT enhancements/types</a:t>
            </a:r>
          </a:p>
          <a:p>
            <a:pPr lvl="1"/>
            <a:r>
              <a:rPr lang="en-US" sz="2000" dirty="0"/>
              <a:t>HAPS (High Altitude Platform System)</a:t>
            </a:r>
          </a:p>
          <a:p>
            <a:pPr lvl="1"/>
            <a:r>
              <a:rPr lang="en-US" sz="2000" dirty="0"/>
              <a:t>Network coding</a:t>
            </a:r>
          </a:p>
        </p:txBody>
      </p:sp>
    </p:spTree>
    <p:extLst>
      <p:ext uri="{BB962C8B-B14F-4D97-AF65-F5344CB8AC3E}">
        <p14:creationId xmlns:p14="http://schemas.microsoft.com/office/powerpoint/2010/main" val="3646234038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List of Topics 	8/8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100" y="1143000"/>
            <a:ext cx="13269323" cy="5038524"/>
          </a:xfrm>
        </p:spPr>
        <p:txBody>
          <a:bodyPr/>
          <a:lstStyle/>
          <a:p>
            <a:r>
              <a:rPr lang="en-US" sz="2400" b="1" dirty="0"/>
              <a:t>16. Additional RAN1/2/3 candidate topics, Set 3</a:t>
            </a:r>
            <a:r>
              <a:rPr lang="en-US" sz="2400" dirty="0"/>
              <a:t>:</a:t>
            </a:r>
          </a:p>
          <a:p>
            <a:pPr lvl="1"/>
            <a:r>
              <a:rPr lang="en-US" sz="2000" dirty="0"/>
              <a:t>Inter-</a:t>
            </a:r>
            <a:r>
              <a:rPr lang="en-US" sz="2000" dirty="0" err="1"/>
              <a:t>gNB</a:t>
            </a:r>
            <a:r>
              <a:rPr lang="en-US" sz="2000" dirty="0"/>
              <a:t> coordination, with the following example areas:</a:t>
            </a:r>
          </a:p>
          <a:p>
            <a:pPr lvl="2"/>
            <a:r>
              <a:rPr lang="en-US" sz="1800" dirty="0"/>
              <a:t>Inter-</a:t>
            </a:r>
            <a:r>
              <a:rPr lang="en-US" sz="1800" dirty="0" err="1"/>
              <a:t>gNB</a:t>
            </a:r>
            <a:r>
              <a:rPr lang="en-US" sz="1800" dirty="0"/>
              <a:t>/</a:t>
            </a:r>
            <a:r>
              <a:rPr lang="en-US" sz="1800" dirty="0" err="1"/>
              <a:t>gNB</a:t>
            </a:r>
            <a:r>
              <a:rPr lang="en-US" sz="1800" dirty="0"/>
              <a:t>-DU multi-carrier operation</a:t>
            </a:r>
          </a:p>
          <a:p>
            <a:pPr lvl="2"/>
            <a:r>
              <a:rPr lang="en-US" sz="1800" dirty="0"/>
              <a:t>Inter-</a:t>
            </a:r>
            <a:r>
              <a:rPr lang="en-US" sz="1800" dirty="0" err="1"/>
              <a:t>gNB</a:t>
            </a:r>
            <a:r>
              <a:rPr lang="en-US" sz="1800" dirty="0"/>
              <a:t>/</a:t>
            </a:r>
            <a:r>
              <a:rPr lang="en-US" sz="1800" dirty="0" err="1"/>
              <a:t>gNB</a:t>
            </a:r>
            <a:r>
              <a:rPr lang="en-US" sz="1800" dirty="0"/>
              <a:t>-DU multi-TRP operation</a:t>
            </a:r>
          </a:p>
          <a:p>
            <a:pPr lvl="2"/>
            <a:r>
              <a:rPr lang="en-US" sz="1800" dirty="0"/>
              <a:t>Enhancement for resiliency of </a:t>
            </a:r>
            <a:r>
              <a:rPr lang="en-US" sz="1800" dirty="0" err="1"/>
              <a:t>gNB</a:t>
            </a:r>
            <a:r>
              <a:rPr lang="en-US" sz="1800" dirty="0"/>
              <a:t>-CU</a:t>
            </a:r>
          </a:p>
          <a:p>
            <a:pPr lvl="1"/>
            <a:r>
              <a:rPr lang="en-US" sz="2000" dirty="0"/>
              <a:t>Network slicing enhancements</a:t>
            </a:r>
          </a:p>
          <a:p>
            <a:pPr lvl="1"/>
            <a:r>
              <a:rPr lang="en-US" sz="2000" dirty="0"/>
              <a:t>MUSIM (Multiple Universal Subscriber Identity Modules)</a:t>
            </a:r>
          </a:p>
          <a:p>
            <a:pPr lvl="1"/>
            <a:r>
              <a:rPr lang="en-US" sz="2000" dirty="0"/>
              <a:t>UE aggregation</a:t>
            </a:r>
          </a:p>
          <a:p>
            <a:pPr lvl="1"/>
            <a:r>
              <a:rPr lang="en-US" sz="2000" dirty="0"/>
              <a:t>Security enhancements</a:t>
            </a:r>
          </a:p>
          <a:p>
            <a:pPr lvl="1"/>
            <a:r>
              <a:rPr lang="en-US" sz="2000" dirty="0"/>
              <a:t>SON (Self-Organizing Networks)/MDT (Minimization of Drive Test)</a:t>
            </a:r>
          </a:p>
          <a:p>
            <a:pPr lvl="1"/>
            <a:r>
              <a:rPr lang="en-US" sz="2000" dirty="0"/>
              <a:t>Others (RAN2/3-led)</a:t>
            </a:r>
          </a:p>
          <a:p>
            <a:endParaRPr lang="en-US" sz="2400" b="1" dirty="0"/>
          </a:p>
          <a:p>
            <a:r>
              <a:rPr lang="en-US" sz="2400" b="1" dirty="0"/>
              <a:t>17. Potential RAN4 enhancements</a:t>
            </a:r>
          </a:p>
        </p:txBody>
      </p:sp>
    </p:spTree>
    <p:extLst>
      <p:ext uri="{BB962C8B-B14F-4D97-AF65-F5344CB8AC3E}">
        <p14:creationId xmlns:p14="http://schemas.microsoft.com/office/powerpoint/2010/main" val="45936811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5926" y="186269"/>
            <a:ext cx="5164407" cy="1143000"/>
          </a:xfrm>
        </p:spPr>
        <p:txBody>
          <a:bodyPr/>
          <a:lstStyle/>
          <a:p>
            <a:r>
              <a:rPr lang="en-US" dirty="0"/>
              <a:t>General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184" y="1210734"/>
            <a:ext cx="13490424" cy="5038524"/>
          </a:xfrm>
        </p:spPr>
        <p:txBody>
          <a:bodyPr/>
          <a:lstStyle/>
          <a:p>
            <a:r>
              <a:rPr lang="en-US" sz="2800" dirty="0">
                <a:sym typeface="Wingdings" panose="05000000000000000000" pitchFamily="2" charset="2"/>
              </a:rPr>
              <a:t>The endorsed RWS summary in </a:t>
            </a:r>
            <a:r>
              <a:rPr lang="en-US" sz="2800" dirty="0">
                <a:hlinkClick r:id="rId3" tooltip="http://www.3gpp.org/ftp/tsg_ran/tsg_ran/tsgr_ahs/2021_06_ran_rel18_ws/docs/rws-210659.zip"/>
              </a:rPr>
              <a:t>RWS-210659</a:t>
            </a:r>
            <a:r>
              <a:rPr lang="en-US" sz="2800" dirty="0"/>
              <a:t> contains some detailed guidance for the email discussion during August 30</a:t>
            </a:r>
            <a:r>
              <a:rPr lang="en-US" sz="2800" baseline="30000" dirty="0"/>
              <a:t>th</a:t>
            </a:r>
            <a:r>
              <a:rPr lang="en-US" sz="2800" dirty="0"/>
              <a:t> to September 3</a:t>
            </a:r>
            <a:r>
              <a:rPr lang="en-US" sz="2800" baseline="30000" dirty="0"/>
              <a:t>rd</a:t>
            </a:r>
            <a:endParaRPr lang="en-US" sz="2800" dirty="0"/>
          </a:p>
          <a:p>
            <a:pPr lvl="1"/>
            <a:r>
              <a:rPr lang="en-US" sz="2400" dirty="0">
                <a:sym typeface="Wingdings" panose="05000000000000000000" pitchFamily="2" charset="2"/>
              </a:rPr>
              <a:t>In total, 17 email threads</a:t>
            </a:r>
          </a:p>
          <a:p>
            <a:pPr lvl="1"/>
            <a:r>
              <a:rPr lang="en-US" sz="2400" dirty="0"/>
              <a:t>Summary of the email discussion will be inputs to RAN#93-e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8626989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2823" y="146304"/>
            <a:ext cx="11671540" cy="734229"/>
          </a:xfrm>
        </p:spPr>
        <p:txBody>
          <a:bodyPr/>
          <a:lstStyle/>
          <a:p>
            <a:r>
              <a:rPr lang="en-US" dirty="0"/>
              <a:t>Email Discussion </a:t>
            </a:r>
            <a:r>
              <a:rPr lang="en-US" dirty="0" err="1"/>
              <a:t>Timeplan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66FA07A1-E0DA-4013-9D74-7C454FC3CC4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75337436"/>
              </p:ext>
            </p:extLst>
          </p:nvPr>
        </p:nvGraphicFramePr>
        <p:xfrm>
          <a:off x="555709" y="880533"/>
          <a:ext cx="14145767" cy="497723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53667">
                  <a:extLst>
                    <a:ext uri="{9D8B030D-6E8A-4147-A177-3AD203B41FA5}">
                      <a16:colId xmlns:a16="http://schemas.microsoft.com/office/drawing/2014/main" val="557553662"/>
                    </a:ext>
                  </a:extLst>
                </a:gridCol>
                <a:gridCol w="2550876">
                  <a:extLst>
                    <a:ext uri="{9D8B030D-6E8A-4147-A177-3AD203B41FA5}">
                      <a16:colId xmlns:a16="http://schemas.microsoft.com/office/drawing/2014/main" val="3917610497"/>
                    </a:ext>
                  </a:extLst>
                </a:gridCol>
                <a:gridCol w="2671230">
                  <a:extLst>
                    <a:ext uri="{9D8B030D-6E8A-4147-A177-3AD203B41FA5}">
                      <a16:colId xmlns:a16="http://schemas.microsoft.com/office/drawing/2014/main" val="2358804602"/>
                    </a:ext>
                  </a:extLst>
                </a:gridCol>
                <a:gridCol w="2720395">
                  <a:extLst>
                    <a:ext uri="{9D8B030D-6E8A-4147-A177-3AD203B41FA5}">
                      <a16:colId xmlns:a16="http://schemas.microsoft.com/office/drawing/2014/main" val="17208798"/>
                    </a:ext>
                  </a:extLst>
                </a:gridCol>
                <a:gridCol w="2655939">
                  <a:extLst>
                    <a:ext uri="{9D8B030D-6E8A-4147-A177-3AD203B41FA5}">
                      <a16:colId xmlns:a16="http://schemas.microsoft.com/office/drawing/2014/main" val="3858652631"/>
                    </a:ext>
                  </a:extLst>
                </a:gridCol>
                <a:gridCol w="2793660">
                  <a:extLst>
                    <a:ext uri="{9D8B030D-6E8A-4147-A177-3AD203B41FA5}">
                      <a16:colId xmlns:a16="http://schemas.microsoft.com/office/drawing/2014/main" val="1355010692"/>
                    </a:ext>
                  </a:extLst>
                </a:gridCol>
              </a:tblGrid>
              <a:tr h="283317">
                <a:tc>
                  <a:txBody>
                    <a:bodyPr/>
                    <a:lstStyle/>
                    <a:p>
                      <a:pPr marL="360045" marR="180340" indent="-360045" algn="ctr">
                        <a:lnSpc>
                          <a:spcPts val="12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tabLst>
                          <a:tab pos="911225" algn="l"/>
                          <a:tab pos="1295400" algn="l"/>
                          <a:tab pos="1600200" algn="l"/>
                          <a:tab pos="4572000" algn="l"/>
                          <a:tab pos="5941060" algn="r"/>
                        </a:tabLst>
                      </a:pPr>
                      <a:r>
                        <a:rPr lang="en-GB" sz="1400" b="1" cap="all" dirty="0">
                          <a:effectLst/>
                        </a:rPr>
                        <a:t>UTC</a:t>
                      </a:r>
                      <a:endParaRPr lang="en-US" sz="1400" b="1" cap="all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1741" marR="61741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911225" algn="l"/>
                          <a:tab pos="1295400" algn="l"/>
                          <a:tab pos="1600200" algn="l"/>
                          <a:tab pos="4572000" algn="l"/>
                        </a:tabLst>
                      </a:pPr>
                      <a:r>
                        <a:rPr lang="en-GB" sz="1400" b="1" u="dbl" dirty="0">
                          <a:effectLst/>
                        </a:rPr>
                        <a:t>Monday, 30</a:t>
                      </a:r>
                      <a:r>
                        <a:rPr lang="en-GB" sz="1400" b="1" u="dbl" baseline="30000" dirty="0">
                          <a:effectLst/>
                        </a:rPr>
                        <a:t>th</a:t>
                      </a:r>
                      <a:r>
                        <a:rPr lang="en-GB" sz="1400" b="1" u="dbl" dirty="0">
                          <a:effectLst/>
                        </a:rPr>
                        <a:t> August</a:t>
                      </a:r>
                      <a:endParaRPr lang="en-US" sz="1100" b="1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1741" marR="61741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911225" algn="l"/>
                          <a:tab pos="1295400" algn="l"/>
                          <a:tab pos="1600200" algn="l"/>
                          <a:tab pos="4572000" algn="l"/>
                        </a:tabLst>
                      </a:pPr>
                      <a:r>
                        <a:rPr lang="en-GB" sz="1400" b="1" u="dbl" dirty="0">
                          <a:effectLst/>
                        </a:rPr>
                        <a:t>Tuesday, 31</a:t>
                      </a:r>
                      <a:r>
                        <a:rPr lang="en-GB" sz="1400" b="1" u="dbl" baseline="30000" dirty="0">
                          <a:effectLst/>
                        </a:rPr>
                        <a:t>st</a:t>
                      </a:r>
                      <a:r>
                        <a:rPr lang="en-GB" sz="1400" b="1" u="dbl" dirty="0">
                          <a:effectLst/>
                        </a:rPr>
                        <a:t> August</a:t>
                      </a:r>
                      <a:endParaRPr lang="en-US" sz="1100" b="1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1741" marR="61741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911225" algn="l"/>
                          <a:tab pos="1295400" algn="l"/>
                          <a:tab pos="1600200" algn="l"/>
                          <a:tab pos="4572000" algn="l"/>
                        </a:tabLst>
                      </a:pPr>
                      <a:r>
                        <a:rPr lang="en-GB" sz="1400" b="1" u="dbl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Wednesday, 1</a:t>
                      </a:r>
                      <a:r>
                        <a:rPr lang="en-GB" sz="1400" b="1" u="dbl" baseline="300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st</a:t>
                      </a:r>
                      <a:r>
                        <a:rPr lang="en-GB" sz="1400" b="1" u="dbl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 September</a:t>
                      </a:r>
                      <a:endParaRPr lang="en-US" sz="1100" b="1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1741" marR="61741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911225" algn="l"/>
                          <a:tab pos="1295400" algn="l"/>
                          <a:tab pos="1600200" algn="l"/>
                          <a:tab pos="4572000" algn="l"/>
                        </a:tabLst>
                      </a:pPr>
                      <a:r>
                        <a:rPr lang="en-GB" sz="1400" b="1" u="dbl" dirty="0">
                          <a:effectLst/>
                        </a:rPr>
                        <a:t>Thursday, 2</a:t>
                      </a:r>
                      <a:r>
                        <a:rPr lang="en-GB" sz="1400" b="1" u="dbl" baseline="30000" dirty="0">
                          <a:effectLst/>
                        </a:rPr>
                        <a:t>nd</a:t>
                      </a:r>
                      <a:r>
                        <a:rPr lang="en-GB" sz="1400" b="1" u="dbl" dirty="0">
                          <a:effectLst/>
                        </a:rPr>
                        <a:t> September</a:t>
                      </a:r>
                      <a:endParaRPr lang="en-US" sz="1100" b="1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1741" marR="61741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911225" algn="l"/>
                          <a:tab pos="1295400" algn="l"/>
                          <a:tab pos="1600200" algn="l"/>
                          <a:tab pos="4572000" algn="l"/>
                        </a:tabLst>
                      </a:pPr>
                      <a:r>
                        <a:rPr lang="en-GB" sz="1400" b="1" u="dbl" dirty="0">
                          <a:effectLst/>
                        </a:rPr>
                        <a:t>Friday, 3</a:t>
                      </a:r>
                      <a:r>
                        <a:rPr lang="en-GB" sz="1400" b="1" u="dbl" baseline="30000" dirty="0">
                          <a:effectLst/>
                        </a:rPr>
                        <a:t>rd</a:t>
                      </a:r>
                      <a:r>
                        <a:rPr lang="en-GB" sz="1400" b="1" u="dbl" dirty="0">
                          <a:effectLst/>
                        </a:rPr>
                        <a:t> September</a:t>
                      </a:r>
                      <a:endParaRPr lang="en-US" sz="1100" b="1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1741" marR="61741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9510447"/>
                  </a:ext>
                </a:extLst>
              </a:tr>
              <a:tr h="191416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0:00h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to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12:00h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UTC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1741" marR="61741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Before 08h UTC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Email threads and Moderators announced by Chair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 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  <a:highlight>
                            <a:srgbClr val="00FF00"/>
                          </a:highlight>
                        </a:rPr>
                        <a:t>Initial</a:t>
                      </a: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 email discussions</a:t>
                      </a:r>
                      <a:br>
                        <a:rPr lang="en-GB" sz="1400" dirty="0">
                          <a:effectLst/>
                        </a:rPr>
                      </a:br>
                      <a:r>
                        <a:rPr lang="en-GB" sz="1400" dirty="0">
                          <a:effectLst/>
                        </a:rPr>
                        <a:t>Mon 08:00h UTC – Tues 12:00h UTC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1741" marR="61741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12:00h</a:t>
                      </a: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</a:rPr>
                        <a:t> UTC: Deadline for comments</a:t>
                      </a:r>
                      <a:r>
                        <a:rPr lang="en-GB" sz="1400" dirty="0">
                          <a:effectLst/>
                        </a:rPr>
                        <a:t> </a:t>
                      </a:r>
                      <a:r>
                        <a:rPr lang="en-GB" sz="1600" dirty="0">
                          <a:effectLst/>
                        </a:rPr>
                        <a:t>on </a:t>
                      </a: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initial email discussions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1741" marR="61741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12:00h</a:t>
                      </a: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</a:rPr>
                        <a:t> UTC: Deadline for comments </a:t>
                      </a:r>
                      <a:r>
                        <a:rPr lang="en-GB" sz="1600" dirty="0">
                          <a:effectLst/>
                        </a:rPr>
                        <a:t>on </a:t>
                      </a: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Intermediate email discussions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600" dirty="0">
                        <a:effectLst/>
                      </a:endParaRPr>
                    </a:p>
                  </a:txBody>
                  <a:tcPr marL="61741" marR="61741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12:00h</a:t>
                      </a: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</a:rPr>
                        <a:t> UTC: Deadline for</a:t>
                      </a:r>
                      <a:br>
                        <a:rPr lang="en-GB" sz="1400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GB" sz="1400" u="sng" dirty="0">
                          <a:effectLst/>
                          <a:highlight>
                            <a:srgbClr val="00FF00"/>
                          </a:highlight>
                        </a:rPr>
                        <a:t>Final</a:t>
                      </a: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 comments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600" dirty="0">
                        <a:effectLst/>
                      </a:endParaRPr>
                    </a:p>
                  </a:txBody>
                  <a:tcPr marL="61741" marR="61741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12:00h</a:t>
                      </a: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</a:rPr>
                        <a:t> UTC: Deadline for</a:t>
                      </a: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 comments on decisions and extended email discussions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1741" marR="61741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6962304"/>
                  </a:ext>
                </a:extLst>
              </a:tr>
              <a:tr h="276490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12.00h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to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24:00h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UTC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1741" marR="61741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1741" marR="61741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C0C0C0"/>
                          </a:highlight>
                        </a:rPr>
                        <a:t>Email discussion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highlight>
                            <a:srgbClr val="C0C0C0"/>
                          </a:highlight>
                        </a:rPr>
                        <a:t>quiet period </a:t>
                      </a:r>
                      <a:r>
                        <a:rPr lang="en-GB" sz="1400" dirty="0">
                          <a:effectLst/>
                          <a:highlight>
                            <a:srgbClr val="C0C0C0"/>
                          </a:highlight>
                        </a:rPr>
                        <a:t>(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C0C0C0"/>
                          </a:highlight>
                        </a:rPr>
                        <a:t>12:00-16:00 UTC</a:t>
                      </a:r>
                      <a:r>
                        <a:rPr lang="en-GB" sz="1400" dirty="0">
                          <a:effectLst/>
                          <a:highlight>
                            <a:srgbClr val="C0C0C0"/>
                          </a:highlight>
                        </a:rPr>
                        <a:t>) for moderators to prepare initial summaries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00FFFF"/>
                          </a:highlight>
                        </a:rPr>
                        <a:t>16:00h</a:t>
                      </a:r>
                      <a:r>
                        <a:rPr lang="en-GB" sz="1400" dirty="0">
                          <a:effectLst/>
                          <a:highlight>
                            <a:srgbClr val="00FFFF"/>
                          </a:highlight>
                        </a:rPr>
                        <a:t> UTC: Deadline for Moderators to submit initial summaries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highlight>
                          <a:srgbClr val="00FFFF"/>
                        </a:highlight>
                      </a:endParaRPr>
                    </a:p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>
                          <a:effectLst/>
                          <a:highlight>
                            <a:srgbClr val="00FF00"/>
                          </a:highlight>
                        </a:rPr>
                        <a:t>Intermediate</a:t>
                      </a: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 email discussions</a:t>
                      </a:r>
                      <a:r>
                        <a:rPr lang="en-GB" sz="1400" dirty="0">
                          <a:effectLst/>
                        </a:rPr>
                        <a:t> </a:t>
                      </a:r>
                      <a:br>
                        <a:rPr lang="en-GB" sz="1400" dirty="0">
                          <a:effectLst/>
                        </a:rPr>
                      </a:br>
                      <a:r>
                        <a:rPr lang="en-GB" sz="1400" dirty="0">
                          <a:effectLst/>
                        </a:rPr>
                        <a:t>Tue 16:00h UTC – Wed 12:00h UTC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1741" marR="61741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C0C0C0"/>
                          </a:highlight>
                        </a:rPr>
                        <a:t>Email discussion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highlight>
                            <a:srgbClr val="C0C0C0"/>
                          </a:highlight>
                        </a:rPr>
                        <a:t>quiet period </a:t>
                      </a:r>
                      <a:r>
                        <a:rPr lang="en-GB" sz="1400" dirty="0">
                          <a:effectLst/>
                          <a:highlight>
                            <a:srgbClr val="C0C0C0"/>
                          </a:highlight>
                        </a:rPr>
                        <a:t>(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C0C0C0"/>
                          </a:highlight>
                        </a:rPr>
                        <a:t>12:00-16:00 UTC</a:t>
                      </a:r>
                      <a:r>
                        <a:rPr lang="en-GB" sz="1400" dirty="0">
                          <a:effectLst/>
                          <a:highlight>
                            <a:srgbClr val="C0C0C0"/>
                          </a:highlight>
                        </a:rPr>
                        <a:t>) for moderators to prepare intermediate summaries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00FFFF"/>
                          </a:highlight>
                        </a:rPr>
                        <a:t>16:00h</a:t>
                      </a:r>
                      <a:r>
                        <a:rPr lang="en-GB" sz="1400" dirty="0">
                          <a:effectLst/>
                          <a:highlight>
                            <a:srgbClr val="00FFFF"/>
                          </a:highlight>
                        </a:rPr>
                        <a:t> UTC: Deadline for Moderators to submit </a:t>
                      </a:r>
                      <a:r>
                        <a:rPr lang="en-US" sz="1400" dirty="0">
                          <a:effectLst/>
                          <a:highlight>
                            <a:srgbClr val="00FFFF"/>
                          </a:highlight>
                        </a:rPr>
                        <a:t>intermediate summaries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highlight>
                          <a:srgbClr val="00FFFF"/>
                        </a:highlight>
                      </a:endParaRPr>
                    </a:p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>
                          <a:effectLst/>
                          <a:highlight>
                            <a:srgbClr val="00FF00"/>
                          </a:highlight>
                        </a:rPr>
                        <a:t>Final</a:t>
                      </a: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 email discussions</a:t>
                      </a:r>
                      <a:br>
                        <a:rPr lang="en-GB" sz="1400" dirty="0">
                          <a:effectLst/>
                        </a:rPr>
                      </a:br>
                      <a:r>
                        <a:rPr lang="en-GB" sz="1400" dirty="0">
                          <a:effectLst/>
                        </a:rPr>
                        <a:t>Wed. 16:00h UTC – Thu 12:00h UTC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</a:endParaRPr>
                    </a:p>
                  </a:txBody>
                  <a:tcPr marL="61741" marR="61741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C0C0C0"/>
                          </a:highlight>
                        </a:rPr>
                        <a:t>Email discussion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highlight>
                            <a:srgbClr val="C0C0C0"/>
                          </a:highlight>
                        </a:rPr>
                        <a:t>quiet period </a:t>
                      </a:r>
                      <a:r>
                        <a:rPr lang="en-GB" sz="1400" dirty="0">
                          <a:effectLst/>
                          <a:highlight>
                            <a:srgbClr val="C0C0C0"/>
                          </a:highlight>
                        </a:rPr>
                        <a:t>(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C0C0C0"/>
                          </a:highlight>
                        </a:rPr>
                        <a:t>12:00-16:00</a:t>
                      </a:r>
                      <a:r>
                        <a:rPr lang="en-GB" sz="1400" dirty="0">
                          <a:effectLst/>
                          <a:highlight>
                            <a:srgbClr val="C0C0C0"/>
                          </a:highlight>
                        </a:rPr>
                        <a:t> UTC) for moderators to prepare final summaries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00FFFF"/>
                          </a:highlight>
                        </a:rPr>
                        <a:t>14:00h UTC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highlight>
                            <a:srgbClr val="00FFFF"/>
                          </a:highlight>
                        </a:rPr>
                        <a:t>: </a:t>
                      </a:r>
                      <a:r>
                        <a:rPr lang="en-GB" sz="1400" dirty="0">
                          <a:effectLst/>
                          <a:highlight>
                            <a:srgbClr val="00FFFF"/>
                          </a:highlight>
                        </a:rPr>
                        <a:t>Deadline for Moderators to submit </a:t>
                      </a:r>
                      <a:r>
                        <a:rPr lang="en-US" sz="1400" dirty="0">
                          <a:effectLst/>
                          <a:highlight>
                            <a:srgbClr val="00FFFF"/>
                          </a:highlight>
                        </a:rPr>
                        <a:t>final summaries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00FFFF"/>
                          </a:highlight>
                        </a:rPr>
                        <a:t>14:00-16:00h UTC</a:t>
                      </a:r>
                      <a:r>
                        <a:rPr lang="en-US" sz="1400" b="1" dirty="0">
                          <a:effectLst/>
                          <a:highlight>
                            <a:srgbClr val="00FFFF"/>
                          </a:highlight>
                        </a:rPr>
                        <a:t>: </a:t>
                      </a:r>
                      <a:r>
                        <a:rPr lang="en-US" sz="1400" dirty="0">
                          <a:effectLst/>
                          <a:highlight>
                            <a:srgbClr val="00FFFF"/>
                          </a:highlight>
                        </a:rPr>
                        <a:t>first attempt to close all email threads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  <a:highlight>
                            <a:srgbClr val="00FF00"/>
                          </a:highlight>
                        </a:rPr>
                        <a:t>Extended</a:t>
                      </a: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 email discussions (only if necessary for some email threads)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Thu 16:00h UTC – Fri 12:00h UTC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</a:endParaRPr>
                    </a:p>
                  </a:txBody>
                  <a:tcPr marL="61741" marR="61741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</a:endParaRPr>
                    </a:p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00FFFF"/>
                          </a:highlight>
                        </a:rPr>
                        <a:t>12:00-13:00h UTC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highlight>
                            <a:srgbClr val="00FFFF"/>
                          </a:highlight>
                        </a:rPr>
                        <a:t>: </a:t>
                      </a:r>
                      <a:r>
                        <a:rPr lang="en-GB" sz="1400" dirty="0">
                          <a:effectLst/>
                          <a:highlight>
                            <a:srgbClr val="00FFFF"/>
                          </a:highlight>
                        </a:rPr>
                        <a:t>Deadline for Moderators to submit </a:t>
                      </a:r>
                      <a:r>
                        <a:rPr lang="en-US" sz="1400" dirty="0">
                          <a:effectLst/>
                          <a:highlight>
                            <a:srgbClr val="00FFFF"/>
                          </a:highlight>
                        </a:rPr>
                        <a:t>extended summaries</a:t>
                      </a:r>
                    </a:p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>
                        <a:effectLst/>
                        <a:highlight>
                          <a:srgbClr val="00FFFF"/>
                        </a:highlight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00FFFF"/>
                          </a:highlight>
                        </a:rPr>
                        <a:t>13:00-16:00h UTC</a:t>
                      </a:r>
                      <a:r>
                        <a:rPr lang="en-GB" sz="1400" dirty="0">
                          <a:effectLst/>
                          <a:highlight>
                            <a:srgbClr val="00FFFF"/>
                          </a:highlight>
                        </a:rPr>
                        <a:t>: finalizing remaining email threads with extended deadline (if any)</a:t>
                      </a:r>
                      <a:endParaRPr lang="en-US" sz="1400" dirty="0">
                        <a:effectLst/>
                        <a:highlight>
                          <a:srgbClr val="00FFFF"/>
                        </a:highlight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</a:rPr>
                        <a:t>16:00h UTC: Formal close of all email threads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1741" marR="61741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4507002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3146D0A7-E6D4-48B5-A893-DE495F2F15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1982" y="5842919"/>
            <a:ext cx="1304290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7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1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Note:</a:t>
            </a:r>
            <a:r>
              <a:rPr kumimoji="0" lang="en-GB" altLang="en-US" sz="11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 </a:t>
            </a:r>
            <a:r>
              <a:rPr kumimoji="0" lang="en-GB" altLang="en-US" sz="11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please observe the deadlines carefully. Comments received after the respective deadline will not be considered for the corresponding summary and discussion/conclusion (subject to up to 30 minutes grace period in consideration for potential 3GPP email server delays).</a:t>
            </a:r>
            <a:r>
              <a:rPr kumimoji="0" lang="en-GB" altLang="en-US" sz="11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 </a:t>
            </a: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274254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1123" y="41185"/>
            <a:ext cx="11374390" cy="1046235"/>
          </a:xfrm>
        </p:spPr>
        <p:txBody>
          <a:bodyPr/>
          <a:lstStyle/>
          <a:p>
            <a:r>
              <a:rPr lang="en-US" sz="4000" dirty="0"/>
              <a:t>Additional High-level Guidance		1/2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7778" y="652480"/>
            <a:ext cx="13954955" cy="4830233"/>
          </a:xfrm>
        </p:spPr>
        <p:txBody>
          <a:bodyPr/>
          <a:lstStyle/>
          <a:p>
            <a:r>
              <a:rPr lang="en-US" sz="4000" dirty="0"/>
              <a:t> </a:t>
            </a:r>
            <a:r>
              <a:rPr lang="en-US" sz="2400" dirty="0"/>
              <a:t>The </a:t>
            </a:r>
            <a:r>
              <a:rPr lang="en-US" sz="2400" b="1" dirty="0"/>
              <a:t>goal</a:t>
            </a:r>
            <a:r>
              <a:rPr lang="en-US" sz="2400" dirty="0"/>
              <a:t> of the email discussion is to </a:t>
            </a:r>
            <a:r>
              <a:rPr lang="en-US" sz="2400" b="1" dirty="0"/>
              <a:t>potentially further refine the areas for each of the topics </a:t>
            </a:r>
            <a:r>
              <a:rPr lang="en-US" sz="2400" dirty="0"/>
              <a:t>using the set of topics endorsed in </a:t>
            </a:r>
            <a:r>
              <a:rPr lang="en-US" sz="2400" dirty="0">
                <a:hlinkClick r:id="rId2" tooltip="http://www.3gpp.org/ftp/tsg_ran/tsg_ran/tsgr_ahs/2021_06_ran_rel18_ws/docs/rws-210659.zip"/>
              </a:rPr>
              <a:t>RWS-210659</a:t>
            </a:r>
            <a:r>
              <a:rPr lang="en-US" sz="2400" dirty="0"/>
              <a:t>, with </a:t>
            </a:r>
            <a:r>
              <a:rPr lang="en-US" sz="2400" b="1" dirty="0"/>
              <a:t>NO intention to update the set and the organization of the topics as endorsed in </a:t>
            </a:r>
            <a:r>
              <a:rPr lang="en-US" sz="2400" dirty="0">
                <a:hlinkClick r:id="rId2" tooltip="http://www.3gpp.org/ftp/tsg_ran/tsg_ran/tsgr_ahs/2021_06_ran_rel18_ws/docs/rws-210659.zip"/>
              </a:rPr>
              <a:t>RWS-210659</a:t>
            </a:r>
            <a:endParaRPr lang="en-US" sz="2400" b="1" dirty="0"/>
          </a:p>
          <a:p>
            <a:pPr lvl="1"/>
            <a:r>
              <a:rPr lang="en-US" sz="1800" dirty="0"/>
              <a:t>Any potential update/consolidation of the topics/structure is to be handled in RAN#93-e</a:t>
            </a:r>
            <a:endParaRPr lang="en-US" sz="2000" dirty="0"/>
          </a:p>
          <a:p>
            <a:pPr lvl="1"/>
            <a:r>
              <a:rPr lang="en-US" sz="1869" dirty="0"/>
              <a:t>Some key guidance as endorsed in </a:t>
            </a:r>
            <a:r>
              <a:rPr lang="en-US" sz="1869" dirty="0">
                <a:hlinkClick r:id="rId2" tooltip="http://www.3gpp.org/ftp/tsg_ran/tsg_ran/tsgr_ahs/2021_06_ran_rel18_ws/docs/rws-210659.zip"/>
              </a:rPr>
              <a:t>RWS-210659</a:t>
            </a:r>
            <a:endParaRPr lang="en-US" sz="2269" dirty="0"/>
          </a:p>
          <a:p>
            <a:pPr lvl="2"/>
            <a:r>
              <a:rPr lang="en-US" sz="1600" i="1" dirty="0"/>
              <a:t>The </a:t>
            </a:r>
            <a:r>
              <a:rPr lang="en-US" sz="1600" b="1" i="1" dirty="0"/>
              <a:t>example areas </a:t>
            </a:r>
            <a:r>
              <a:rPr lang="en-US" sz="1600" i="1" dirty="0"/>
              <a:t>under each topic serve as a </a:t>
            </a:r>
            <a:r>
              <a:rPr lang="en-US" sz="1600" b="1" i="1" dirty="0"/>
              <a:t>starting point </a:t>
            </a:r>
            <a:r>
              <a:rPr lang="en-US" sz="1600" i="1" dirty="0"/>
              <a:t>and are subject to further update/removal during the subsequent email discussion </a:t>
            </a:r>
          </a:p>
          <a:p>
            <a:pPr lvl="2"/>
            <a:r>
              <a:rPr lang="en-US" sz="1600" i="1" dirty="0"/>
              <a:t>Aim for converged high-level description of the topics</a:t>
            </a:r>
          </a:p>
          <a:p>
            <a:pPr lvl="3"/>
            <a:r>
              <a:rPr lang="en-US" sz="1600" i="1" dirty="0"/>
              <a:t>“high-level description” herein is not a “draft SID/WID” but is something like a single slide with a set of bullets. In other words, it can be viewed as a skeleton of the possible objectives with some high-level notes</a:t>
            </a:r>
          </a:p>
          <a:p>
            <a:pPr lvl="2"/>
            <a:r>
              <a:rPr lang="en-US" sz="1600" i="1" dirty="0"/>
              <a:t>The </a:t>
            </a:r>
            <a:r>
              <a:rPr lang="en-US" sz="1600" b="1" i="1" dirty="0"/>
              <a:t>email discussion </a:t>
            </a:r>
            <a:r>
              <a:rPr lang="en-US" sz="1600" i="1" dirty="0"/>
              <a:t>should aim to </a:t>
            </a:r>
            <a:r>
              <a:rPr lang="en-US" sz="1600" b="1" i="1" dirty="0"/>
              <a:t>converge on </a:t>
            </a:r>
            <a:r>
              <a:rPr lang="en-US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set of areas with a reasonable scope</a:t>
            </a:r>
          </a:p>
          <a:p>
            <a:pPr lvl="2"/>
            <a:r>
              <a:rPr lang="en-US" sz="1600" i="1" dirty="0"/>
              <a:t>Summary of the email discussion will be inputs to RAN#93-e</a:t>
            </a:r>
          </a:p>
          <a:p>
            <a:pPr lvl="2"/>
            <a:r>
              <a:rPr lang="en-US" sz="1600" b="1" i="1" dirty="0"/>
              <a:t>A subset of the list of topics are expected to be approved for RAN Rel-18</a:t>
            </a:r>
          </a:p>
          <a:p>
            <a:pPr lvl="1"/>
            <a:r>
              <a:rPr lang="en-US" sz="1800" dirty="0"/>
              <a:t>For email thread 14: Others (RAN1-led) &amp; email thread 16: Others (RAN2/3-led) &amp; email thread 17: Potential RAN4 enhancements</a:t>
            </a:r>
          </a:p>
          <a:p>
            <a:pPr lvl="2"/>
            <a:r>
              <a:rPr lang="en-US" sz="1600" dirty="0"/>
              <a:t>Additional topics can be discussed and if sufficiently justified, can be explicitly listed under “Others” in email thread 14 &amp; 16 and in email thread 17, respectively.</a:t>
            </a:r>
          </a:p>
          <a:p>
            <a:pPr lvl="1"/>
            <a:r>
              <a:rPr lang="en-US" sz="1800" dirty="0"/>
              <a:t>Any refinement of the areas for each topic from the email discussion require strong motivation/justification and the bar is very high!</a:t>
            </a:r>
          </a:p>
          <a:p>
            <a:pPr lvl="2"/>
            <a:r>
              <a:rPr lang="en-US" sz="1600" dirty="0"/>
              <a:t>Critical to keep all items under rigorous check; important to avoid “number counting” driven discussion, but focus on tangible commercial interests (near &amp; longer terms)</a:t>
            </a:r>
          </a:p>
          <a:p>
            <a:pPr lvl="2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21452579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1123" y="41185"/>
            <a:ext cx="11374390" cy="1046235"/>
          </a:xfrm>
        </p:spPr>
        <p:txBody>
          <a:bodyPr/>
          <a:lstStyle/>
          <a:p>
            <a:r>
              <a:rPr lang="en-US" sz="4000" dirty="0"/>
              <a:t>Additional High-level Guidance		2/2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0846" y="940346"/>
            <a:ext cx="13756312" cy="4830233"/>
          </a:xfrm>
        </p:spPr>
        <p:txBody>
          <a:bodyPr/>
          <a:lstStyle/>
          <a:p>
            <a:r>
              <a:rPr lang="en-US" sz="2531" dirty="0"/>
              <a:t>All moderators are expected to be impartial in leading the discussion</a:t>
            </a:r>
          </a:p>
          <a:p>
            <a:pPr lvl="1"/>
            <a:r>
              <a:rPr lang="en-US" sz="2135" dirty="0"/>
              <a:t>Note: there is no intention to correlate between moderators and Rapporteurs!</a:t>
            </a:r>
          </a:p>
          <a:p>
            <a:pPr lvl="1"/>
            <a:r>
              <a:rPr lang="en-US" sz="2135" dirty="0"/>
              <a:t>Moderators are expected to use their best judgment in coming up with a set of proposals, which will be under rigorous checking and careful discussion!</a:t>
            </a:r>
          </a:p>
          <a:p>
            <a:r>
              <a:rPr lang="en-US" sz="2531" dirty="0"/>
              <a:t>All companies are expected to provide comments including detailed justification for refinement of areas for each topic in discussion</a:t>
            </a:r>
          </a:p>
          <a:p>
            <a:pPr lvl="1"/>
            <a:r>
              <a:rPr lang="en-US" sz="2000" dirty="0"/>
              <a:t>Note: the focus should be on the potential areas, instead of debating the detailed technical solutions!</a:t>
            </a:r>
          </a:p>
          <a:p>
            <a:r>
              <a:rPr lang="en-US" sz="2800" dirty="0"/>
              <a:t>All email threads are to use NWM</a:t>
            </a:r>
          </a:p>
          <a:p>
            <a:pPr lvl="1"/>
            <a:r>
              <a:rPr lang="en-US" sz="2000" dirty="0"/>
              <a:t>Please use RAN93e-R18Prep-xx as the document name in NWM, where xx is from 01 to 17 (see also slide 3)</a:t>
            </a:r>
          </a:p>
          <a:p>
            <a:pPr lvl="1"/>
            <a:r>
              <a:rPr lang="en-US" sz="2000" dirty="0"/>
              <a:t>RAN email reflector may be used to complement the discussion in NWM (e.g., status indication). If used, RAN email thread title is the same that of in NWM</a:t>
            </a:r>
          </a:p>
        </p:txBody>
      </p:sp>
    </p:spTree>
    <p:extLst>
      <p:ext uri="{BB962C8B-B14F-4D97-AF65-F5344CB8AC3E}">
        <p14:creationId xmlns:p14="http://schemas.microsoft.com/office/powerpoint/2010/main" val="314975543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909738"/>
          </a:xfrm>
        </p:spPr>
        <p:txBody>
          <a:bodyPr/>
          <a:lstStyle/>
          <a:p>
            <a:r>
              <a:rPr lang="en-US" dirty="0"/>
              <a:t>Email Discussion: More Details for Initial 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425" y="909738"/>
            <a:ext cx="9223308" cy="5038524"/>
          </a:xfrm>
        </p:spPr>
        <p:txBody>
          <a:bodyPr/>
          <a:lstStyle/>
          <a:p>
            <a:r>
              <a:rPr lang="en-US" sz="2400" b="1" dirty="0"/>
              <a:t>Initial Round</a:t>
            </a:r>
            <a:r>
              <a:rPr lang="en-US" sz="2400" dirty="0"/>
              <a:t>: for each email thread, </a:t>
            </a:r>
          </a:p>
          <a:p>
            <a:pPr lvl="1"/>
            <a:r>
              <a:rPr lang="en-US" sz="2000" dirty="0"/>
              <a:t>For the topics which already have example areas</a:t>
            </a:r>
          </a:p>
          <a:p>
            <a:pPr lvl="2"/>
            <a:r>
              <a:rPr lang="en-US" sz="1800" dirty="0"/>
              <a:t>A general section to invite high-level views</a:t>
            </a:r>
          </a:p>
          <a:p>
            <a:pPr lvl="2"/>
            <a:r>
              <a:rPr lang="en-US" sz="1800" dirty="0"/>
              <a:t>Each example area to be listed as a sub-section</a:t>
            </a:r>
          </a:p>
          <a:p>
            <a:pPr lvl="2"/>
            <a:r>
              <a:rPr lang="en-US" sz="1800" dirty="0"/>
              <a:t>One additional sub-section to invite additional proposals</a:t>
            </a:r>
          </a:p>
          <a:p>
            <a:pPr lvl="2"/>
            <a:r>
              <a:rPr lang="en-US" sz="1800" dirty="0"/>
              <a:t>As endorsed </a:t>
            </a:r>
            <a:r>
              <a:rPr lang="en-US" sz="1800" dirty="0">
                <a:hlinkClick r:id="rId2" tooltip="http://www.3gpp.org/ftp/tsg_ran/tsg_ran/tsgr_ahs/2021_06_ran_rel18_ws/docs/rws-210659.zip"/>
              </a:rPr>
              <a:t>RWS-210659</a:t>
            </a:r>
            <a:r>
              <a:rPr lang="en-US" sz="1800" dirty="0"/>
              <a:t>, the email discussion should be based on the RWS submissions</a:t>
            </a:r>
          </a:p>
          <a:p>
            <a:pPr lvl="3"/>
            <a:r>
              <a:rPr lang="en-US" sz="1600" dirty="0"/>
              <a:t>For any additional topics, please submit them to RAN#93e, but not directly to the Aug 30-Sept 3 email discussion! </a:t>
            </a:r>
          </a:p>
          <a:p>
            <a:pPr lvl="1"/>
            <a:r>
              <a:rPr lang="en-US" sz="2000" dirty="0"/>
              <a:t>For the topics without any example areas</a:t>
            </a:r>
          </a:p>
          <a:p>
            <a:pPr lvl="2"/>
            <a:r>
              <a:rPr lang="en-US" sz="1800" dirty="0"/>
              <a:t>A general section to invite high-level views and one sub-section to invite proposals</a:t>
            </a:r>
          </a:p>
          <a:p>
            <a:pPr lvl="2"/>
            <a:r>
              <a:rPr lang="en-US" sz="1800" dirty="0"/>
              <a:t>For email threads 14/15/16, to invite proposals for each topic</a:t>
            </a:r>
          </a:p>
          <a:p>
            <a:pPr lvl="1"/>
            <a:r>
              <a:rPr lang="en-US" sz="2000" dirty="0"/>
              <a:t>At the end of the initial round, each moderator is expected to summarize the proposals for further discussion</a:t>
            </a:r>
          </a:p>
          <a:p>
            <a:pPr lvl="1"/>
            <a:r>
              <a:rPr lang="en-US" sz="2000" dirty="0"/>
              <a:t>Please refer to </a:t>
            </a:r>
            <a:r>
              <a:rPr lang="en-US" sz="2000" b="1" dirty="0"/>
              <a:t>slides 4 and 5 for more guidance</a:t>
            </a:r>
          </a:p>
          <a:p>
            <a:endParaRPr lang="en-US" sz="2531" dirty="0">
              <a:highlight>
                <a:srgbClr val="FFFF00"/>
              </a:highligh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ED5BBA-6C33-4DE6-9E6C-68D02C2DB916}"/>
              </a:ext>
            </a:extLst>
          </p:cNvPr>
          <p:cNvSpPr txBox="1"/>
          <p:nvPr/>
        </p:nvSpPr>
        <p:spPr>
          <a:xfrm>
            <a:off x="9459768" y="909738"/>
            <a:ext cx="2478236" cy="23673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400" b="1" u="sng" kern="0" dirty="0">
                <a:solidFill>
                  <a:srgbClr val="0066FF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Template for individual topics with example areas</a:t>
            </a:r>
            <a:endParaRPr lang="en-US" sz="1400" b="1" u="sng" kern="0" dirty="0">
              <a:solidFill>
                <a:srgbClr val="0066FF"/>
              </a:solidFill>
              <a:effectLst/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b="1" kern="0" dirty="0">
                <a:solidFill>
                  <a:srgbClr val="2F5496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Initial Round</a:t>
            </a:r>
          </a:p>
          <a:p>
            <a:pPr marL="800100" lvl="1" indent="-342900">
              <a:lnSpc>
                <a:spcPct val="107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en-US" sz="1400" dirty="0"/>
              <a:t>General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Example Area 1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Example Area 2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Example Area N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Other Proposals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B7C829B-6559-4CC1-AF2A-7E0CE8FD7DB6}"/>
              </a:ext>
            </a:extLst>
          </p:cNvPr>
          <p:cNvSpPr txBox="1"/>
          <p:nvPr/>
        </p:nvSpPr>
        <p:spPr>
          <a:xfrm>
            <a:off x="9485359" y="3429000"/>
            <a:ext cx="2754876" cy="14927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400" b="1" u="sng" kern="0" dirty="0">
                <a:solidFill>
                  <a:srgbClr val="0066FF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Template for individual topics without example areas</a:t>
            </a:r>
            <a:endParaRPr lang="en-US" sz="1400" b="1" u="sng" kern="0" dirty="0">
              <a:solidFill>
                <a:srgbClr val="0066FF"/>
              </a:solidFill>
              <a:effectLst/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b="1" kern="0" dirty="0">
                <a:solidFill>
                  <a:srgbClr val="2F5496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Initial Round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General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Proposals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9500D9-C1E4-4BF7-9DBF-4203C115F2FD}"/>
              </a:ext>
            </a:extLst>
          </p:cNvPr>
          <p:cNvSpPr txBox="1"/>
          <p:nvPr/>
        </p:nvSpPr>
        <p:spPr>
          <a:xfrm>
            <a:off x="12423932" y="1234237"/>
            <a:ext cx="2384271" cy="2774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400" b="1" u="sng" kern="0" dirty="0">
                <a:solidFill>
                  <a:srgbClr val="0066FF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Template for Email Threads 14/15/16</a:t>
            </a:r>
          </a:p>
          <a:p>
            <a:pPr marL="342900" marR="0" lvl="0" indent="-34290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600" b="1" kern="0" dirty="0">
                <a:solidFill>
                  <a:srgbClr val="2F5496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Initial Round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General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Topic 1</a:t>
            </a:r>
          </a:p>
          <a:p>
            <a:pPr marL="1143000" marR="0" lvl="2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Proposals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Topic 2</a:t>
            </a:r>
          </a:p>
          <a:p>
            <a:pPr marL="1143000" marR="0" lvl="2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Proposals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Topic N</a:t>
            </a:r>
          </a:p>
          <a:p>
            <a:pPr marL="1143000" marR="0" lvl="2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Proposals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Others</a:t>
            </a:r>
          </a:p>
          <a:p>
            <a:pPr marL="1143000" marR="0" lvl="2" indent="-2286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Proposals</a:t>
            </a:r>
          </a:p>
        </p:txBody>
      </p:sp>
    </p:spTree>
    <p:extLst>
      <p:ext uri="{BB962C8B-B14F-4D97-AF65-F5344CB8AC3E}">
        <p14:creationId xmlns:p14="http://schemas.microsoft.com/office/powerpoint/2010/main" val="252882866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909738"/>
          </a:xfrm>
        </p:spPr>
        <p:txBody>
          <a:bodyPr/>
          <a:lstStyle/>
          <a:p>
            <a:r>
              <a:rPr lang="en-US" dirty="0"/>
              <a:t>Email Discussion: More Details for other rounds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425" y="909738"/>
            <a:ext cx="13681129" cy="5038524"/>
          </a:xfrm>
        </p:spPr>
        <p:txBody>
          <a:bodyPr/>
          <a:lstStyle/>
          <a:p>
            <a:r>
              <a:rPr lang="en-US" sz="2800" b="1" dirty="0"/>
              <a:t>Intermediate Round:</a:t>
            </a:r>
          </a:p>
          <a:p>
            <a:pPr lvl="1"/>
            <a:r>
              <a:rPr lang="en-US" sz="2400" dirty="0"/>
              <a:t>Aim for initial convergence of areas for each topic </a:t>
            </a:r>
            <a:r>
              <a:rPr lang="en-US" sz="2400" b="1" dirty="0"/>
              <a:t>as a baseline for further discussion</a:t>
            </a:r>
          </a:p>
          <a:p>
            <a:pPr lvl="2"/>
            <a:r>
              <a:rPr lang="en-US" sz="1865" i="1" dirty="0"/>
              <a:t>In other words, it can be viewed as a skeleton of the possible objectives with some high-level notes</a:t>
            </a:r>
          </a:p>
          <a:p>
            <a:pPr lvl="1"/>
            <a:r>
              <a:rPr lang="en-US" sz="2400" dirty="0"/>
              <a:t>Aim for identifying leading WG and secondary WGs (if any)</a:t>
            </a:r>
          </a:p>
          <a:p>
            <a:pPr lvl="1"/>
            <a:r>
              <a:rPr lang="en-US" sz="2400" dirty="0"/>
              <a:t>Aim for identifying any potential impacts to SA/CT</a:t>
            </a:r>
          </a:p>
          <a:p>
            <a:r>
              <a:rPr lang="en-US" sz="2800" b="1" dirty="0"/>
              <a:t>Final Round: </a:t>
            </a:r>
            <a:r>
              <a:rPr lang="en-US" sz="2800" dirty="0"/>
              <a:t>for each email thread, </a:t>
            </a:r>
          </a:p>
          <a:p>
            <a:pPr lvl="1"/>
            <a:r>
              <a:rPr lang="en-US" sz="2400" dirty="0"/>
              <a:t>Aim for final convergence of areas for each topic as a baseline for further discussion, leading/secondary WG(s), and potential impacts to SA/CT</a:t>
            </a:r>
          </a:p>
          <a:p>
            <a:r>
              <a:rPr lang="en-US" sz="2800" b="1" dirty="0"/>
              <a:t>Extended Round</a:t>
            </a:r>
            <a:r>
              <a:rPr lang="en-US" sz="2800" dirty="0"/>
              <a:t>: </a:t>
            </a:r>
          </a:p>
          <a:p>
            <a:pPr lvl="1"/>
            <a:r>
              <a:rPr lang="en-US" sz="2400" dirty="0"/>
              <a:t>Aim for convergence for “controversial” email threads</a:t>
            </a:r>
          </a:p>
          <a:p>
            <a:pPr lvl="1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7726716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1563" y="82296"/>
            <a:ext cx="11671540" cy="909738"/>
          </a:xfrm>
        </p:spPr>
        <p:txBody>
          <a:bodyPr/>
          <a:lstStyle/>
          <a:p>
            <a:r>
              <a:rPr lang="en-US" sz="4000" dirty="0"/>
              <a:t>Email Threads Moderators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6286" y="992034"/>
            <a:ext cx="13618626" cy="5038524"/>
          </a:xfrm>
        </p:spPr>
        <p:txBody>
          <a:bodyPr/>
          <a:lstStyle/>
          <a:p>
            <a:endParaRPr lang="en-US" sz="2000" dirty="0"/>
          </a:p>
          <a:p>
            <a:pPr marL="609566" lvl="1" indent="0">
              <a:buNone/>
            </a:pPr>
            <a:endParaRPr lang="en-US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B253970-266D-406E-9AD0-EAB61D4AE1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6667691"/>
              </p:ext>
            </p:extLst>
          </p:nvPr>
        </p:nvGraphicFramePr>
        <p:xfrm>
          <a:off x="2799231" y="992034"/>
          <a:ext cx="9092735" cy="520311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07279">
                  <a:extLst>
                    <a:ext uri="{9D8B030D-6E8A-4147-A177-3AD203B41FA5}">
                      <a16:colId xmlns:a16="http://schemas.microsoft.com/office/drawing/2014/main" val="2660519088"/>
                    </a:ext>
                  </a:extLst>
                </a:gridCol>
                <a:gridCol w="4966944">
                  <a:extLst>
                    <a:ext uri="{9D8B030D-6E8A-4147-A177-3AD203B41FA5}">
                      <a16:colId xmlns:a16="http://schemas.microsoft.com/office/drawing/2014/main" val="310589558"/>
                    </a:ext>
                  </a:extLst>
                </a:gridCol>
                <a:gridCol w="2018512">
                  <a:extLst>
                    <a:ext uri="{9D8B030D-6E8A-4147-A177-3AD203B41FA5}">
                      <a16:colId xmlns:a16="http://schemas.microsoft.com/office/drawing/2014/main" val="3305037634"/>
                    </a:ext>
                  </a:extLst>
                </a:gridCol>
              </a:tblGrid>
              <a:tr h="28826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Index</a:t>
                      </a:r>
                    </a:p>
                  </a:txBody>
                  <a:tcPr marL="0" marR="0" marT="0" marB="0" anchor="ctr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Topics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Name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778691846"/>
                  </a:ext>
                </a:extLst>
              </a:tr>
              <a:tr h="28826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RAN93e-R18Prep-01</a:t>
                      </a: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Evolution for DL MIMO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Xiaodong Xu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200619111"/>
                  </a:ext>
                </a:extLst>
              </a:tr>
              <a:tr h="28826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RAN93e-R18Prep-02</a:t>
                      </a: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UL enhancements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Hiroki Harada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268324228"/>
                  </a:ext>
                </a:extLst>
              </a:tr>
              <a:tr h="28826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RAN93e-R18Prep-03</a:t>
                      </a: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Mobility Enhancements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Hu Nan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575284335"/>
                  </a:ext>
                </a:extLst>
              </a:tr>
              <a:tr h="28826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RAN93e-R18Prep-04</a:t>
                      </a: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Additional topological improvements 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Yin Gao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72970936"/>
                  </a:ext>
                </a:extLst>
              </a:tr>
              <a:tr h="28826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RAN93e-R18Prep-05</a:t>
                      </a: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Enhancements for XR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Balazs Bertenyi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937788846"/>
                  </a:ext>
                </a:extLst>
              </a:tr>
              <a:tr h="28826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RAN93e-R18Prep-06</a:t>
                      </a: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err="1">
                          <a:effectLst/>
                        </a:rPr>
                        <a:t>Sidelink</a:t>
                      </a:r>
                      <a:r>
                        <a:rPr lang="en-US" sz="1800" u="none" strike="noStrike" dirty="0">
                          <a:effectLst/>
                        </a:rPr>
                        <a:t> enhancements (excluding positioning)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Hanbyul Seo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079656955"/>
                  </a:ext>
                </a:extLst>
              </a:tr>
              <a:tr h="28826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RAN93e-R18Prep-07</a:t>
                      </a: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err="1">
                          <a:effectLst/>
                        </a:rPr>
                        <a:t>RedCap</a:t>
                      </a:r>
                      <a:r>
                        <a:rPr lang="en-US" sz="1800" u="none" strike="noStrike" dirty="0">
                          <a:effectLst/>
                        </a:rPr>
                        <a:t> evolution (excluding positioning)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Christian Hoymann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827222631"/>
                  </a:ext>
                </a:extLst>
              </a:tr>
              <a:tr h="28826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RAN93e-R18Prep-08</a:t>
                      </a: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NTN evolution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Ronald </a:t>
                      </a:r>
                      <a:r>
                        <a:rPr lang="en-US" sz="18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Borsato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942990500"/>
                  </a:ext>
                </a:extLst>
              </a:tr>
              <a:tr h="28826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RAN93e-R18Prep-09</a:t>
                      </a: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Evolution for broadcast and multicast services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Axel Klatt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41342864"/>
                  </a:ext>
                </a:extLst>
              </a:tr>
              <a:tr h="28826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RAN93e-R18Prep-10</a:t>
                      </a: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Expanded and improved Positioning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Richard Burbidge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232044798"/>
                  </a:ext>
                </a:extLst>
              </a:tr>
              <a:tr h="28826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RAN93e-R18Prep-11</a:t>
                      </a: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Evolution of duplex operation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Juho Lee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453732451"/>
                  </a:ext>
                </a:extLst>
              </a:tr>
              <a:tr h="28826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RAN93e-R18Prep-12</a:t>
                      </a: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AI/ML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Juan Montojo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681073447"/>
                  </a:ext>
                </a:extLst>
              </a:tr>
              <a:tr h="28826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RAN93e-R18Prep-13</a:t>
                      </a: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Network energy savings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David Mazzarese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305383449"/>
                  </a:ext>
                </a:extLst>
              </a:tr>
              <a:tr h="28826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RAN93e-R18Prep-14</a:t>
                      </a: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Additional RAN1/2/3 candidate topics, Set 1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Younsun Kim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122857254"/>
                  </a:ext>
                </a:extLst>
              </a:tr>
              <a:tr h="28826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RAN93e-R18Prep-15</a:t>
                      </a: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Additional RAN1/2/3 candidate topics, Set 2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Havish Koorapaty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668550806"/>
                  </a:ext>
                </a:extLst>
              </a:tr>
              <a:tr h="288261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RAN93e-R18Prep-16</a:t>
                      </a: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Additional RAN1/2/3 candidate topics, Set 3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Johan Johansson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845865271"/>
                  </a:ext>
                </a:extLst>
              </a:tr>
              <a:tr h="30267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RAN93e-R18Prep-17</a:t>
                      </a: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Potential RAN4 enhancements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Xizeng</a:t>
                      </a:r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Dai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gradFill>
                      <a:gsLst>
                        <a:gs pos="0">
                          <a:schemeClr val="accent5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6711460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4313946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4997" y="228603"/>
            <a:ext cx="11374390" cy="1143000"/>
          </a:xfrm>
        </p:spPr>
        <p:txBody>
          <a:bodyPr/>
          <a:lstStyle/>
          <a:p>
            <a:r>
              <a:rPr lang="en-US" dirty="0"/>
              <a:t>Appendix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3201" dirty="0"/>
              <a:t>Endorsed List of email threads as in </a:t>
            </a:r>
            <a:r>
              <a:rPr lang="en-US" sz="2800" dirty="0">
                <a:hlinkClick r:id="rId2" tooltip="http://www.3gpp.org/ftp/tsg_ran/tsg_ran/tsgr_ahs/2021_06_ran_rel18_ws/docs/rws-210659.zip"/>
              </a:rPr>
              <a:t>RWS-210659</a:t>
            </a:r>
            <a:endParaRPr lang="en-US" sz="2666" dirty="0"/>
          </a:p>
        </p:txBody>
      </p:sp>
    </p:spTree>
    <p:extLst>
      <p:ext uri="{BB962C8B-B14F-4D97-AF65-F5344CB8AC3E}">
        <p14:creationId xmlns:p14="http://schemas.microsoft.com/office/powerpoint/2010/main" val="244849580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47925</TotalTime>
  <Words>1949</Words>
  <Application>Microsoft Office PowerPoint</Application>
  <PresentationFormat>Custom</PresentationFormat>
  <Paragraphs>288</Paragraphs>
  <Slides>17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Arial</vt:lpstr>
      <vt:lpstr>Calibri</vt:lpstr>
      <vt:lpstr>Calibri Light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Additional Guidance on RAN Rel-18 Email Discussion during August 30th and September 3rd</vt:lpstr>
      <vt:lpstr>General</vt:lpstr>
      <vt:lpstr>Email Discussion Timeplan</vt:lpstr>
      <vt:lpstr>Additional High-level Guidance  1/2</vt:lpstr>
      <vt:lpstr>Additional High-level Guidance  2/2</vt:lpstr>
      <vt:lpstr>Email Discussion: More Details for Initial Round</vt:lpstr>
      <vt:lpstr>Email Discussion: More Details for other rounds</vt:lpstr>
      <vt:lpstr>Email Threads Moderators</vt:lpstr>
      <vt:lpstr>Appendix</vt:lpstr>
      <vt:lpstr>List of Topics 1/8</vt:lpstr>
      <vt:lpstr>List of Topics  2/8</vt:lpstr>
      <vt:lpstr>List of Topics  3/8</vt:lpstr>
      <vt:lpstr>List of Topics 4/8</vt:lpstr>
      <vt:lpstr>List of Topics  5/8</vt:lpstr>
      <vt:lpstr>List of Topics 6/8</vt:lpstr>
      <vt:lpstr>List of Topics  7/8</vt:lpstr>
      <vt:lpstr>List of Topics  8/8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627</cp:revision>
  <dcterms:created xsi:type="dcterms:W3CDTF">2018-05-24T11:49:12Z</dcterms:created>
  <dcterms:modified xsi:type="dcterms:W3CDTF">2021-08-04T22:10:20Z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