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46"/>
  </p:notesMasterIdLst>
  <p:sldIdLst>
    <p:sldId id="434" r:id="rId3"/>
    <p:sldId id="1085" r:id="rId4"/>
    <p:sldId id="1110" r:id="rId5"/>
    <p:sldId id="1095" r:id="rId6"/>
    <p:sldId id="1090" r:id="rId7"/>
    <p:sldId id="1094" r:id="rId8"/>
    <p:sldId id="1104" r:id="rId9"/>
    <p:sldId id="1111" r:id="rId10"/>
    <p:sldId id="1089" r:id="rId11"/>
    <p:sldId id="1096" r:id="rId12"/>
    <p:sldId id="1097" r:id="rId13"/>
    <p:sldId id="1113" r:id="rId14"/>
    <p:sldId id="1174" r:id="rId15"/>
    <p:sldId id="1173" r:id="rId16"/>
    <p:sldId id="1162" r:id="rId17"/>
    <p:sldId id="1117" r:id="rId18"/>
    <p:sldId id="1102" r:id="rId19"/>
    <p:sldId id="1163" r:id="rId20"/>
    <p:sldId id="1164" r:id="rId21"/>
    <p:sldId id="1165" r:id="rId22"/>
    <p:sldId id="1166" r:id="rId23"/>
    <p:sldId id="1167" r:id="rId24"/>
    <p:sldId id="1168" r:id="rId25"/>
    <p:sldId id="1169" r:id="rId26"/>
    <p:sldId id="1170" r:id="rId27"/>
    <p:sldId id="1171" r:id="rId28"/>
    <p:sldId id="1172" r:id="rId29"/>
    <p:sldId id="1114" r:id="rId30"/>
    <p:sldId id="1101" r:id="rId31"/>
    <p:sldId id="1107" r:id="rId32"/>
    <p:sldId id="1109" r:id="rId33"/>
    <p:sldId id="1127" r:id="rId34"/>
    <p:sldId id="1120" r:id="rId35"/>
    <p:sldId id="1126" r:id="rId36"/>
    <p:sldId id="1128" r:id="rId37"/>
    <p:sldId id="1131" r:id="rId38"/>
    <p:sldId id="1115" r:id="rId39"/>
    <p:sldId id="1105" r:id="rId40"/>
    <p:sldId id="1125" r:id="rId41"/>
    <p:sldId id="1130" r:id="rId42"/>
    <p:sldId id="1132" r:id="rId43"/>
    <p:sldId id="1116" r:id="rId44"/>
    <p:sldId id="1098" r:id="rId45"/>
  </p:sldIdLst>
  <p:sldSz cx="14995525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D050"/>
    <a:srgbClr val="0066FF"/>
    <a:srgbClr val="FA7100"/>
    <a:srgbClr val="C5C5C5"/>
    <a:srgbClr val="C800BE"/>
    <a:srgbClr val="FFA7A7"/>
    <a:srgbClr val="53FFA1"/>
    <a:srgbClr val="FF5B5B"/>
    <a:srgbClr val="663300"/>
    <a:srgbClr val="1E96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6357" autoAdjust="0"/>
  </p:normalViewPr>
  <p:slideViewPr>
    <p:cSldViewPr snapToGrid="0">
      <p:cViewPr varScale="1">
        <p:scale>
          <a:sx n="112" d="100"/>
          <a:sy n="112" d="100"/>
        </p:scale>
        <p:origin x="150" y="1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microsoft.com/office/2016/11/relationships/changesInfo" Target="changesInfos/changesInfo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nshi Chen" userId="3a7dbef4-3474-47c6-9897-007f5734efb0" providerId="ADAL" clId="{9CF12B80-29D6-4B5D-A0DD-0C62A3A4F3B9}"/>
    <pc:docChg chg="custSel modSld">
      <pc:chgData name="Wanshi Chen" userId="3a7dbef4-3474-47c6-9897-007f5734efb0" providerId="ADAL" clId="{9CF12B80-29D6-4B5D-A0DD-0C62A3A4F3B9}" dt="2021-09-14T15:14:50.542" v="7" actId="115"/>
      <pc:docMkLst>
        <pc:docMk/>
      </pc:docMkLst>
      <pc:sldChg chg="modSp mod">
        <pc:chgData name="Wanshi Chen" userId="3a7dbef4-3474-47c6-9897-007f5734efb0" providerId="ADAL" clId="{9CF12B80-29D6-4B5D-A0DD-0C62A3A4F3B9}" dt="2021-09-14T15:14:50.542" v="7" actId="115"/>
        <pc:sldMkLst>
          <pc:docMk/>
          <pc:sldMk cId="1281507769" sldId="1097"/>
        </pc:sldMkLst>
        <pc:graphicFrameChg chg="modGraphic">
          <ac:chgData name="Wanshi Chen" userId="3a7dbef4-3474-47c6-9897-007f5734efb0" providerId="ADAL" clId="{9CF12B80-29D6-4B5D-A0DD-0C62A3A4F3B9}" dt="2021-09-14T15:14:50.542" v="7" actId="115"/>
          <ac:graphicFrameMkLst>
            <pc:docMk/>
            <pc:sldMk cId="1281507769" sldId="1097"/>
            <ac:graphicFrameMk id="5" creationId="{5E591E27-E387-492E-A930-ED79E7BD7625}"/>
          </ac:graphicFrameMkLst>
        </pc:graphicFrameChg>
      </pc:sldChg>
      <pc:sldChg chg="modSp mod">
        <pc:chgData name="Wanshi Chen" userId="3a7dbef4-3474-47c6-9897-007f5734efb0" providerId="ADAL" clId="{9CF12B80-29D6-4B5D-A0DD-0C62A3A4F3B9}" dt="2021-09-14T14:57:28.482" v="0" actId="6549"/>
        <pc:sldMkLst>
          <pc:docMk/>
          <pc:sldMk cId="672002934" sldId="1102"/>
        </pc:sldMkLst>
        <pc:spChg chg="mod">
          <ac:chgData name="Wanshi Chen" userId="3a7dbef4-3474-47c6-9897-007f5734efb0" providerId="ADAL" clId="{9CF12B80-29D6-4B5D-A0DD-0C62A3A4F3B9}" dt="2021-09-14T14:57:28.482" v="0" actId="6549"/>
          <ac:spMkLst>
            <pc:docMk/>
            <pc:sldMk cId="672002934" sldId="1102"/>
            <ac:spMk id="3" creationId="{85903BC0-EB37-4C3E-8DD6-27F0E6CA817C}"/>
          </ac:spMkLst>
        </pc:spChg>
      </pc:sldChg>
    </pc:docChg>
  </pc:docChgLst>
  <pc:docChgLst>
    <pc:chgData name="Wanshi Chen" userId="3a7dbef4-3474-47c6-9897-007f5734efb0" providerId="ADAL" clId="{9404111D-B68E-49A4-8F84-EE56A674418A}"/>
    <pc:docChg chg="undo redo custSel addSld delSld modSld">
      <pc:chgData name="Wanshi Chen" userId="3a7dbef4-3474-47c6-9897-007f5734efb0" providerId="ADAL" clId="{9404111D-B68E-49A4-8F84-EE56A674418A}" dt="2021-09-14T14:34:00.427" v="1344" actId="115"/>
      <pc:docMkLst>
        <pc:docMk/>
      </pc:docMkLst>
      <pc:sldChg chg="modSp mod">
        <pc:chgData name="Wanshi Chen" userId="3a7dbef4-3474-47c6-9897-007f5734efb0" providerId="ADAL" clId="{9404111D-B68E-49A4-8F84-EE56A674418A}" dt="2021-09-14T14:01:07.909" v="1005" actId="20577"/>
        <pc:sldMkLst>
          <pc:docMk/>
          <pc:sldMk cId="710073331" sldId="1085"/>
        </pc:sldMkLst>
        <pc:spChg chg="mod">
          <ac:chgData name="Wanshi Chen" userId="3a7dbef4-3474-47c6-9897-007f5734efb0" providerId="ADAL" clId="{9404111D-B68E-49A4-8F84-EE56A674418A}" dt="2021-09-14T14:01:07.909" v="1005" actId="20577"/>
          <ac:spMkLst>
            <pc:docMk/>
            <pc:sldMk cId="710073331" sldId="1085"/>
            <ac:spMk id="3" creationId="{85903BC0-EB37-4C3E-8DD6-27F0E6CA817C}"/>
          </ac:spMkLst>
        </pc:spChg>
      </pc:sldChg>
      <pc:sldChg chg="modSp mod">
        <pc:chgData name="Wanshi Chen" userId="3a7dbef4-3474-47c6-9897-007f5734efb0" providerId="ADAL" clId="{9404111D-B68E-49A4-8F84-EE56A674418A}" dt="2021-09-14T13:13:22.220" v="389" actId="20577"/>
        <pc:sldMkLst>
          <pc:docMk/>
          <pc:sldMk cId="2540480853" sldId="1089"/>
        </pc:sldMkLst>
        <pc:graphicFrameChg chg="modGraphic">
          <ac:chgData name="Wanshi Chen" userId="3a7dbef4-3474-47c6-9897-007f5734efb0" providerId="ADAL" clId="{9404111D-B68E-49A4-8F84-EE56A674418A}" dt="2021-09-14T13:13:22.220" v="389" actId="20577"/>
          <ac:graphicFrameMkLst>
            <pc:docMk/>
            <pc:sldMk cId="2540480853" sldId="1089"/>
            <ac:graphicFrameMk id="5" creationId="{B49ED1F2-EB0A-463C-8692-FF6C41D3AA39}"/>
          </ac:graphicFrameMkLst>
        </pc:graphicFrameChg>
      </pc:sldChg>
      <pc:sldChg chg="modSp mod">
        <pc:chgData name="Wanshi Chen" userId="3a7dbef4-3474-47c6-9897-007f5734efb0" providerId="ADAL" clId="{9404111D-B68E-49A4-8F84-EE56A674418A}" dt="2021-09-14T14:16:29.240" v="1019" actId="947"/>
        <pc:sldMkLst>
          <pc:docMk/>
          <pc:sldMk cId="118730087" sldId="1094"/>
        </pc:sldMkLst>
        <pc:spChg chg="mod">
          <ac:chgData name="Wanshi Chen" userId="3a7dbef4-3474-47c6-9897-007f5734efb0" providerId="ADAL" clId="{9404111D-B68E-49A4-8F84-EE56A674418A}" dt="2021-09-14T14:16:29.240" v="1019" actId="947"/>
          <ac:spMkLst>
            <pc:docMk/>
            <pc:sldMk cId="118730087" sldId="1094"/>
            <ac:spMk id="3" creationId="{85903BC0-EB37-4C3E-8DD6-27F0E6CA817C}"/>
          </ac:spMkLst>
        </pc:spChg>
      </pc:sldChg>
      <pc:sldChg chg="modSp mod">
        <pc:chgData name="Wanshi Chen" userId="3a7dbef4-3474-47c6-9897-007f5734efb0" providerId="ADAL" clId="{9404111D-B68E-49A4-8F84-EE56A674418A}" dt="2021-09-14T13:19:54.940" v="714" actId="1076"/>
        <pc:sldMkLst>
          <pc:docMk/>
          <pc:sldMk cId="682579002" sldId="1096"/>
        </pc:sldMkLst>
        <pc:graphicFrameChg chg="mod modGraphic">
          <ac:chgData name="Wanshi Chen" userId="3a7dbef4-3474-47c6-9897-007f5734efb0" providerId="ADAL" clId="{9404111D-B68E-49A4-8F84-EE56A674418A}" dt="2021-09-14T13:19:54.940" v="714" actId="1076"/>
          <ac:graphicFrameMkLst>
            <pc:docMk/>
            <pc:sldMk cId="682579002" sldId="1096"/>
            <ac:graphicFrameMk id="6" creationId="{CCA4F789-4C8E-4FCD-8DB9-977346F05877}"/>
          </ac:graphicFrameMkLst>
        </pc:graphicFrameChg>
      </pc:sldChg>
      <pc:sldChg chg="modSp mod">
        <pc:chgData name="Wanshi Chen" userId="3a7dbef4-3474-47c6-9897-007f5734efb0" providerId="ADAL" clId="{9404111D-B68E-49A4-8F84-EE56A674418A}" dt="2021-09-14T13:02:15.077" v="371" actId="21"/>
        <pc:sldMkLst>
          <pc:docMk/>
          <pc:sldMk cId="1281507769" sldId="1097"/>
        </pc:sldMkLst>
        <pc:graphicFrameChg chg="modGraphic">
          <ac:chgData name="Wanshi Chen" userId="3a7dbef4-3474-47c6-9897-007f5734efb0" providerId="ADAL" clId="{9404111D-B68E-49A4-8F84-EE56A674418A}" dt="2021-09-14T13:02:15.077" v="371" actId="21"/>
          <ac:graphicFrameMkLst>
            <pc:docMk/>
            <pc:sldMk cId="1281507769" sldId="1097"/>
            <ac:graphicFrameMk id="5" creationId="{5E591E27-E387-492E-A930-ED79E7BD7625}"/>
          </ac:graphicFrameMkLst>
        </pc:graphicFrameChg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3200504972" sldId="1098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407283722" sldId="1101"/>
        </pc:sldMkLst>
      </pc:sldChg>
      <pc:sldChg chg="modSp mod">
        <pc:chgData name="Wanshi Chen" userId="3a7dbef4-3474-47c6-9897-007f5734efb0" providerId="ADAL" clId="{9404111D-B68E-49A4-8F84-EE56A674418A}" dt="2021-09-14T14:20:41.329" v="1308" actId="207"/>
        <pc:sldMkLst>
          <pc:docMk/>
          <pc:sldMk cId="280959604" sldId="1104"/>
        </pc:sldMkLst>
        <pc:spChg chg="mod">
          <ac:chgData name="Wanshi Chen" userId="3a7dbef4-3474-47c6-9897-007f5734efb0" providerId="ADAL" clId="{9404111D-B68E-49A4-8F84-EE56A674418A}" dt="2021-09-14T14:20:41.329" v="1308" actId="207"/>
          <ac:spMkLst>
            <pc:docMk/>
            <pc:sldMk cId="280959604" sldId="1104"/>
            <ac:spMk id="3" creationId="{85903BC0-EB37-4C3E-8DD6-27F0E6CA817C}"/>
          </ac:spMkLst>
        </pc:spChg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1897646553" sldId="1105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4168884601" sldId="1107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1448142593" sldId="1109"/>
        </pc:sldMkLst>
      </pc:sldChg>
      <pc:sldChg chg="modSp mod">
        <pc:chgData name="Wanshi Chen" userId="3a7dbef4-3474-47c6-9897-007f5734efb0" providerId="ADAL" clId="{9404111D-B68E-49A4-8F84-EE56A674418A}" dt="2021-09-14T13:13:55.140" v="390" actId="13926"/>
        <pc:sldMkLst>
          <pc:docMk/>
          <pc:sldMk cId="1299118312" sldId="1113"/>
        </pc:sldMkLst>
        <pc:spChg chg="mod">
          <ac:chgData name="Wanshi Chen" userId="3a7dbef4-3474-47c6-9897-007f5734efb0" providerId="ADAL" clId="{9404111D-B68E-49A4-8F84-EE56A674418A}" dt="2021-09-14T13:13:55.140" v="390" actId="13926"/>
          <ac:spMkLst>
            <pc:docMk/>
            <pc:sldMk cId="1299118312" sldId="1113"/>
            <ac:spMk id="4" creationId="{AE4E52AD-A0CD-409F-AD00-7E9B6AA1832E}"/>
          </ac:spMkLst>
        </pc:spChg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1297628984" sldId="1114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1728570350" sldId="1115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2605442116" sldId="1116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1348463739" sldId="1120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385012923" sldId="1125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3842719147" sldId="1126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3762057934" sldId="1127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448467092" sldId="1128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3235914316" sldId="1130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1085643972" sldId="1131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3057002626" sldId="1132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842874998" sldId="1163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1644376396" sldId="1164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2118235636" sldId="1165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1283034490" sldId="1166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3616696966" sldId="1167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190601361" sldId="1168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867914683" sldId="1169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846506795" sldId="1170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2581172967" sldId="1171"/>
        </pc:sldMkLst>
      </pc:sldChg>
      <pc:sldChg chg="add del">
        <pc:chgData name="Wanshi Chen" userId="3a7dbef4-3474-47c6-9897-007f5734efb0" providerId="ADAL" clId="{9404111D-B68E-49A4-8F84-EE56A674418A}" dt="2021-09-14T14:01:09.026" v="1007" actId="47"/>
        <pc:sldMkLst>
          <pc:docMk/>
          <pc:sldMk cId="857870271" sldId="1172"/>
        </pc:sldMkLst>
      </pc:sldChg>
      <pc:sldChg chg="modSp mod">
        <pc:chgData name="Wanshi Chen" userId="3a7dbef4-3474-47c6-9897-007f5734efb0" providerId="ADAL" clId="{9404111D-B68E-49A4-8F84-EE56A674418A}" dt="2021-09-14T14:01:09.575" v="1010" actId="20577"/>
        <pc:sldMkLst>
          <pc:docMk/>
          <pc:sldMk cId="772688734" sldId="1173"/>
        </pc:sldMkLst>
        <pc:spChg chg="mod">
          <ac:chgData name="Wanshi Chen" userId="3a7dbef4-3474-47c6-9897-007f5734efb0" providerId="ADAL" clId="{9404111D-B68E-49A4-8F84-EE56A674418A}" dt="2021-09-14T13:16:06.766" v="539" actId="20577"/>
          <ac:spMkLst>
            <pc:docMk/>
            <pc:sldMk cId="772688734" sldId="1173"/>
            <ac:spMk id="2" creationId="{12DD0395-6E2A-4D67-A1A6-3A5C1DB567C4}"/>
          </ac:spMkLst>
        </pc:spChg>
        <pc:spChg chg="mod">
          <ac:chgData name="Wanshi Chen" userId="3a7dbef4-3474-47c6-9897-007f5734efb0" providerId="ADAL" clId="{9404111D-B68E-49A4-8F84-EE56A674418A}" dt="2021-09-14T14:01:09.575" v="1010" actId="20577"/>
          <ac:spMkLst>
            <pc:docMk/>
            <pc:sldMk cId="772688734" sldId="1173"/>
            <ac:spMk id="3" creationId="{85903BC0-EB37-4C3E-8DD6-27F0E6CA817C}"/>
          </ac:spMkLst>
        </pc:spChg>
      </pc:sldChg>
      <pc:sldChg chg="modSp mod">
        <pc:chgData name="Wanshi Chen" userId="3a7dbef4-3474-47c6-9897-007f5734efb0" providerId="ADAL" clId="{9404111D-B68E-49A4-8F84-EE56A674418A}" dt="2021-09-14T14:34:00.427" v="1344" actId="115"/>
        <pc:sldMkLst>
          <pc:docMk/>
          <pc:sldMk cId="2424280064" sldId="1174"/>
        </pc:sldMkLst>
        <pc:spChg chg="mod">
          <ac:chgData name="Wanshi Chen" userId="3a7dbef4-3474-47c6-9897-007f5734efb0" providerId="ADAL" clId="{9404111D-B68E-49A4-8F84-EE56A674418A}" dt="2021-09-14T14:34:00.427" v="1344" actId="115"/>
          <ac:spMkLst>
            <pc:docMk/>
            <pc:sldMk cId="2424280064" sldId="1174"/>
            <ac:spMk id="3" creationId="{85903BC0-EB37-4C3E-8DD6-27F0E6CA817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5563" y="1143000"/>
            <a:ext cx="67468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4840" y="7872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>
                <a:solidFill>
                  <a:schemeClr val="bg2"/>
                </a:solidFill>
                <a:latin typeface="+mj-lt"/>
              </a:defRPr>
            </a:lvl1pPr>
            <a:lvl2pPr>
              <a:defRPr sz="2666">
                <a:latin typeface="+mj-lt"/>
              </a:defRPr>
            </a:lvl2pPr>
            <a:lvl3pPr>
              <a:defRPr sz="2666">
                <a:latin typeface="+mj-lt"/>
              </a:defRPr>
            </a:lvl3pPr>
            <a:lvl4pPr>
              <a:defRPr sz="2666">
                <a:latin typeface="+mj-lt"/>
              </a:defRPr>
            </a:lvl4pPr>
            <a:lvl5pPr>
              <a:defRPr sz="2666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374417"/>
            <a:ext cx="13625855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6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684840" y="1440000"/>
            <a:ext cx="13625855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01" indent="-306901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2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66" indent="-302667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52" indent="-228587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599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59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15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8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497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679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915787" y="6198577"/>
            <a:ext cx="1654940" cy="56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85691" y="372352"/>
            <a:ext cx="13495974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685697" y="717056"/>
            <a:ext cx="13492774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2269969" y="6319707"/>
            <a:ext cx="2517598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599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7872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>
                <a:solidFill>
                  <a:schemeClr val="bg2"/>
                </a:solidFill>
                <a:latin typeface="+mj-lt"/>
              </a:defRPr>
            </a:lvl1pPr>
            <a:lvl2pPr>
              <a:defRPr sz="2666">
                <a:latin typeface="+mj-lt"/>
              </a:defRPr>
            </a:lvl2pPr>
            <a:lvl3pPr>
              <a:defRPr sz="2666">
                <a:latin typeface="+mj-lt"/>
              </a:defRPr>
            </a:lvl3pPr>
            <a:lvl4pPr>
              <a:defRPr sz="2666">
                <a:latin typeface="+mj-lt"/>
              </a:defRPr>
            </a:lvl4pPr>
            <a:lvl5pPr>
              <a:defRPr sz="2666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572" y="18"/>
            <a:ext cx="6328839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4668" y="2130447"/>
            <a:ext cx="12746197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26260" y="3839308"/>
            <a:ext cx="10496869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66" indent="0" algn="ctr">
              <a:buNone/>
              <a:defRPr/>
            </a:lvl2pPr>
            <a:lvl3pPr marL="1219133" indent="0" algn="ctr">
              <a:buNone/>
              <a:defRPr/>
            </a:lvl3pPr>
            <a:lvl4pPr marL="1828697" indent="0" algn="ctr">
              <a:buNone/>
              <a:defRPr/>
            </a:lvl4pPr>
            <a:lvl5pPr marL="2438263" indent="0" algn="ctr">
              <a:buNone/>
              <a:defRPr/>
            </a:lvl5pPr>
            <a:lvl6pPr marL="3047830" indent="0" algn="ctr">
              <a:buNone/>
              <a:defRPr/>
            </a:lvl6pPr>
            <a:lvl7pPr marL="3657396" indent="0" algn="ctr">
              <a:buNone/>
              <a:defRPr/>
            </a:lvl7pPr>
            <a:lvl8pPr marL="4266963" indent="0" algn="ctr">
              <a:buNone/>
              <a:defRPr/>
            </a:lvl8pPr>
            <a:lvl9pPr marL="4876529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1026" name="Picture 1">
            <a:extLst>
              <a:ext uri="{FF2B5EF4-FFF2-40B4-BE49-F238E27FC236}">
                <a16:creationId xmlns:a16="http://schemas.microsoft.com/office/drawing/2014/main" id="{4338F59A-BA49-4F59-9A25-4591FB314DB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02" y="0"/>
            <a:ext cx="2396398" cy="1492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76" indent="-457176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4840" y="7872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>
                <a:solidFill>
                  <a:schemeClr val="bg2"/>
                </a:solidFill>
                <a:latin typeface="+mn-lt"/>
              </a:defRPr>
            </a:lvl1pPr>
            <a:lvl2pPr>
              <a:defRPr sz="2666">
                <a:latin typeface="+mj-lt"/>
              </a:defRPr>
            </a:lvl2pPr>
            <a:lvl3pPr>
              <a:defRPr sz="2666">
                <a:latin typeface="+mj-lt"/>
              </a:defRPr>
            </a:lvl3pPr>
            <a:lvl4pPr>
              <a:defRPr sz="2666">
                <a:latin typeface="+mj-lt"/>
              </a:defRPr>
            </a:lvl4pPr>
            <a:lvl5pPr>
              <a:defRPr sz="2666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84840" y="1440000"/>
            <a:ext cx="13625855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4840" y="7872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6">
                <a:latin typeface="+mj-lt"/>
              </a:defRPr>
            </a:lvl2pPr>
            <a:lvl3pPr>
              <a:defRPr sz="2666">
                <a:latin typeface="+mj-lt"/>
              </a:defRPr>
            </a:lvl3pPr>
            <a:lvl4pPr>
              <a:defRPr sz="2666">
                <a:latin typeface="+mj-lt"/>
              </a:defRPr>
            </a:lvl4pPr>
            <a:lvl5pPr>
              <a:defRPr sz="2666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684840" y="1435200"/>
            <a:ext cx="13625855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4840" y="7872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6">
                <a:latin typeface="+mj-lt"/>
              </a:defRPr>
            </a:lvl2pPr>
            <a:lvl3pPr>
              <a:defRPr sz="2666">
                <a:latin typeface="+mj-lt"/>
              </a:defRPr>
            </a:lvl3pPr>
            <a:lvl4pPr>
              <a:defRPr sz="2666">
                <a:latin typeface="+mj-lt"/>
              </a:defRPr>
            </a:lvl4pPr>
            <a:lvl5pPr>
              <a:defRPr sz="2666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684840" y="1435200"/>
            <a:ext cx="13625855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4840" y="7872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6">
                <a:latin typeface="+mj-lt"/>
              </a:defRPr>
            </a:lvl2pPr>
            <a:lvl3pPr>
              <a:defRPr sz="2666">
                <a:latin typeface="+mj-lt"/>
              </a:defRPr>
            </a:lvl3pPr>
            <a:lvl4pPr>
              <a:defRPr sz="2666">
                <a:latin typeface="+mj-lt"/>
              </a:defRPr>
            </a:lvl4pPr>
            <a:lvl5pPr>
              <a:defRPr sz="2666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84837" y="1440000"/>
            <a:ext cx="6576779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7733914" y="1440000"/>
            <a:ext cx="6576779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4840" y="7872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6">
                <a:latin typeface="+mj-lt"/>
              </a:defRPr>
            </a:lvl2pPr>
            <a:lvl3pPr>
              <a:defRPr sz="2666">
                <a:latin typeface="+mj-lt"/>
              </a:defRPr>
            </a:lvl3pPr>
            <a:lvl4pPr>
              <a:defRPr sz="2666">
                <a:latin typeface="+mj-lt"/>
              </a:defRPr>
            </a:lvl4pPr>
            <a:lvl5pPr>
              <a:defRPr sz="2666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7733914" y="1440000"/>
            <a:ext cx="6576779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684837" y="1440000"/>
            <a:ext cx="6576779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4840" y="7872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6">
                <a:latin typeface="+mj-lt"/>
              </a:defRPr>
            </a:lvl2pPr>
            <a:lvl3pPr>
              <a:defRPr sz="2666">
                <a:latin typeface="+mj-lt"/>
              </a:defRPr>
            </a:lvl3pPr>
            <a:lvl4pPr>
              <a:defRPr sz="2666">
                <a:latin typeface="+mj-lt"/>
              </a:defRPr>
            </a:lvl4pPr>
            <a:lvl5pPr>
              <a:defRPr sz="2666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84835" y="1440000"/>
            <a:ext cx="42507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5372178" y="1440000"/>
            <a:ext cx="42507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10059990" y="1440000"/>
            <a:ext cx="42507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4840" y="7872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6">
                <a:latin typeface="+mj-lt"/>
              </a:defRPr>
            </a:lvl2pPr>
            <a:lvl3pPr>
              <a:defRPr sz="2666">
                <a:latin typeface="+mj-lt"/>
              </a:defRPr>
            </a:lvl3pPr>
            <a:lvl4pPr>
              <a:defRPr sz="2666">
                <a:latin typeface="+mj-lt"/>
              </a:defRPr>
            </a:lvl4pPr>
            <a:lvl5pPr>
              <a:defRPr sz="2666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684362" y="1440000"/>
            <a:ext cx="42507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10056747" y="1440000"/>
            <a:ext cx="42507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5368935" y="1440000"/>
            <a:ext cx="42507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4840" y="7872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6">
                <a:latin typeface="+mj-lt"/>
              </a:defRPr>
            </a:lvl2pPr>
            <a:lvl3pPr>
              <a:defRPr sz="2666">
                <a:latin typeface="+mj-lt"/>
              </a:defRPr>
            </a:lvl3pPr>
            <a:lvl4pPr>
              <a:defRPr sz="2666">
                <a:latin typeface="+mj-lt"/>
              </a:defRPr>
            </a:lvl4pPr>
            <a:lvl5pPr>
              <a:defRPr sz="2666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6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84839" y="1440000"/>
            <a:ext cx="3105374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191669" y="1440000"/>
            <a:ext cx="3105374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7698494" y="1440000"/>
            <a:ext cx="3105374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11205324" y="1440000"/>
            <a:ext cx="3105374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2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84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67" indent="0">
              <a:spcBef>
                <a:spcPts val="0"/>
              </a:spcBef>
              <a:spcAft>
                <a:spcPts val="800"/>
              </a:spcAft>
              <a:buNone/>
              <a:defRPr sz="1599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48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3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098" indent="-30478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8" baseline="0">
                <a:solidFill>
                  <a:schemeClr val="tx2"/>
                </a:solidFill>
              </a:defRPr>
            </a:lvl6pPr>
            <a:lvl7pPr marL="2150279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463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84840" y="374400"/>
            <a:ext cx="13625855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687302" y="6417413"/>
            <a:ext cx="413264" cy="168188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8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 dirty="0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33" rtl="0" eaLnBrk="1" latinLnBrk="0" hangingPunct="1">
        <a:spcBef>
          <a:spcPct val="0"/>
        </a:spcBef>
        <a:buNone/>
        <a:defRPr sz="2666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76" indent="-457176" algn="l" defTabSz="1219133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44" indent="-380978" algn="l" defTabSz="1219133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2" kern="1200">
          <a:solidFill>
            <a:schemeClr val="tx1"/>
          </a:solidFill>
          <a:latin typeface="+mn-lt"/>
          <a:ea typeface="+mn-ea"/>
          <a:cs typeface="+mn-cs"/>
        </a:defRPr>
      </a:lvl2pPr>
      <a:lvl3pPr marL="1523915" indent="-304782" algn="l" defTabSz="1219133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1" kern="1200">
          <a:solidFill>
            <a:schemeClr val="tx1"/>
          </a:solidFill>
          <a:latin typeface="+mn-lt"/>
          <a:ea typeface="+mn-ea"/>
          <a:cs typeface="+mn-cs"/>
        </a:defRPr>
      </a:lvl3pPr>
      <a:lvl4pPr marL="2133481" indent="-304782" algn="l" defTabSz="1219133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6" kern="1200">
          <a:solidFill>
            <a:schemeClr val="tx1"/>
          </a:solidFill>
          <a:latin typeface="+mn-lt"/>
          <a:ea typeface="+mn-ea"/>
          <a:cs typeface="+mn-cs"/>
        </a:defRPr>
      </a:lvl4pPr>
      <a:lvl5pPr marL="2743047" indent="-304782" algn="l" defTabSz="1219133" rtl="0" eaLnBrk="1" latinLnBrk="0" hangingPunct="1">
        <a:spcBef>
          <a:spcPct val="20000"/>
        </a:spcBef>
        <a:buFont typeface="Arial" panose="020B0604020202020204" pitchFamily="34" charset="0"/>
        <a:buChar char="»"/>
        <a:defRPr sz="2666" kern="1200">
          <a:solidFill>
            <a:schemeClr val="tx1"/>
          </a:solidFill>
          <a:latin typeface="+mn-lt"/>
          <a:ea typeface="+mn-ea"/>
          <a:cs typeface="+mn-cs"/>
        </a:defRPr>
      </a:lvl5pPr>
      <a:lvl6pPr marL="3352613" indent="-304782" algn="l" defTabSz="12191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6pPr>
      <a:lvl7pPr marL="3962179" indent="-304782" algn="l" defTabSz="12191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7pPr>
      <a:lvl8pPr marL="4571745" indent="-304782" algn="l" defTabSz="12191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8pPr>
      <a:lvl9pPr marL="5181311" indent="-304782" algn="l" defTabSz="12191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66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33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97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63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30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396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963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529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153009" y="228600"/>
            <a:ext cx="984602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96641" y="1454152"/>
            <a:ext cx="13756312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701131" y="3304123"/>
            <a:ext cx="1277189" cy="301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0107ACB-6C9C-4721-BBBF-F429AA9FB76B}"/>
              </a:ext>
            </a:extLst>
          </p:cNvPr>
          <p:cNvSpPr txBox="1">
            <a:spLocks/>
          </p:cNvSpPr>
          <p:nvPr userDrawn="1"/>
        </p:nvSpPr>
        <p:spPr>
          <a:xfrm>
            <a:off x="687301" y="6421261"/>
            <a:ext cx="650431" cy="164340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068" dirty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t>Slide </a:t>
            </a:r>
            <a:fld id="{71245D3D-131A-47D1-B100-B33219007AD2}" type="slidenum">
              <a:rPr lang="en-US" sz="1068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 dirty="0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66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33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697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263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76" indent="-457176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2">
          <a:solidFill>
            <a:schemeClr val="tx1"/>
          </a:solidFill>
          <a:latin typeface="+mn-lt"/>
          <a:ea typeface="+mn-ea"/>
          <a:cs typeface="+mn-cs"/>
        </a:defRPr>
      </a:lvl1pPr>
      <a:lvl2pPr marL="990544" indent="-380978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1">
          <a:solidFill>
            <a:schemeClr val="tx1"/>
          </a:solidFill>
          <a:latin typeface="+mn-lt"/>
        </a:defRPr>
      </a:lvl2pPr>
      <a:lvl3pPr marL="1523915" indent="-30478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6">
          <a:solidFill>
            <a:schemeClr val="tx1"/>
          </a:solidFill>
          <a:latin typeface="+mn-lt"/>
        </a:defRPr>
      </a:lvl3pPr>
      <a:lvl4pPr marL="2133481" indent="-30478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6">
          <a:solidFill>
            <a:schemeClr val="tx1"/>
          </a:solidFill>
          <a:latin typeface="+mn-lt"/>
        </a:defRPr>
      </a:lvl4pPr>
      <a:lvl5pPr marL="2743047" indent="-30478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2">
          <a:solidFill>
            <a:schemeClr val="tx1"/>
          </a:solidFill>
          <a:latin typeface="+mn-lt"/>
        </a:defRPr>
      </a:lvl5pPr>
      <a:lvl6pPr marL="3352613" indent="-30478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2">
          <a:solidFill>
            <a:schemeClr val="tx1"/>
          </a:solidFill>
          <a:latin typeface="+mn-lt"/>
        </a:defRPr>
      </a:lvl6pPr>
      <a:lvl7pPr marL="3962179" indent="-30478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2">
          <a:solidFill>
            <a:schemeClr val="tx1"/>
          </a:solidFill>
          <a:latin typeface="+mn-lt"/>
        </a:defRPr>
      </a:lvl7pPr>
      <a:lvl8pPr marL="4571745" indent="-30478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2">
          <a:solidFill>
            <a:schemeClr val="tx1"/>
          </a:solidFill>
          <a:latin typeface="+mn-lt"/>
        </a:defRPr>
      </a:lvl8pPr>
      <a:lvl9pPr marL="5181311" indent="-30478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2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66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33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97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63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30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396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963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529" algn="l" defTabSz="12191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3gpp.org/ftp/tsg_ran/TSG_RAN/TSGR_91e/Docs/RP-210770.zip" TargetMode="Externa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3gpp.org/ftp/tsg_ran/TSG_RAN/TSGR_93e/Docs/RP-212503.zip" TargetMode="External"/><Relationship Id="rId13" Type="http://schemas.openxmlformats.org/officeDocument/2006/relationships/hyperlink" Target="http://www.3gpp.org/ftp/tsg_ran/TSG_RAN/TSGR_93e/Docs/RP-211661.zip" TargetMode="External"/><Relationship Id="rId18" Type="http://schemas.openxmlformats.org/officeDocument/2006/relationships/hyperlink" Target="http://www.3gpp.org/ftp/tsg_ran/TSG_RAN/TSGR_93e/Docs/RP-211666.zip" TargetMode="External"/><Relationship Id="rId3" Type="http://schemas.openxmlformats.org/officeDocument/2006/relationships/hyperlink" Target="http://www.3gpp.org/ftp/tsg_ran/TSG_RAN/TSGR_93e/Docs/RP-211651.zip" TargetMode="External"/><Relationship Id="rId7" Type="http://schemas.openxmlformats.org/officeDocument/2006/relationships/hyperlink" Target="http://www.3gpp.org/ftp/tsg_ran/TSG_RAN/TSGR_93e/Docs/RP-211655.zip" TargetMode="External"/><Relationship Id="rId12" Type="http://schemas.openxmlformats.org/officeDocument/2006/relationships/hyperlink" Target="http://www.3gpp.org/ftp/tsg_ran/TSG_RAN/TSGR_93e/Docs/RP-211660.zip" TargetMode="External"/><Relationship Id="rId17" Type="http://schemas.openxmlformats.org/officeDocument/2006/relationships/hyperlink" Target="http://www.3gpp.org/ftp/tsg_ran/TSG_RAN/TSGR_93e/Docs/RP-211665.zip" TargetMode="External"/><Relationship Id="rId2" Type="http://schemas.openxmlformats.org/officeDocument/2006/relationships/hyperlink" Target="http://www.3gpp.org/ftp/tsg_ran/TSG_RAN/TSGR_AHs/2021_06_RAN_Rel18_WS/Docs/RWS-210659.zip" TargetMode="External"/><Relationship Id="rId16" Type="http://schemas.openxmlformats.org/officeDocument/2006/relationships/hyperlink" Target="http://www.3gpp.org/ftp/tsg_ran/TSG_RAN/TSGR_93e/Docs/RP-211664.zip" TargetMode="External"/><Relationship Id="rId1" Type="http://schemas.openxmlformats.org/officeDocument/2006/relationships/slideLayout" Target="../slideLayouts/slideLayout14.xml"/><Relationship Id="rId6" Type="http://schemas.openxmlformats.org/officeDocument/2006/relationships/hyperlink" Target="http://www.3gpp.org/ftp/tsg_ran/TSG_RAN/TSGR_93e/Docs/RP-211654.zip" TargetMode="External"/><Relationship Id="rId11" Type="http://schemas.openxmlformats.org/officeDocument/2006/relationships/hyperlink" Target="http://www.3gpp.org/ftp/tsg_ran/TSG_RAN/TSGR_93e/Docs/RP-211659.zip" TargetMode="External"/><Relationship Id="rId5" Type="http://schemas.openxmlformats.org/officeDocument/2006/relationships/hyperlink" Target="http://www.3gpp.org/ftp/tsg_ran/TSG_RAN/TSGR_93e/Docs/RP-211653.zip" TargetMode="External"/><Relationship Id="rId15" Type="http://schemas.openxmlformats.org/officeDocument/2006/relationships/hyperlink" Target="http://www.3gpp.org/ftp/tsg_ran/TSG_RAN/TSGR_93e/Docs/RP-211663.zip" TargetMode="External"/><Relationship Id="rId10" Type="http://schemas.openxmlformats.org/officeDocument/2006/relationships/hyperlink" Target="http://www.3gpp.org/ftp/tsg_ran/TSG_RAN/TSGR_93e/Docs/RP-211658.zip" TargetMode="External"/><Relationship Id="rId19" Type="http://schemas.openxmlformats.org/officeDocument/2006/relationships/hyperlink" Target="http://www.3gpp.org/ftp/tsg_ran/TSG_RAN/TSGR_93e/Docs/RP-211667.zip" TargetMode="External"/><Relationship Id="rId4" Type="http://schemas.openxmlformats.org/officeDocument/2006/relationships/hyperlink" Target="http://www.3gpp.org/ftp/tsg_ran/TSG_RAN/TSGR_93e/Docs/RP-211652.zip" TargetMode="External"/><Relationship Id="rId9" Type="http://schemas.openxmlformats.org/officeDocument/2006/relationships/hyperlink" Target="http://www.3gpp.org/ftp/tsg_ran/TSG_RAN/TSGR_93e/Docs/RP-212221.zip" TargetMode="External"/><Relationship Id="rId14" Type="http://schemas.openxmlformats.org/officeDocument/2006/relationships/hyperlink" Target="http://www.3gpp.org/ftp/tsg_ran/TSG_RAN/TSGR_93e/Docs/RP-211662.zip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8CA0F-D8F1-4A1D-B054-9C9D5323BB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47535" y="2369287"/>
            <a:ext cx="12746197" cy="1470025"/>
          </a:xfrm>
        </p:spPr>
        <p:txBody>
          <a:bodyPr/>
          <a:lstStyle/>
          <a:p>
            <a:r>
              <a:rPr lang="en-US" sz="4800" dirty="0"/>
              <a:t>RAN Chair’s Summary for RAN Release 18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131E32-5769-4333-B8D6-800B757A4D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06913" y="4127179"/>
            <a:ext cx="10324867" cy="1752600"/>
          </a:xfrm>
        </p:spPr>
        <p:txBody>
          <a:bodyPr/>
          <a:lstStyle/>
          <a:p>
            <a:r>
              <a:rPr lang="en-US" u="sng" dirty="0"/>
              <a:t>Source:</a:t>
            </a:r>
            <a:r>
              <a:rPr lang="en-US" dirty="0"/>
              <a:t> RAN Chair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BB95B6-96F8-4C7B-843E-16CFF3CC2E82}"/>
              </a:ext>
            </a:extLst>
          </p:cNvPr>
          <p:cNvSpPr txBox="1"/>
          <p:nvPr/>
        </p:nvSpPr>
        <p:spPr>
          <a:xfrm>
            <a:off x="11379200" y="1641441"/>
            <a:ext cx="19352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RP-211679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EF7242-00B2-4235-91B6-52D9E9D54541}"/>
              </a:ext>
            </a:extLst>
          </p:cNvPr>
          <p:cNvSpPr txBox="1"/>
          <p:nvPr/>
        </p:nvSpPr>
        <p:spPr>
          <a:xfrm>
            <a:off x="11379200" y="282688"/>
            <a:ext cx="30006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3GPP TSG RAN#93-e</a:t>
            </a:r>
          </a:p>
          <a:p>
            <a:r>
              <a:rPr lang="en-US" dirty="0"/>
              <a:t>13</a:t>
            </a:r>
            <a:r>
              <a:rPr lang="en-US" baseline="30000" dirty="0"/>
              <a:t>th</a:t>
            </a:r>
            <a:r>
              <a:rPr lang="en-US" dirty="0"/>
              <a:t> – 17</a:t>
            </a:r>
            <a:r>
              <a:rPr lang="en-US" baseline="30000" dirty="0"/>
              <a:t>th</a:t>
            </a:r>
            <a:r>
              <a:rPr lang="en-US" dirty="0"/>
              <a:t>, September 2021 </a:t>
            </a:r>
          </a:p>
          <a:p>
            <a:endParaRPr lang="en-US" dirty="0"/>
          </a:p>
          <a:p>
            <a:r>
              <a:rPr lang="en-US" dirty="0"/>
              <a:t>Agenda: 9.0</a:t>
            </a:r>
          </a:p>
        </p:txBody>
      </p:sp>
    </p:spTree>
    <p:extLst>
      <p:ext uri="{BB962C8B-B14F-4D97-AF65-F5344CB8AC3E}">
        <p14:creationId xmlns:p14="http://schemas.microsoft.com/office/powerpoint/2010/main" val="399343419"/>
      </p:ext>
    </p:extLst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664" y="138223"/>
            <a:ext cx="13861278" cy="1143000"/>
          </a:xfrm>
        </p:spPr>
        <p:txBody>
          <a:bodyPr/>
          <a:lstStyle/>
          <a:p>
            <a:r>
              <a:rPr lang="en-US" sz="3600" dirty="0"/>
              <a:t>List of Potential RAN2-led Items for Subsequent Discussion till RAN#94-e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CA4F789-4C8E-4FCD-8DB9-977346F058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746701"/>
              </p:ext>
            </p:extLst>
          </p:nvPr>
        </p:nvGraphicFramePr>
        <p:xfrm>
          <a:off x="2374085" y="1396710"/>
          <a:ext cx="9949148" cy="4064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18932">
                  <a:extLst>
                    <a:ext uri="{9D8B030D-6E8A-4147-A177-3AD203B41FA5}">
                      <a16:colId xmlns:a16="http://schemas.microsoft.com/office/drawing/2014/main" val="1468657178"/>
                    </a:ext>
                  </a:extLst>
                </a:gridCol>
                <a:gridCol w="2330216">
                  <a:extLst>
                    <a:ext uri="{9D8B030D-6E8A-4147-A177-3AD203B41FA5}">
                      <a16:colId xmlns:a16="http://schemas.microsoft.com/office/drawing/2014/main" val="35588069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First-order TU Estimate (# TUs)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817822"/>
                  </a:ext>
                </a:extLst>
              </a:tr>
              <a:tr h="444645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Mobility Enhancements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highlight>
                            <a:srgbClr val="FFFF00"/>
                          </a:highlight>
                        </a:rPr>
                        <a:t>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953129"/>
                  </a:ext>
                </a:extLst>
              </a:tr>
              <a:tr h="444645">
                <a:tc>
                  <a:txBody>
                    <a:bodyPr/>
                    <a:lstStyle/>
                    <a:p>
                      <a:pPr algn="l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Enhancements for XR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2107506"/>
                  </a:ext>
                </a:extLst>
              </a:tr>
              <a:tr h="444645"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/>
                        <a:t>Sidelink</a:t>
                      </a:r>
                      <a:r>
                        <a:rPr lang="en-US" sz="2000" dirty="0"/>
                        <a:t> Relay Enhancements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highlight>
                            <a:srgbClr val="FFFF00"/>
                          </a:highlight>
                        </a:rPr>
                        <a:t>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5820766"/>
                  </a:ext>
                </a:extLst>
              </a:tr>
              <a:tr h="317744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NTN (Non-Terrestrial Networks) evolution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highlight>
                            <a:srgbClr val="FFFF00"/>
                          </a:highlight>
                        </a:rPr>
                        <a:t>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2735534"/>
                  </a:ext>
                </a:extLst>
              </a:tr>
              <a:tr h="222323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Evolution for broadcast and multicast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highlight>
                            <a:srgbClr val="FFFF00"/>
                          </a:highlight>
                        </a:rPr>
                        <a:t>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8161262"/>
                  </a:ext>
                </a:extLst>
              </a:tr>
              <a:tr h="444645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UAV (Unmanned Aerial Vehicle)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highlight>
                            <a:srgbClr val="FFFF00"/>
                          </a:highlight>
                        </a:rPr>
                        <a:t>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8856749"/>
                  </a:ext>
                </a:extLst>
              </a:tr>
              <a:tr h="148215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Multiple SIM (MUSIM) Enhancements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highlight>
                            <a:srgbClr val="FFFF00"/>
                          </a:highlight>
                        </a:rPr>
                        <a:t>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425689"/>
                  </a:ext>
                </a:extLst>
              </a:tr>
              <a:tr h="248025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In-Device Co-existence (IDC) Enhancements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highlight>
                            <a:srgbClr val="FFFF00"/>
                          </a:highlight>
                        </a:rPr>
                        <a:t>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5475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2579002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839" y="138223"/>
            <a:ext cx="13716000" cy="1143000"/>
          </a:xfrm>
        </p:spPr>
        <p:txBody>
          <a:bodyPr/>
          <a:lstStyle/>
          <a:p>
            <a:r>
              <a:rPr lang="en-US" sz="3600" dirty="0"/>
              <a:t>List of Potential RAN3-led Items for Subsequent Discussion till RAN#94-e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E591E27-E387-492E-A930-ED79E7BD76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569732"/>
              </p:ext>
            </p:extLst>
          </p:nvPr>
        </p:nvGraphicFramePr>
        <p:xfrm>
          <a:off x="1690422" y="1281223"/>
          <a:ext cx="10211500" cy="3313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19838">
                  <a:extLst>
                    <a:ext uri="{9D8B030D-6E8A-4147-A177-3AD203B41FA5}">
                      <a16:colId xmlns:a16="http://schemas.microsoft.com/office/drawing/2014/main" val="1468657178"/>
                    </a:ext>
                  </a:extLst>
                </a:gridCol>
                <a:gridCol w="2391662">
                  <a:extLst>
                    <a:ext uri="{9D8B030D-6E8A-4147-A177-3AD203B41FA5}">
                      <a16:colId xmlns:a16="http://schemas.microsoft.com/office/drawing/2014/main" val="355880695"/>
                    </a:ext>
                  </a:extLst>
                </a:gridCol>
              </a:tblGrid>
              <a:tr h="65299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First-order TU Estimate (# TUs)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817822"/>
                  </a:ext>
                </a:extLst>
              </a:tr>
              <a:tr h="65299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Additional topological improvements – IAB</a:t>
                      </a:r>
                      <a:r>
                        <a:rPr lang="en-US" sz="2000" u="sng" dirty="0">
                          <a:solidFill>
                            <a:srgbClr val="FF0000"/>
                          </a:solidFill>
                        </a:rPr>
                        <a:t>/VMR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highlight>
                            <a:srgbClr val="FFFF00"/>
                          </a:highlight>
                        </a:rPr>
                        <a:t>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953129"/>
                  </a:ext>
                </a:extLst>
              </a:tr>
              <a:tr h="65299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AI/ML for NG-RAN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highlight>
                            <a:srgbClr val="FFFF00"/>
                          </a:highlight>
                        </a:rPr>
                        <a:t>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6861940"/>
                  </a:ext>
                </a:extLst>
              </a:tr>
              <a:tr h="65299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SON/MDT Enhancements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highlight>
                            <a:srgbClr val="FFFF00"/>
                          </a:highlight>
                        </a:rPr>
                        <a:t>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2735534"/>
                  </a:ext>
                </a:extLst>
              </a:tr>
              <a:tr h="652991"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/>
                        <a:t>QoE</a:t>
                      </a:r>
                      <a:r>
                        <a:rPr lang="en-US" sz="2000" dirty="0"/>
                        <a:t> Enhancements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highlight>
                            <a:srgbClr val="FFFF00"/>
                          </a:highlight>
                        </a:rPr>
                        <a:t>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88567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1507769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388" y="138223"/>
            <a:ext cx="13673271" cy="1143000"/>
          </a:xfrm>
        </p:spPr>
        <p:txBody>
          <a:bodyPr/>
          <a:lstStyle/>
          <a:p>
            <a:r>
              <a:rPr lang="en-US" sz="3600" dirty="0"/>
              <a:t>List of Potential RAN4-led Items for Subsequent Discussion till RAN#94-e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E4E52AD-A0CD-409F-AD00-7E9B6AA183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807" y="1146740"/>
            <a:ext cx="13308826" cy="4830233"/>
          </a:xfrm>
        </p:spPr>
        <p:txBody>
          <a:bodyPr/>
          <a:lstStyle/>
          <a:p>
            <a:r>
              <a:rPr lang="en-US" sz="3600" dirty="0"/>
              <a:t> </a:t>
            </a:r>
            <a:r>
              <a:rPr lang="en-US" sz="2400" dirty="0"/>
              <a:t>It is critical to maintain RAN4 load reasonable</a:t>
            </a:r>
            <a:endParaRPr lang="en-US" sz="3600" dirty="0"/>
          </a:p>
          <a:p>
            <a:pPr lvl="1"/>
            <a:r>
              <a:rPr lang="en-US" sz="2000" dirty="0"/>
              <a:t>The load from the projects led by RAN1/2/3</a:t>
            </a:r>
          </a:p>
          <a:p>
            <a:pPr lvl="2"/>
            <a:r>
              <a:rPr lang="en-US" sz="1600" dirty="0"/>
              <a:t>An estimate of RAN4 TU impact is necessary for all RAN1/2/3-led items</a:t>
            </a:r>
          </a:p>
          <a:p>
            <a:pPr lvl="2"/>
            <a:r>
              <a:rPr lang="en-US" sz="1600" dirty="0"/>
              <a:t>A certain amount of RAN1/2/3 WG capacity is to be reserved when approving the package in December</a:t>
            </a:r>
            <a:endParaRPr lang="en-US" sz="1400" dirty="0"/>
          </a:p>
          <a:p>
            <a:pPr lvl="1"/>
            <a:r>
              <a:rPr lang="en-US" sz="2000" dirty="0"/>
              <a:t>The load from RAN4-led projects</a:t>
            </a:r>
          </a:p>
          <a:p>
            <a:r>
              <a:rPr lang="en-US" sz="2400" dirty="0"/>
              <a:t>It is critical to make sure the projects are rooted to commercial interests</a:t>
            </a:r>
          </a:p>
          <a:p>
            <a:pPr lvl="1"/>
            <a:r>
              <a:rPr lang="en-US" sz="2000" dirty="0">
                <a:highlight>
                  <a:srgbClr val="FFFF00"/>
                </a:highlight>
              </a:rPr>
              <a:t>For any RAN4-led non-spectrum related projects to be further considered for Rel-18, support from multiple operators from different regions is highly recommended!</a:t>
            </a:r>
          </a:p>
          <a:p>
            <a:pPr lvl="2"/>
            <a:r>
              <a:rPr lang="en-US" sz="1600" dirty="0">
                <a:highlight>
                  <a:srgbClr val="FFFF00"/>
                </a:highlight>
              </a:rPr>
              <a:t>Note: it is NOT intended to be “number counting” driven discussion, but rather as an indication of some tangible commercial interests </a:t>
            </a:r>
          </a:p>
          <a:p>
            <a:r>
              <a:rPr lang="en-US" sz="2400" dirty="0"/>
              <a:t>A single email thread is used to manage RAN4-led items for subsequent discussion till RAN#94-e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99118312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0218" y="66233"/>
            <a:ext cx="11706046" cy="702730"/>
          </a:xfrm>
        </p:spPr>
        <p:txBody>
          <a:bodyPr/>
          <a:lstStyle/>
          <a:p>
            <a:r>
              <a:rPr lang="en-US" sz="3600" dirty="0"/>
              <a:t>Additional Considerations 1/2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03BC0-EB37-4C3E-8DD6-27F0E6CA8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880" y="1013883"/>
            <a:ext cx="14027887" cy="4830233"/>
          </a:xfrm>
        </p:spPr>
        <p:txBody>
          <a:bodyPr/>
          <a:lstStyle/>
          <a:p>
            <a:r>
              <a:rPr lang="en-US" sz="2400" dirty="0"/>
              <a:t>For “Enhancements of XR”, it is particularly controversial whether it should be RAN1- or RAN2-led</a:t>
            </a:r>
          </a:p>
          <a:p>
            <a:pPr lvl="1"/>
            <a:r>
              <a:rPr lang="en-US" sz="2000" dirty="0"/>
              <a:t>Even if it’s RAN2-led, [1-2] TUs may be required for RAN1</a:t>
            </a:r>
          </a:p>
          <a:p>
            <a:r>
              <a:rPr lang="en-US" sz="2400" dirty="0"/>
              <a:t>For “Mobility Enhancements”, </a:t>
            </a:r>
          </a:p>
          <a:p>
            <a:pPr lvl="1"/>
            <a:r>
              <a:rPr lang="en-US" sz="2000" dirty="0"/>
              <a:t>Also including discussion on CA/DC related </a:t>
            </a:r>
            <a:r>
              <a:rPr lang="en-US" sz="2000" u="sng" dirty="0">
                <a:solidFill>
                  <a:srgbClr val="FF0000"/>
                </a:solidFill>
              </a:rPr>
              <a:t>mobility</a:t>
            </a:r>
            <a:r>
              <a:rPr lang="en-US" sz="2000" dirty="0"/>
              <a:t> aspects </a:t>
            </a:r>
          </a:p>
          <a:p>
            <a:r>
              <a:rPr lang="en-US" sz="2400" dirty="0"/>
              <a:t>For “</a:t>
            </a:r>
            <a:r>
              <a:rPr lang="en-US" sz="2400" dirty="0" err="1"/>
              <a:t>RedCap</a:t>
            </a:r>
            <a:r>
              <a:rPr lang="en-US" sz="2400" dirty="0"/>
              <a:t> Evolution”,</a:t>
            </a:r>
          </a:p>
          <a:p>
            <a:pPr lvl="1"/>
            <a:r>
              <a:rPr lang="en-US" sz="2000" dirty="0"/>
              <a:t>Also including discussion on  low power wake-up receiver / wake-up signal (WUR/WUS) as summarized in Reference [7][15]</a:t>
            </a:r>
          </a:p>
          <a:p>
            <a:pPr lvl="2"/>
            <a:r>
              <a:rPr lang="en-US" sz="1800" u="sng" dirty="0">
                <a:solidFill>
                  <a:srgbClr val="FF0000"/>
                </a:solidFill>
              </a:rPr>
              <a:t>Primarily t</a:t>
            </a:r>
            <a:r>
              <a:rPr lang="en-US" sz="1800" dirty="0"/>
              <a:t>arget ultra-low power WUS/WUR required by </a:t>
            </a:r>
            <a:r>
              <a:rPr lang="en-US" sz="1800" dirty="0" err="1"/>
              <a:t>RedCap</a:t>
            </a:r>
            <a:r>
              <a:rPr lang="en-US" sz="1800" dirty="0"/>
              <a:t> use cases, with </a:t>
            </a:r>
            <a:r>
              <a:rPr lang="en-US" sz="1800" u="sng" dirty="0">
                <a:solidFill>
                  <a:srgbClr val="FF0000"/>
                </a:solidFill>
              </a:rPr>
              <a:t>study/</a:t>
            </a:r>
            <a:r>
              <a:rPr lang="en-US" sz="1800" dirty="0"/>
              <a:t>specified solutions not be limited to </a:t>
            </a:r>
            <a:r>
              <a:rPr lang="en-US" sz="1800" dirty="0" err="1"/>
              <a:t>RedCap</a:t>
            </a:r>
            <a:r>
              <a:rPr lang="en-US" sz="1800" dirty="0"/>
              <a:t> UEs only</a:t>
            </a:r>
          </a:p>
          <a:p>
            <a:pPr lvl="2"/>
            <a:r>
              <a:rPr lang="en-US" sz="1800" dirty="0"/>
              <a:t>Whether or not/how to have such a project is to be handled after further discussion</a:t>
            </a:r>
          </a:p>
          <a:p>
            <a:r>
              <a:rPr lang="en-US" sz="2400" dirty="0"/>
              <a:t>For RAN4-led email discussion, </a:t>
            </a:r>
          </a:p>
          <a:p>
            <a:pPr lvl="1"/>
            <a:r>
              <a:rPr lang="en-US" sz="2000" dirty="0"/>
              <a:t>Also including aspects regarding bandwidths lower than 5 MHz in dedicated spectrum as discussed in reference [16]</a:t>
            </a:r>
          </a:p>
          <a:p>
            <a:pPr lvl="1"/>
            <a:r>
              <a:rPr lang="en-US" sz="2000" dirty="0"/>
              <a:t>Also including aspects regarding DSS (note: this is also related to the ongoing Rel-17 discussion)</a:t>
            </a:r>
          </a:p>
        </p:txBody>
      </p:sp>
    </p:spTree>
    <p:extLst>
      <p:ext uri="{BB962C8B-B14F-4D97-AF65-F5344CB8AC3E}">
        <p14:creationId xmlns:p14="http://schemas.microsoft.com/office/powerpoint/2010/main" val="2424280064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0218" y="66233"/>
            <a:ext cx="11706046" cy="702730"/>
          </a:xfrm>
        </p:spPr>
        <p:txBody>
          <a:bodyPr/>
          <a:lstStyle/>
          <a:p>
            <a:r>
              <a:rPr lang="en-US" sz="3600" dirty="0"/>
              <a:t>Additional Considerations	2/2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03BC0-EB37-4C3E-8DD6-27F0E6CA8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880" y="1013883"/>
            <a:ext cx="14027887" cy="4830233"/>
          </a:xfrm>
        </p:spPr>
        <p:txBody>
          <a:bodyPr/>
          <a:lstStyle/>
          <a:p>
            <a:r>
              <a:rPr lang="en-US" sz="2400" dirty="0"/>
              <a:t>Additional email threads (one for each topic) is to be used to discuss the following </a:t>
            </a:r>
            <a:r>
              <a:rPr lang="en-US" sz="2400" b="1" dirty="0"/>
              <a:t>potential RAN2/3-led topics </a:t>
            </a:r>
            <a:r>
              <a:rPr lang="en-US" sz="2400" dirty="0"/>
              <a:t>(based on [1] and [17])</a:t>
            </a:r>
          </a:p>
          <a:p>
            <a:pPr lvl="1"/>
            <a:r>
              <a:rPr lang="en-US" sz="2000" dirty="0"/>
              <a:t>Inter-</a:t>
            </a:r>
            <a:r>
              <a:rPr lang="en-US" sz="2000" dirty="0" err="1"/>
              <a:t>gNB</a:t>
            </a:r>
            <a:r>
              <a:rPr lang="en-US" sz="2000" dirty="0"/>
              <a:t> coordination, with the following example areas:</a:t>
            </a:r>
          </a:p>
          <a:p>
            <a:pPr lvl="2"/>
            <a:r>
              <a:rPr lang="en-US" sz="1400" dirty="0"/>
              <a:t>Inter-</a:t>
            </a:r>
            <a:r>
              <a:rPr lang="en-US" sz="1400" dirty="0" err="1"/>
              <a:t>gNB</a:t>
            </a:r>
            <a:r>
              <a:rPr lang="en-US" sz="1400" dirty="0"/>
              <a:t>/</a:t>
            </a:r>
            <a:r>
              <a:rPr lang="en-US" sz="1400" dirty="0" err="1"/>
              <a:t>gNB</a:t>
            </a:r>
            <a:r>
              <a:rPr lang="en-US" sz="1400" dirty="0"/>
              <a:t>-DU multi-carrier operation</a:t>
            </a:r>
          </a:p>
          <a:p>
            <a:pPr lvl="2"/>
            <a:r>
              <a:rPr lang="en-US" sz="1400" dirty="0"/>
              <a:t>Inter-</a:t>
            </a:r>
            <a:r>
              <a:rPr lang="en-US" sz="1400" dirty="0" err="1"/>
              <a:t>gNB</a:t>
            </a:r>
            <a:r>
              <a:rPr lang="en-US" sz="1400" dirty="0"/>
              <a:t>/</a:t>
            </a:r>
            <a:r>
              <a:rPr lang="en-US" sz="1400" dirty="0" err="1"/>
              <a:t>gNB</a:t>
            </a:r>
            <a:r>
              <a:rPr lang="en-US" sz="1400" dirty="0"/>
              <a:t>-DU multi-TRP operation</a:t>
            </a:r>
          </a:p>
          <a:p>
            <a:pPr lvl="2"/>
            <a:r>
              <a:rPr lang="en-US" sz="1400" dirty="0"/>
              <a:t>Enhancement for resiliency of </a:t>
            </a:r>
            <a:r>
              <a:rPr lang="en-US" sz="1400" dirty="0" err="1"/>
              <a:t>gNB</a:t>
            </a:r>
            <a:r>
              <a:rPr lang="en-US" sz="1400" dirty="0"/>
              <a:t>-CU</a:t>
            </a:r>
          </a:p>
          <a:p>
            <a:pPr lvl="1"/>
            <a:r>
              <a:rPr lang="en-US" sz="2000" dirty="0"/>
              <a:t>UE aggregation</a:t>
            </a:r>
          </a:p>
          <a:p>
            <a:pPr lvl="1"/>
            <a:r>
              <a:rPr lang="en-US" sz="2000" dirty="0"/>
              <a:t>High-speed Packetization</a:t>
            </a:r>
          </a:p>
          <a:p>
            <a:pPr lvl="1"/>
            <a:r>
              <a:rPr lang="en-US" sz="2000" dirty="0"/>
              <a:t>SDT (small data transmission) </a:t>
            </a:r>
          </a:p>
          <a:p>
            <a:pPr lvl="1"/>
            <a:r>
              <a:rPr lang="en-US" sz="2000" u="sng" dirty="0">
                <a:solidFill>
                  <a:srgbClr val="FF0000"/>
                </a:solidFill>
              </a:rPr>
              <a:t>CA (Carrier Aggregation)/DC (Dual-Connectivity) enhancements (excluding mobility aspects)</a:t>
            </a:r>
          </a:p>
          <a:p>
            <a:pPr lvl="2"/>
            <a:r>
              <a:rPr lang="en-US" sz="1465" u="sng" dirty="0">
                <a:solidFill>
                  <a:srgbClr val="FF0000"/>
                </a:solidFill>
              </a:rPr>
              <a:t>E.g., MR-MC (Multi-Radio/Multi-Connectivity), multi-CC scheduling, flexible spectrum </a:t>
            </a:r>
            <a:r>
              <a:rPr lang="en-US" sz="1465" u="sng" dirty="0" err="1">
                <a:solidFill>
                  <a:srgbClr val="FF0000"/>
                </a:solidFill>
              </a:rPr>
              <a:t>integrat</a:t>
            </a:r>
            <a:r>
              <a:rPr lang="en-US" sz="1465" u="sng" dirty="0">
                <a:solidFill>
                  <a:srgbClr val="FF0000"/>
                </a:solidFill>
              </a:rPr>
              <a:t>, etc.</a:t>
            </a:r>
          </a:p>
          <a:p>
            <a:pPr lvl="1"/>
            <a:r>
              <a:rPr lang="en-US" sz="2000" u="sng" dirty="0">
                <a:solidFill>
                  <a:srgbClr val="FF0000"/>
                </a:solidFill>
              </a:rPr>
              <a:t>Note: discussion for the following topics is postponed (i.e., not discussed in 4Q’21) due to dependency on SA</a:t>
            </a:r>
          </a:p>
          <a:p>
            <a:pPr lvl="2"/>
            <a:r>
              <a:rPr lang="en-US" sz="1800" dirty="0"/>
              <a:t>Network slicing enhancements (depending on SA2)</a:t>
            </a:r>
          </a:p>
          <a:p>
            <a:pPr lvl="2"/>
            <a:r>
              <a:rPr lang="en-US" sz="1800" dirty="0"/>
              <a:t>Security enhancements (depending on SA3)</a:t>
            </a:r>
          </a:p>
          <a:p>
            <a:r>
              <a:rPr lang="en-US" sz="2400" u="sng" dirty="0">
                <a:solidFill>
                  <a:srgbClr val="FF0000"/>
                </a:solidFill>
              </a:rPr>
              <a:t>An email thread is to be used to discuss passive IoT (based on [1][16]) for the purpose of better understanding</a:t>
            </a:r>
          </a:p>
          <a:p>
            <a:pPr marL="1219133" lvl="2" indent="0">
              <a:buNone/>
            </a:pPr>
            <a:r>
              <a:rPr lang="en-US" sz="1465" dirty="0"/>
              <a:t> </a:t>
            </a:r>
          </a:p>
          <a:p>
            <a:pPr marL="1219133" lvl="2" indent="0">
              <a:buNone/>
            </a:pPr>
            <a:endParaRPr lang="en-US" sz="1465" dirty="0"/>
          </a:p>
        </p:txBody>
      </p:sp>
    </p:spTree>
    <p:extLst>
      <p:ext uri="{BB962C8B-B14F-4D97-AF65-F5344CB8AC3E}">
        <p14:creationId xmlns:p14="http://schemas.microsoft.com/office/powerpoint/2010/main" val="772688734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641" y="245536"/>
            <a:ext cx="13427870" cy="1143000"/>
          </a:xfrm>
        </p:spPr>
        <p:txBody>
          <a:bodyPr/>
          <a:lstStyle/>
          <a:p>
            <a:r>
              <a:rPr lang="en-US" sz="4000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03BC0-EB37-4C3E-8DD6-27F0E6CA8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3201" dirty="0"/>
              <a:t>It is proposed to endorse slide </a:t>
            </a:r>
            <a:r>
              <a:rPr lang="en-US" sz="3201" dirty="0">
                <a:highlight>
                  <a:srgbClr val="FFFF00"/>
                </a:highlight>
              </a:rPr>
              <a:t>5</a:t>
            </a:r>
            <a:r>
              <a:rPr lang="en-US" sz="3201" dirty="0"/>
              <a:t> to </a:t>
            </a:r>
            <a:r>
              <a:rPr lang="en-US" sz="3201"/>
              <a:t>slide </a:t>
            </a:r>
            <a:r>
              <a:rPr lang="en-US" sz="3201">
                <a:highlight>
                  <a:srgbClr val="FFFF00"/>
                </a:highlight>
              </a:rPr>
              <a:t>14</a:t>
            </a:r>
            <a:endParaRPr lang="en-US" sz="2666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867761962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8CA0F-D8F1-4A1D-B054-9C9D5323BB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7068" y="2883981"/>
            <a:ext cx="9661865" cy="1470025"/>
          </a:xfrm>
        </p:spPr>
        <p:txBody>
          <a:bodyPr/>
          <a:lstStyle/>
          <a:p>
            <a:r>
              <a:rPr lang="en-US" sz="6000" dirty="0"/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716550909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641" y="245536"/>
            <a:ext cx="13427870" cy="669911"/>
          </a:xfrm>
        </p:spPr>
        <p:txBody>
          <a:bodyPr/>
          <a:lstStyle/>
          <a:p>
            <a:r>
              <a:rPr lang="en-US" sz="4000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03BC0-EB37-4C3E-8DD6-27F0E6CA8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014" y="1112320"/>
            <a:ext cx="13756312" cy="4830233"/>
          </a:xfrm>
        </p:spPr>
        <p:txBody>
          <a:bodyPr/>
          <a:lstStyle/>
          <a:p>
            <a:r>
              <a:rPr lang="en-US" sz="4000" dirty="0"/>
              <a:t> </a:t>
            </a:r>
            <a:r>
              <a:rPr lang="en-US" sz="3200" dirty="0"/>
              <a:t>Next steps on RAN Rel-18 management after RAN#93-e (as in </a:t>
            </a:r>
            <a:r>
              <a:rPr lang="en-US" sz="3200" dirty="0">
                <a:hlinkClick r:id="rId2"/>
              </a:rPr>
              <a:t>RP-210770</a:t>
            </a:r>
            <a:r>
              <a:rPr lang="en-US" sz="3200" dirty="0"/>
              <a:t>):</a:t>
            </a:r>
          </a:p>
          <a:p>
            <a:pPr lvl="1"/>
            <a:r>
              <a:rPr lang="en-US" sz="2800" dirty="0"/>
              <a:t>Email discussions in October to start deriving RAN1/2/3/4 WIs and SIs from consolidated proposals</a:t>
            </a:r>
          </a:p>
          <a:p>
            <a:pPr lvl="1"/>
            <a:r>
              <a:rPr lang="en-US" sz="2800" dirty="0"/>
              <a:t>RAN#94 to approve RAN1/2/3/4 work package for Rel18</a:t>
            </a:r>
          </a:p>
          <a:p>
            <a:pPr lvl="2"/>
            <a:r>
              <a:rPr lang="en-US" sz="2265" dirty="0"/>
              <a:t>RAN4 impacts of RAN1/2/3-led items are included in the WI/SI sheets at the December approval</a:t>
            </a:r>
          </a:p>
          <a:p>
            <a:pPr lvl="1"/>
            <a:r>
              <a:rPr lang="en-US" sz="2800" dirty="0"/>
              <a:t>RAN#94 (December) can potentially approve item(s) on RAN4-led new areas</a:t>
            </a:r>
          </a:p>
          <a:p>
            <a:pPr lvl="1"/>
            <a:r>
              <a:rPr lang="en-US" sz="2800" dirty="0"/>
              <a:t>Further RAN4-led proposals that are dependent on Rel-17 finalization are to be worked on in Q1/2022</a:t>
            </a:r>
          </a:p>
          <a:p>
            <a:pPr lvl="1"/>
            <a:r>
              <a:rPr lang="en-US" sz="2800" dirty="0"/>
              <a:t>RAN#95 (March) to approve the rest of the RAN4 core work package for Rel18</a:t>
            </a:r>
            <a:endParaRPr lang="en-US" sz="24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72002934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8CA0F-D8F1-4A1D-B054-9C9D5323BB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7068" y="2883981"/>
            <a:ext cx="9661865" cy="1470025"/>
          </a:xfrm>
        </p:spPr>
        <p:txBody>
          <a:bodyPr/>
          <a:lstStyle/>
          <a:p>
            <a:r>
              <a:rPr lang="en-US" sz="6000" dirty="0"/>
              <a:t>Detailed Example Areas for Each Potential Item – </a:t>
            </a:r>
            <a:r>
              <a:rPr lang="en-US" sz="6000" dirty="0">
                <a:highlight>
                  <a:srgbClr val="92D050"/>
                </a:highlight>
              </a:rPr>
              <a:t>RAN1</a:t>
            </a:r>
            <a:r>
              <a:rPr lang="en-US" sz="6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42874998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641" y="245536"/>
            <a:ext cx="13427870" cy="590546"/>
          </a:xfrm>
        </p:spPr>
        <p:txBody>
          <a:bodyPr/>
          <a:lstStyle/>
          <a:p>
            <a:r>
              <a:rPr lang="en-US" sz="4000" dirty="0"/>
              <a:t>Potential RAN1-led: MIMO Evolution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03BC0-EB37-4C3E-8DD6-27F0E6CA8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420" y="836082"/>
            <a:ext cx="13756312" cy="4830233"/>
          </a:xfrm>
        </p:spPr>
        <p:txBody>
          <a:bodyPr/>
          <a:lstStyle/>
          <a:p>
            <a:r>
              <a:rPr lang="en-US" sz="2800" dirty="0"/>
              <a:t>Previous discussion can be found in [1] and [2] [3] as listed on Slide 4</a:t>
            </a:r>
          </a:p>
          <a:p>
            <a:r>
              <a:rPr lang="en-US" sz="2800" dirty="0"/>
              <a:t>List of areas for further discussion till RAN#94-e</a:t>
            </a:r>
          </a:p>
          <a:p>
            <a:pPr lvl="1"/>
            <a:r>
              <a:rPr lang="en-US" sz="2400" dirty="0"/>
              <a:t>DL aspects, e.g.:</a:t>
            </a:r>
          </a:p>
          <a:p>
            <a:pPr lvl="2"/>
            <a:r>
              <a:rPr lang="en-US" sz="1800" dirty="0"/>
              <a:t>Further enhancements for CSI (e.g., mobility, overhead, etc.)</a:t>
            </a:r>
          </a:p>
          <a:p>
            <a:pPr lvl="3"/>
            <a:r>
              <a:rPr lang="en-US" sz="1800" dirty="0"/>
              <a:t>Particularly for high/medium mobility</a:t>
            </a:r>
          </a:p>
          <a:p>
            <a:pPr lvl="2"/>
            <a:r>
              <a:rPr lang="en-US" sz="1800" dirty="0"/>
              <a:t>Evolved handling of multi-TRP (Transmission Reception Points) and multi-beam, e.g., </a:t>
            </a:r>
          </a:p>
          <a:p>
            <a:pPr lvl="3"/>
            <a:r>
              <a:rPr lang="en-US" sz="1600" dirty="0"/>
              <a:t>Extend Rel-17 Unified TCI framework, e.g., for indication of multiple DL and UL TCI states (e.g., M&gt;1 and/or N&gt;1), etc.</a:t>
            </a:r>
          </a:p>
          <a:p>
            <a:pPr lvl="3"/>
            <a:r>
              <a:rPr lang="en-US" sz="1600" dirty="0"/>
              <a:t>Increasing the number of orthogonal DL [and UL] DMRS ports both for S-TRP and M-TRP</a:t>
            </a:r>
          </a:p>
          <a:p>
            <a:pPr lvl="2"/>
            <a:r>
              <a:rPr lang="en-US" sz="1800" dirty="0"/>
              <a:t>Other CPE(customer premises equipment)-specific considerations</a:t>
            </a:r>
          </a:p>
          <a:p>
            <a:pPr lvl="1"/>
            <a:r>
              <a:rPr lang="en-US" sz="2400" dirty="0"/>
              <a:t>UL aspects, e.g.:</a:t>
            </a:r>
          </a:p>
          <a:p>
            <a:pPr lvl="2"/>
            <a:r>
              <a:rPr lang="en-US" sz="1800" dirty="0"/>
              <a:t>&gt;4 Tx UL operation (including a possible study phase), e.g., for CPE/</a:t>
            </a:r>
            <a:r>
              <a:rPr lang="en-US" sz="1800" strike="sngStrike" dirty="0">
                <a:solidFill>
                  <a:srgbClr val="FF0000"/>
                </a:solidFill>
              </a:rPr>
              <a:t>FWA/</a:t>
            </a:r>
            <a:r>
              <a:rPr lang="en-US" sz="1800" dirty="0"/>
              <a:t>vehicle/Industrial devices </a:t>
            </a:r>
          </a:p>
          <a:p>
            <a:pPr lvl="2"/>
            <a:r>
              <a:rPr lang="en-US" sz="1800" dirty="0"/>
              <a:t>Enhanced multi-panel uplink operation and/or enhanced multi-TRP uplink operation, potentially including fast UL panel selection, separate UL timings/power controls for different panel/TRP and/or simultaneous multi-panel UL transmission</a:t>
            </a:r>
          </a:p>
          <a:p>
            <a:pPr lvl="2"/>
            <a:r>
              <a:rPr lang="en-US" sz="1800" dirty="0"/>
              <a:t>Frequency-selective precoding (including a possible study phase), mainly targeting devices with &gt;=4 Tx</a:t>
            </a:r>
          </a:p>
          <a:p>
            <a:pPr lvl="2"/>
            <a:r>
              <a:rPr lang="en-US" sz="1800" dirty="0"/>
              <a:t>Potentially other UL enhancements, e.g., enhancement for UL CW mapping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44376396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7688" y="228603"/>
            <a:ext cx="11706046" cy="639488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03BC0-EB37-4C3E-8DD6-27F0E6CA8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605" y="1013883"/>
            <a:ext cx="14230927" cy="4830233"/>
          </a:xfrm>
        </p:spPr>
        <p:txBody>
          <a:bodyPr/>
          <a:lstStyle/>
          <a:p>
            <a:r>
              <a:rPr lang="en-US" sz="3200" dirty="0"/>
              <a:t>References</a:t>
            </a:r>
          </a:p>
          <a:p>
            <a:r>
              <a:rPr lang="en-US" sz="3200" dirty="0">
                <a:sym typeface="Wingdings" panose="05000000000000000000" pitchFamily="2" charset="2"/>
              </a:rPr>
              <a:t>General Guidance</a:t>
            </a:r>
          </a:p>
          <a:p>
            <a:r>
              <a:rPr lang="en-US" sz="3200" dirty="0"/>
              <a:t>List of Potential Items Led per RAN WG for Subsequent Discussion till RAN#94-e</a:t>
            </a:r>
          </a:p>
          <a:p>
            <a:pPr lvl="1"/>
            <a:r>
              <a:rPr lang="en-US" sz="2400" dirty="0"/>
              <a:t>RAN1, RAN2, RAN3, RAN4</a:t>
            </a:r>
          </a:p>
          <a:p>
            <a:pPr lvl="1"/>
            <a:r>
              <a:rPr lang="en-US" sz="2400" dirty="0"/>
              <a:t>Additional considerations</a:t>
            </a:r>
          </a:p>
          <a:p>
            <a:r>
              <a:rPr lang="en-US" sz="3200" dirty="0"/>
              <a:t>Appendix</a:t>
            </a:r>
          </a:p>
          <a:p>
            <a:pPr lvl="1"/>
            <a:r>
              <a:rPr lang="en-US" sz="2669" dirty="0"/>
              <a:t>Previously endorsed Next steps</a:t>
            </a:r>
          </a:p>
          <a:p>
            <a:pPr lvl="1"/>
            <a:r>
              <a:rPr lang="en-US" sz="2669" dirty="0"/>
              <a:t>Detailed Example Areas (so far) for Each Potential Item, </a:t>
            </a:r>
            <a:r>
              <a:rPr lang="en-US" sz="2669" b="1" i="1" dirty="0"/>
              <a:t>FOR INFORMATION ONLY</a:t>
            </a:r>
          </a:p>
          <a:p>
            <a:pPr lvl="2"/>
            <a:r>
              <a:rPr lang="en-US" sz="1865" dirty="0"/>
              <a:t>RAN1, RAN2, RAN3, RAN4</a:t>
            </a:r>
          </a:p>
          <a:p>
            <a:endParaRPr lang="en-US" sz="3200" dirty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10073331"/>
      </p:ext>
    </p:extLst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641" y="245536"/>
            <a:ext cx="13427870" cy="1143000"/>
          </a:xfrm>
        </p:spPr>
        <p:txBody>
          <a:bodyPr/>
          <a:lstStyle/>
          <a:p>
            <a:r>
              <a:rPr lang="en-US" sz="4000" dirty="0"/>
              <a:t>Potential RAN1-led: Coverage Enhancements Evolution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03BC0-EB37-4C3E-8DD6-27F0E6CA8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Previous discussion can be found in [1] and [3] as listed on Slide 4</a:t>
            </a:r>
          </a:p>
          <a:p>
            <a:r>
              <a:rPr lang="en-US" sz="2800" dirty="0"/>
              <a:t>List of areas for further discussion till RAN#94-e</a:t>
            </a:r>
          </a:p>
          <a:p>
            <a:pPr marL="800100" lvl="1" indent="-342900" algn="just"/>
            <a:r>
              <a:rPr lang="en-US" altLang="ja-JP" sz="24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Further coverage enhancements including PRACH enhancement for FR2 e.g., PRACH repetition with same or different beams</a:t>
            </a:r>
            <a:endParaRPr lang="ja-JP" altLang="ja-JP" sz="2400" kern="100" dirty="0">
              <a:effectLst/>
              <a:latin typeface="Calibri" panose="020F0502020204030204" pitchFamily="34" charset="0"/>
              <a:ea typeface="游明朝" panose="02020400000000000000" pitchFamily="18" charset="-128"/>
              <a:cs typeface="Calibri" panose="020F0502020204030204" pitchFamily="34" charset="0"/>
            </a:endParaRPr>
          </a:p>
          <a:p>
            <a:pPr marL="800100" lvl="1" indent="-342900" algn="just"/>
            <a:r>
              <a:rPr lang="en-US" altLang="ja-JP" sz="24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Power domain enhancements (including a possible study phase), e.g., dynamic power aggregation</a:t>
            </a:r>
          </a:p>
          <a:p>
            <a:pPr marL="1333471" lvl="2" indent="-342900" algn="just"/>
            <a:r>
              <a:rPr lang="en-US" altLang="ja-JP" sz="2000" kern="100" dirty="0"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This area may be led by RAN1 or RAN4, to be further discussed</a:t>
            </a:r>
          </a:p>
          <a:p>
            <a:pPr marL="800100" lvl="1" indent="-342900" algn="just"/>
            <a:r>
              <a:rPr lang="en-US" sz="2400" dirty="0"/>
              <a:t>Potentially other UL enhancements e.g., enhancement for multi-carrier UL operation, enhancements for DFTS-OFDM</a:t>
            </a:r>
          </a:p>
          <a:p>
            <a:pPr marL="742950" lvl="1" indent="-285750" algn="just">
              <a:buFont typeface="Wingdings" panose="05000000000000000000" pitchFamily="2" charset="2"/>
              <a:buChar char=""/>
            </a:pPr>
            <a:endParaRPr lang="ja-JP" altLang="ja-JP" sz="2535" kern="100" dirty="0">
              <a:effectLst/>
              <a:latin typeface="Calibri" panose="020F0502020204030204" pitchFamily="34" charset="0"/>
              <a:ea typeface="游明朝" panose="02020400000000000000" pitchFamily="18" charset="-128"/>
              <a:cs typeface="Calibri" panose="020F0502020204030204" pitchFamily="34" charset="0"/>
            </a:endParaRP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18235636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641" y="245536"/>
            <a:ext cx="13427870" cy="1143000"/>
          </a:xfrm>
        </p:spPr>
        <p:txBody>
          <a:bodyPr/>
          <a:lstStyle/>
          <a:p>
            <a:r>
              <a:rPr lang="en-US" sz="3600" dirty="0"/>
              <a:t>Potential RAN1-led: Additional topological improvements – smart repeater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03BC0-EB37-4C3E-8DD6-27F0E6CA8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Previous discussion can be found in [1] and [5] as listed on Slide 4</a:t>
            </a:r>
          </a:p>
          <a:p>
            <a:r>
              <a:rPr lang="en-US" sz="2800" dirty="0"/>
              <a:t>List of areas for further discussion till RAN#94-e</a:t>
            </a:r>
          </a:p>
          <a:p>
            <a:pPr marL="800100" lvl="1" indent="-342900" algn="just"/>
            <a:r>
              <a:rPr lang="en-US" altLang="ja-JP" sz="24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Assumptions:</a:t>
            </a:r>
          </a:p>
          <a:p>
            <a:pPr marL="1333471" lvl="2" indent="-342900" algn="just"/>
            <a:r>
              <a:rPr lang="en-US" altLang="ja-JP" sz="1865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Smart repeater should be transparent to UEs </a:t>
            </a:r>
          </a:p>
          <a:p>
            <a:pPr marL="1333471" lvl="2" indent="-342900" algn="just"/>
            <a:r>
              <a:rPr lang="en-US" altLang="ja-JP" sz="1865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FR2 with TDD and both outdoor and O2I scenarios are prioritized</a:t>
            </a:r>
          </a:p>
          <a:p>
            <a:pPr marL="1943037" lvl="3" indent="-342900" algn="just">
              <a:buFont typeface="Arial" panose="020B0604020202020204" pitchFamily="34" charset="0"/>
              <a:buChar char="•"/>
            </a:pPr>
            <a:r>
              <a:rPr lang="en-US" altLang="ja-JP" sz="1865" kern="100" dirty="0"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O</a:t>
            </a:r>
            <a:r>
              <a:rPr lang="en-US" altLang="ja-JP" sz="1865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ther scenarios can be investigated but optimizations for these scenarios may not be considered</a:t>
            </a:r>
          </a:p>
          <a:p>
            <a:pPr marL="1333471" lvl="2" indent="-342900" algn="just"/>
            <a:r>
              <a:rPr lang="en-US" altLang="ja-JP" sz="1865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Only single hop stationary repeater is considered</a:t>
            </a:r>
          </a:p>
          <a:p>
            <a:pPr marL="800100" lvl="1" indent="-342900" algn="just"/>
            <a:r>
              <a:rPr lang="en-US" altLang="ja-JP" sz="24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Side control information design includes beamforming information configuration, timing and TDD configuration as a starting point </a:t>
            </a:r>
            <a:endParaRPr lang="ja-JP" altLang="ja-JP" sz="2535" kern="100" dirty="0">
              <a:effectLst/>
              <a:latin typeface="Calibri" panose="020F0502020204030204" pitchFamily="34" charset="0"/>
              <a:ea typeface="游明朝" panose="02020400000000000000" pitchFamily="18" charset="-128"/>
              <a:cs typeface="Calibri" panose="020F0502020204030204" pitchFamily="34" charset="0"/>
            </a:endParaRP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83034490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641" y="245536"/>
            <a:ext cx="13427870" cy="1143000"/>
          </a:xfrm>
        </p:spPr>
        <p:txBody>
          <a:bodyPr/>
          <a:lstStyle/>
          <a:p>
            <a:r>
              <a:rPr lang="en-US" sz="3600" dirty="0"/>
              <a:t>Potential RAN1-led: </a:t>
            </a:r>
            <a:r>
              <a:rPr lang="en-US" sz="3600" b="0" dirty="0" err="1">
                <a:effectLst/>
              </a:rPr>
              <a:t>Sidelink</a:t>
            </a:r>
            <a:r>
              <a:rPr lang="en-US" sz="3600" b="0" dirty="0">
                <a:effectLst/>
              </a:rPr>
              <a:t> enhancements (excluding positioning and relaying)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03BC0-EB37-4C3E-8DD6-27F0E6CA8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Previous discussion can be found in [1] and [7] as listed on Slide 4</a:t>
            </a:r>
          </a:p>
          <a:p>
            <a:r>
              <a:rPr lang="en-US" sz="2800" dirty="0"/>
              <a:t>List of areas for further discussion till RAN#94-e</a:t>
            </a:r>
          </a:p>
          <a:p>
            <a:pPr marL="800100" lvl="1" indent="-342900" algn="just"/>
            <a:r>
              <a:rPr lang="en-US" altLang="ja-JP" sz="24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SL enhancements (e.g., unlicensed, power saving enhancements, efficiency enhancements, etc.)</a:t>
            </a:r>
          </a:p>
          <a:p>
            <a:pPr marL="800100" lvl="1" indent="-342900" algn="just"/>
            <a:r>
              <a:rPr lang="en-US" altLang="ja-JP" sz="24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Co-existence of LTE V2X &amp; NR V2X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16696966"/>
      </p:ext>
    </p:extLst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641" y="245536"/>
            <a:ext cx="13427870" cy="745776"/>
          </a:xfrm>
        </p:spPr>
        <p:txBody>
          <a:bodyPr/>
          <a:lstStyle/>
          <a:p>
            <a:r>
              <a:rPr lang="en-US" sz="3600" dirty="0"/>
              <a:t>Potential RAN1-led: </a:t>
            </a:r>
            <a:r>
              <a:rPr lang="en-US" sz="3600" b="0" dirty="0" err="1">
                <a:effectLst/>
              </a:rPr>
              <a:t>RedCap</a:t>
            </a:r>
            <a:r>
              <a:rPr lang="en-US" sz="3600" b="0" dirty="0">
                <a:effectLst/>
              </a:rPr>
              <a:t> Evolution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03BC0-EB37-4C3E-8DD6-27F0E6CA8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822" y="991312"/>
            <a:ext cx="13756312" cy="4830233"/>
          </a:xfrm>
        </p:spPr>
        <p:txBody>
          <a:bodyPr/>
          <a:lstStyle/>
          <a:p>
            <a:r>
              <a:rPr lang="en-US" sz="2400" dirty="0"/>
              <a:t>Previous discussion can be found in [1], [8] and [15] as listed on Slide 4</a:t>
            </a:r>
          </a:p>
          <a:p>
            <a:r>
              <a:rPr lang="en-US" sz="2400" dirty="0"/>
              <a:t>List of areas for further discussion till RAN#94-e</a:t>
            </a:r>
          </a:p>
          <a:p>
            <a:pPr marL="800100" lvl="1" indent="-342900" algn="just"/>
            <a:r>
              <a:rPr lang="en-US" altLang="ja-JP" sz="20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Main goal: further embrace new use cases, especially requiring low-cost devices and low energy </a:t>
            </a:r>
            <a:r>
              <a:rPr lang="en-US" altLang="ja-JP" sz="2000" kern="100" dirty="0"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c</a:t>
            </a:r>
            <a:r>
              <a:rPr lang="en-US" altLang="ja-JP" sz="20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onsumption</a:t>
            </a:r>
          </a:p>
          <a:p>
            <a:pPr marL="800100" lvl="1" indent="-342900" algn="just"/>
            <a:r>
              <a:rPr lang="en-US" altLang="ja-JP" sz="20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Power saving/energy efficiency enhancements, e.g.:</a:t>
            </a:r>
          </a:p>
          <a:p>
            <a:pPr marL="1333471" lvl="2" indent="-342900" algn="just"/>
            <a:r>
              <a:rPr lang="en-US" altLang="ja-JP" sz="16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Enhanced DRX in RRC_INACTIVE (&gt;10.24s) (if not completed in R17)</a:t>
            </a:r>
          </a:p>
          <a:p>
            <a:pPr marL="1333471" lvl="2" indent="-342900" algn="just"/>
            <a:r>
              <a:rPr lang="en-US" altLang="ja-JP" sz="16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Identify use cases and study corresponding protocol enhancements to support operation on intermittently available energy harvested from the environment</a:t>
            </a:r>
          </a:p>
          <a:p>
            <a:pPr marL="1943037" lvl="3" indent="-342900" algn="just"/>
            <a:r>
              <a:rPr lang="en-US" altLang="ja-JP" sz="16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Note that how the devices harvest and store energy is outside the scope of 3GPP</a:t>
            </a:r>
          </a:p>
          <a:p>
            <a:pPr marL="800100" lvl="1" indent="-342900" algn="just"/>
            <a:r>
              <a:rPr lang="en-US" altLang="ja-JP" sz="20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Complexity/cost reduction, e.g.:</a:t>
            </a:r>
          </a:p>
          <a:p>
            <a:pPr marL="1333471" lvl="2" indent="-342900" algn="just"/>
            <a:r>
              <a:rPr lang="en-US" altLang="ja-JP" sz="18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Study further reduced UE bandwidth of 5MHz, especially considering </a:t>
            </a:r>
          </a:p>
          <a:p>
            <a:pPr marL="1943037" lvl="3" indent="-342900" algn="just"/>
            <a:r>
              <a:rPr lang="en-US" altLang="ja-JP" sz="16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Expected UE complexity/cost reduction based on Rel-17 evaluation methodology</a:t>
            </a:r>
          </a:p>
          <a:p>
            <a:pPr marL="1943037" lvl="3" indent="-342900" algn="just"/>
            <a:r>
              <a:rPr lang="en-US" altLang="ja-JP" sz="1600" kern="100" dirty="0"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N</a:t>
            </a:r>
            <a:r>
              <a:rPr lang="en-US" altLang="ja-JP" sz="16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etwork impact, compatibility with Rel-17, coexistence of </a:t>
            </a:r>
            <a:r>
              <a:rPr lang="en-US" altLang="ja-JP" sz="1600" kern="100" dirty="0" err="1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RedCap</a:t>
            </a:r>
            <a:r>
              <a:rPr lang="en-US" altLang="ja-JP" sz="16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 and non-</a:t>
            </a:r>
            <a:r>
              <a:rPr lang="en-US" altLang="ja-JP" sz="1600" kern="100" dirty="0" err="1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RedCap</a:t>
            </a:r>
            <a:r>
              <a:rPr lang="en-US" altLang="ja-JP" sz="16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 UEs, UE impact, specification impact</a:t>
            </a:r>
          </a:p>
          <a:p>
            <a:pPr marL="1943037" lvl="3" indent="-342900" algn="just"/>
            <a:r>
              <a:rPr lang="en-US" altLang="ja-JP" sz="1600" kern="100" dirty="0"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O</a:t>
            </a:r>
            <a:r>
              <a:rPr lang="en-US" altLang="ja-JP" sz="16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ther solutions for reducing the UE peak data rates </a:t>
            </a:r>
          </a:p>
          <a:p>
            <a:pPr marL="1333471" lvl="2" indent="-342900" algn="just"/>
            <a:r>
              <a:rPr lang="en-US" altLang="ja-JP" sz="1600" kern="100" dirty="0"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S</a:t>
            </a:r>
            <a:r>
              <a:rPr lang="en-US" altLang="ja-JP" sz="16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upport for lower UE power class considering NW impact, e.g. coverage aspects</a:t>
            </a:r>
          </a:p>
          <a:p>
            <a:pPr marL="1333471" lvl="2" indent="-342900" algn="just"/>
            <a:endParaRPr lang="en-US" sz="1465" dirty="0"/>
          </a:p>
          <a:p>
            <a:pPr marL="800100" lvl="1" indent="-342900" algn="just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0601361"/>
      </p:ext>
    </p:extLst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641" y="245536"/>
            <a:ext cx="13427870" cy="745776"/>
          </a:xfrm>
        </p:spPr>
        <p:txBody>
          <a:bodyPr/>
          <a:lstStyle/>
          <a:p>
            <a:r>
              <a:rPr lang="en-US" sz="3600" dirty="0"/>
              <a:t>Potential RAN1-led: </a:t>
            </a:r>
            <a:r>
              <a:rPr lang="en-US" sz="3600" b="0" dirty="0">
                <a:effectLst/>
              </a:rPr>
              <a:t>Expanded and improved Positioning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03BC0-EB37-4C3E-8DD6-27F0E6CA8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285" y="991312"/>
            <a:ext cx="13756312" cy="4830233"/>
          </a:xfrm>
        </p:spPr>
        <p:txBody>
          <a:bodyPr/>
          <a:lstStyle/>
          <a:p>
            <a:r>
              <a:rPr lang="en-US" sz="2400" dirty="0"/>
              <a:t>Previous discussion can be found in [1] and [11] as listed on Slide 4</a:t>
            </a:r>
          </a:p>
          <a:p>
            <a:r>
              <a:rPr lang="en-US" sz="2400" dirty="0"/>
              <a:t>List of areas for further discussion till RAN#94-e</a:t>
            </a:r>
          </a:p>
          <a:p>
            <a:pPr lvl="1"/>
            <a:r>
              <a:rPr lang="en-US" sz="2000" dirty="0" err="1"/>
              <a:t>Sidelink</a:t>
            </a:r>
            <a:r>
              <a:rPr lang="en-US" sz="2000" dirty="0"/>
              <a:t> positioning/ranging (study/specify solutions including reference signals, measurements, procedures, </a:t>
            </a:r>
            <a:r>
              <a:rPr lang="en-US" sz="2000" dirty="0" err="1"/>
              <a:t>etc</a:t>
            </a:r>
            <a:r>
              <a:rPr lang="en-US" sz="2000" dirty="0"/>
              <a:t>):</a:t>
            </a:r>
          </a:p>
          <a:p>
            <a:pPr lvl="2"/>
            <a:r>
              <a:rPr lang="en-US" sz="1600" dirty="0"/>
              <a:t>To include ranging (i.e. relative positioning) and absolute positioning</a:t>
            </a:r>
          </a:p>
          <a:p>
            <a:pPr lvl="2"/>
            <a:r>
              <a:rPr lang="en-US" sz="1600" dirty="0"/>
              <a:t>Coverage scenarios to cover: in-coverage, partial-coverage and out-of-coverage</a:t>
            </a:r>
          </a:p>
          <a:p>
            <a:pPr lvl="2"/>
            <a:r>
              <a:rPr lang="en-US" sz="1600" dirty="0"/>
              <a:t>Requirements: Based on requirements identified in TR38.845 and TS22.261 and TS22.104</a:t>
            </a:r>
          </a:p>
          <a:p>
            <a:pPr lvl="2"/>
            <a:r>
              <a:rPr lang="en-US" sz="1600" dirty="0"/>
              <a:t>Use cases: V2X (TR38.845), public safety (TR38.845), commercial (TS22.261), IIOT (TS22.104)</a:t>
            </a:r>
          </a:p>
          <a:p>
            <a:pPr lvl="3"/>
            <a:r>
              <a:rPr lang="en-US" sz="1600" dirty="0"/>
              <a:t>Note: The next phase of discussion will include selection of use cases to be used for evaluation and design. This does not restrict use of the solutions for other use cases.</a:t>
            </a:r>
          </a:p>
          <a:p>
            <a:pPr lvl="2"/>
            <a:r>
              <a:rPr lang="en-US" sz="1600" i="1" u="sng" dirty="0"/>
              <a:t>Coordination with SA2 as required (e.g. architecture aspects)</a:t>
            </a:r>
          </a:p>
          <a:p>
            <a:pPr lvl="1"/>
            <a:r>
              <a:rPr lang="en-US" sz="2000" dirty="0"/>
              <a:t>Improved accuracy, integrity (RAT-dependent positioning techniques), and power efficiency</a:t>
            </a:r>
          </a:p>
          <a:p>
            <a:pPr lvl="2"/>
            <a:r>
              <a:rPr lang="en-US" sz="1600" i="1" u="sng" dirty="0"/>
              <a:t>Coordination with SA2 as required</a:t>
            </a:r>
            <a:endParaRPr lang="en-US" sz="1600" dirty="0"/>
          </a:p>
          <a:p>
            <a:pPr lvl="1"/>
            <a:r>
              <a:rPr lang="en-US" sz="2000" dirty="0" err="1"/>
              <a:t>RedCap</a:t>
            </a:r>
            <a:r>
              <a:rPr lang="en-US" sz="2000" dirty="0"/>
              <a:t> positioning</a:t>
            </a:r>
          </a:p>
          <a:p>
            <a:pPr lvl="2"/>
            <a:r>
              <a:rPr lang="en-US" sz="1600" dirty="0"/>
              <a:t>Evaluate performance of existing positioning procedures and measurements with </a:t>
            </a:r>
            <a:r>
              <a:rPr lang="en-US" sz="1600" dirty="0" err="1"/>
              <a:t>RedCap</a:t>
            </a:r>
            <a:r>
              <a:rPr lang="en-US" sz="1600" dirty="0"/>
              <a:t> UEs</a:t>
            </a:r>
          </a:p>
          <a:p>
            <a:pPr lvl="2"/>
            <a:r>
              <a:rPr lang="en-US" sz="1600" dirty="0"/>
              <a:t>Based on the evaluation, identify potential enhancements to help address possible limitations associated with for </a:t>
            </a:r>
            <a:r>
              <a:rPr lang="en-US" sz="1600" dirty="0" err="1"/>
              <a:t>RedCap</a:t>
            </a:r>
            <a:r>
              <a:rPr lang="en-US" sz="1600" dirty="0"/>
              <a:t> UEs</a:t>
            </a:r>
          </a:p>
          <a:p>
            <a:pPr lvl="2"/>
            <a:r>
              <a:rPr lang="en-US" sz="1600" dirty="0"/>
              <a:t>Define performance requirements for positioning by </a:t>
            </a:r>
            <a:r>
              <a:rPr lang="en-US" sz="1600" dirty="0" err="1"/>
              <a:t>RedCap</a:t>
            </a:r>
            <a:r>
              <a:rPr lang="en-US" sz="1600" dirty="0"/>
              <a:t> UEs</a:t>
            </a:r>
          </a:p>
          <a:p>
            <a:pPr marL="1219133" lvl="2" indent="0">
              <a:buNone/>
            </a:pPr>
            <a:endParaRPr lang="en-US" sz="1600" dirty="0"/>
          </a:p>
          <a:p>
            <a:pPr marL="457200" lvl="1" indent="0" algn="just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67914683"/>
      </p:ext>
    </p:extLst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641" y="245536"/>
            <a:ext cx="13427870" cy="745776"/>
          </a:xfrm>
        </p:spPr>
        <p:txBody>
          <a:bodyPr/>
          <a:lstStyle/>
          <a:p>
            <a:r>
              <a:rPr lang="en-US" sz="3600" dirty="0"/>
              <a:t>Potential RAN1-led: </a:t>
            </a:r>
            <a:r>
              <a:rPr lang="en-US" sz="3600" b="0" dirty="0">
                <a:effectLst/>
              </a:rPr>
              <a:t>Evolution of Duplex Operation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03BC0-EB37-4C3E-8DD6-27F0E6CA8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285" y="991312"/>
            <a:ext cx="13756312" cy="4830233"/>
          </a:xfrm>
        </p:spPr>
        <p:txBody>
          <a:bodyPr/>
          <a:lstStyle/>
          <a:p>
            <a:r>
              <a:rPr lang="en-US" sz="2800" dirty="0"/>
              <a:t>Previous discussion can be found in [1] and [12] as listed on Slide 4</a:t>
            </a:r>
          </a:p>
          <a:p>
            <a:r>
              <a:rPr lang="en-US" sz="2800" dirty="0"/>
              <a:t>List of areas for further discussion till RAN#94-e</a:t>
            </a:r>
            <a:endParaRPr lang="en-US" sz="2400" dirty="0"/>
          </a:p>
          <a:p>
            <a:pPr lvl="1"/>
            <a:r>
              <a:rPr lang="en-US" sz="2400" dirty="0"/>
              <a:t>Study should be performed first</a:t>
            </a:r>
          </a:p>
          <a:p>
            <a:pPr lvl="1"/>
            <a:r>
              <a:rPr lang="en-US" sz="2400" dirty="0"/>
              <a:t>Duplex mode: at least TDD is included in the scope</a:t>
            </a:r>
          </a:p>
          <a:p>
            <a:pPr lvl="1"/>
            <a:r>
              <a:rPr lang="en-US" sz="2400" dirty="0"/>
              <a:t>At least duplex enhancement at </a:t>
            </a:r>
            <a:r>
              <a:rPr lang="en-US" sz="2400" dirty="0" err="1"/>
              <a:t>gNB</a:t>
            </a:r>
            <a:r>
              <a:rPr lang="en-US" sz="2400" dirty="0"/>
              <a:t> is included in the scope. </a:t>
            </a:r>
          </a:p>
          <a:p>
            <a:pPr lvl="1"/>
            <a:r>
              <a:rPr lang="en-US" sz="2400" dirty="0"/>
              <a:t>Full duplex schemes, to decide from one or more of the following:</a:t>
            </a:r>
          </a:p>
          <a:p>
            <a:pPr lvl="2"/>
            <a:r>
              <a:rPr lang="en-US" sz="1600" dirty="0" err="1"/>
              <a:t>Subband</a:t>
            </a:r>
            <a:r>
              <a:rPr lang="en-US" sz="1600" dirty="0"/>
              <a:t> non-overlapping</a:t>
            </a:r>
          </a:p>
          <a:p>
            <a:pPr lvl="2"/>
            <a:r>
              <a:rPr lang="en-US" sz="1600" dirty="0" err="1"/>
              <a:t>Subband</a:t>
            </a:r>
            <a:r>
              <a:rPr lang="en-US" sz="1600" dirty="0"/>
              <a:t> overlapping</a:t>
            </a:r>
          </a:p>
          <a:p>
            <a:pPr lvl="2"/>
            <a:r>
              <a:rPr lang="en-US" sz="1600" dirty="0"/>
              <a:t>Full overlapping</a:t>
            </a:r>
          </a:p>
          <a:p>
            <a:pPr lvl="1"/>
            <a:r>
              <a:rPr lang="en-US" sz="2400" dirty="0"/>
              <a:t>Interference management, e.g.:</a:t>
            </a:r>
          </a:p>
          <a:p>
            <a:pPr lvl="2"/>
            <a:r>
              <a:rPr lang="en-US" sz="1600" dirty="0"/>
              <a:t>Study inter-</a:t>
            </a:r>
            <a:r>
              <a:rPr lang="en-US" sz="1600" dirty="0" err="1"/>
              <a:t>gNB</a:t>
            </a:r>
            <a:r>
              <a:rPr lang="en-US" sz="1600" dirty="0"/>
              <a:t> and inter-UE CLI and identify solutions to manage them</a:t>
            </a:r>
          </a:p>
          <a:p>
            <a:pPr lvl="2"/>
            <a:r>
              <a:rPr lang="en-US" sz="1600" dirty="0"/>
              <a:t>Study RF requirements considering the self-interference and the inter-operator CLI at </a:t>
            </a:r>
            <a:r>
              <a:rPr lang="en-US" sz="1600" dirty="0" err="1"/>
              <a:t>gNB</a:t>
            </a:r>
            <a:r>
              <a:rPr lang="en-US" sz="1600" dirty="0"/>
              <a:t> </a:t>
            </a:r>
          </a:p>
          <a:p>
            <a:pPr lvl="2"/>
            <a:r>
              <a:rPr lang="en-US" sz="1600" dirty="0"/>
              <a:t>Study co-channel and adjacent-channel co-existence with the legacy operation</a:t>
            </a:r>
          </a:p>
          <a:p>
            <a:pPr marL="457200" lvl="1" indent="0" algn="just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46506795"/>
      </p:ext>
    </p:extLst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641" y="245536"/>
            <a:ext cx="13427870" cy="745776"/>
          </a:xfrm>
        </p:spPr>
        <p:txBody>
          <a:bodyPr/>
          <a:lstStyle/>
          <a:p>
            <a:r>
              <a:rPr lang="en-US" sz="3600" dirty="0"/>
              <a:t>Potential RAN1-led: AI (Artificial Intelligence)/ML (Machine Learning) for Air interface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03BC0-EB37-4C3E-8DD6-27F0E6CA8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420" y="1392964"/>
            <a:ext cx="13756312" cy="4830233"/>
          </a:xfrm>
        </p:spPr>
        <p:txBody>
          <a:bodyPr/>
          <a:lstStyle/>
          <a:p>
            <a:r>
              <a:rPr lang="en-US" sz="2800" dirty="0"/>
              <a:t>Previous discussion can be found in [1] and [13] as listed on Slide 4</a:t>
            </a:r>
          </a:p>
          <a:p>
            <a:r>
              <a:rPr lang="en-US" sz="2800" dirty="0"/>
              <a:t>List of areas for further discussion till RAN#94-e</a:t>
            </a:r>
            <a:endParaRPr lang="en-US" sz="2400" dirty="0"/>
          </a:p>
          <a:p>
            <a:pPr lvl="1"/>
            <a:r>
              <a:rPr lang="en-US" sz="2400" dirty="0"/>
              <a:t>Use cases of interest for candidate Rel-18 SI on AI/ML for Air-Interface</a:t>
            </a:r>
          </a:p>
          <a:p>
            <a:pPr lvl="1"/>
            <a:r>
              <a:rPr lang="en-US" sz="2400" dirty="0"/>
              <a:t>Evaluation methodology and KPIs</a:t>
            </a:r>
          </a:p>
          <a:p>
            <a:pPr lvl="1"/>
            <a:r>
              <a:rPr lang="en-US" sz="2400" dirty="0"/>
              <a:t>UE and Network involvement including various degrees of collaboration between participating nodes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81172967"/>
      </p:ext>
    </p:extLst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641" y="245536"/>
            <a:ext cx="13427870" cy="745776"/>
          </a:xfrm>
        </p:spPr>
        <p:txBody>
          <a:bodyPr/>
          <a:lstStyle/>
          <a:p>
            <a:r>
              <a:rPr lang="en-US" sz="3600" dirty="0"/>
              <a:t>Potential RAN1-led: Network Energy Savings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03BC0-EB37-4C3E-8DD6-27F0E6CA8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420" y="1013883"/>
            <a:ext cx="13756312" cy="4830233"/>
          </a:xfrm>
        </p:spPr>
        <p:txBody>
          <a:bodyPr/>
          <a:lstStyle/>
          <a:p>
            <a:r>
              <a:rPr lang="en-US" sz="2800" dirty="0"/>
              <a:t>Previous discussion can be found in [1] and [14] as listed on Slide 4</a:t>
            </a:r>
          </a:p>
          <a:p>
            <a:r>
              <a:rPr lang="en-US" sz="2800" dirty="0"/>
              <a:t>List of areas for further discussion till RAN#94-e</a:t>
            </a:r>
            <a:endParaRPr lang="en-US" sz="2400" dirty="0"/>
          </a:p>
          <a:p>
            <a:pPr lvl="1"/>
            <a:r>
              <a:rPr lang="en-US" sz="2400" dirty="0"/>
              <a:t>Definition of a network energy consumption model</a:t>
            </a:r>
          </a:p>
          <a:p>
            <a:pPr lvl="1"/>
            <a:r>
              <a:rPr lang="en-US" sz="2400" dirty="0"/>
              <a:t>Definition of an evaluation methodology, including studying potential KPIs </a:t>
            </a:r>
          </a:p>
          <a:p>
            <a:pPr lvl="1"/>
            <a:r>
              <a:rPr lang="en-US" sz="2400" dirty="0"/>
              <a:t>Study techniques and features to enable network energy savings</a:t>
            </a:r>
          </a:p>
          <a:p>
            <a:pPr lvl="1"/>
            <a:r>
              <a:rPr lang="en-US" sz="2400" dirty="0"/>
              <a:t>Targets for system-level studies on network energy savings, e.g.:</a:t>
            </a:r>
          </a:p>
          <a:p>
            <a:pPr lvl="2"/>
            <a:r>
              <a:rPr lang="en-US" sz="1600" dirty="0"/>
              <a:t>Urban micro in FR1, including TDD massive MIMO</a:t>
            </a:r>
          </a:p>
          <a:p>
            <a:pPr lvl="2"/>
            <a:r>
              <a:rPr lang="en-US" sz="1600" dirty="0"/>
              <a:t>FR2 beam-based scenarios with massive MIMO</a:t>
            </a:r>
          </a:p>
          <a:p>
            <a:pPr lvl="2"/>
            <a:r>
              <a:rPr lang="en-US" sz="1600" dirty="0"/>
              <a:t>Urban/Rural macro in FR1 with/without DSS (no impact to LTE expected in case of DSS)</a:t>
            </a:r>
          </a:p>
          <a:p>
            <a:pPr lvl="2"/>
            <a:r>
              <a:rPr lang="en-US" sz="1600" dirty="0"/>
              <a:t>EN-DC/NR-DC macro with FDD anchor band and TDD/Massive MIMO on higher FR1 frequency</a:t>
            </a:r>
          </a:p>
          <a:p>
            <a:pPr lvl="2"/>
            <a:r>
              <a:rPr lang="en-US" sz="1600" dirty="0"/>
              <a:t>Other scenarios, e.g., small cell deployment, can be considered</a:t>
            </a:r>
          </a:p>
          <a:p>
            <a:pPr lvl="1"/>
            <a:r>
              <a:rPr lang="en-US" sz="2400" i="1" u="sng" dirty="0"/>
              <a:t>Potential need for alignment with SA5 activities on enhancements on energy efficiency for 5G network</a:t>
            </a:r>
          </a:p>
          <a:p>
            <a:pPr marL="609566" lvl="1" indent="0">
              <a:buNone/>
            </a:pPr>
            <a:endParaRPr lang="en-US" sz="2400" i="1" u="sng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857870271"/>
      </p:ext>
    </p:extLst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8CA0F-D8F1-4A1D-B054-9C9D5323BB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7068" y="2883981"/>
            <a:ext cx="9661865" cy="1470025"/>
          </a:xfrm>
        </p:spPr>
        <p:txBody>
          <a:bodyPr/>
          <a:lstStyle/>
          <a:p>
            <a:r>
              <a:rPr lang="en-US" sz="6000" dirty="0"/>
              <a:t>Detailed Example Areas for Each Potential Item – </a:t>
            </a:r>
            <a:r>
              <a:rPr lang="en-US" sz="6000" dirty="0">
                <a:highlight>
                  <a:srgbClr val="92D050"/>
                </a:highlight>
              </a:rPr>
              <a:t>RAN2</a:t>
            </a:r>
            <a:r>
              <a:rPr lang="en-US" sz="6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97628984"/>
      </p:ext>
    </p:extLst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641" y="245536"/>
            <a:ext cx="13427870" cy="1143000"/>
          </a:xfrm>
        </p:spPr>
        <p:txBody>
          <a:bodyPr/>
          <a:lstStyle/>
          <a:p>
            <a:r>
              <a:rPr lang="en-US" sz="4000" dirty="0"/>
              <a:t>Potential RAN2-led: Mobility Enhancements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03BC0-EB37-4C3E-8DD6-27F0E6CA8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014" y="1200152"/>
            <a:ext cx="13756312" cy="4830233"/>
          </a:xfrm>
        </p:spPr>
        <p:txBody>
          <a:bodyPr/>
          <a:lstStyle/>
          <a:p>
            <a:r>
              <a:rPr lang="en-US" sz="2400" dirty="0"/>
              <a:t>Previous discussion can be found in [1] and [4] as listed on Slide 4</a:t>
            </a:r>
          </a:p>
          <a:p>
            <a:r>
              <a:rPr lang="en-US" sz="2400" dirty="0"/>
              <a:t>List of areas for further discussion till RAN#94-e</a:t>
            </a:r>
          </a:p>
          <a:p>
            <a:pPr lvl="1"/>
            <a:r>
              <a:rPr lang="en-US" sz="2135" dirty="0"/>
              <a:t>Mechanism and procedures of L1/L2 based inter-cell mobility, e.g.:</a:t>
            </a:r>
          </a:p>
          <a:p>
            <a:pPr lvl="2"/>
            <a:r>
              <a:rPr lang="en-US" sz="1600" dirty="0"/>
              <a:t>Configuration and maintenance for multiple candidate cells;</a:t>
            </a:r>
          </a:p>
          <a:p>
            <a:pPr lvl="2"/>
            <a:r>
              <a:rPr lang="en-US" sz="1600" dirty="0"/>
              <a:t>Dynamic switch mechanism among candidate serving cells for the potential applicable scenarios;</a:t>
            </a:r>
          </a:p>
          <a:p>
            <a:pPr lvl="2"/>
            <a:r>
              <a:rPr lang="en-US" sz="1600" dirty="0"/>
              <a:t>L1 enhancements, including inter-cell/</a:t>
            </a:r>
            <a:r>
              <a:rPr lang="en-US" sz="1600" dirty="0" err="1"/>
              <a:t>mTRP</a:t>
            </a:r>
            <a:r>
              <a:rPr lang="en-US" sz="1600" dirty="0"/>
              <a:t> beam management, L1 measurement and reporting</a:t>
            </a:r>
            <a:r>
              <a:rPr lang="en-US" sz="1600" u="sng" dirty="0">
                <a:solidFill>
                  <a:srgbClr val="FF0000"/>
                </a:solidFill>
              </a:rPr>
              <a:t>, etc. </a:t>
            </a:r>
            <a:r>
              <a:rPr lang="en-US" sz="1600" strike="sngStrike" dirty="0">
                <a:solidFill>
                  <a:srgbClr val="FF0000"/>
                </a:solidFill>
              </a:rPr>
              <a:t>beam indication and timing management (if needed, as a second priority)</a:t>
            </a:r>
          </a:p>
          <a:p>
            <a:pPr lvl="2"/>
            <a:r>
              <a:rPr lang="en-US" sz="1600" dirty="0"/>
              <a:t>NOTE: the procedure of L1/L2 based inter-cell mobility are applicable to the following prioritized scenarios: Standalone, CA; Intra-DU case and intra-CU inter-DU case; both intra-frequency and inter-frequency; FR1 and FR2</a:t>
            </a:r>
          </a:p>
          <a:p>
            <a:pPr lvl="1"/>
            <a:r>
              <a:rPr lang="en-US" sz="2135" dirty="0"/>
              <a:t>DAPS (Dual Active Protocol Stack)/CHO (Conditional </a:t>
            </a:r>
            <a:r>
              <a:rPr lang="en-US" sz="2135" dirty="0" err="1"/>
              <a:t>HandOver</a:t>
            </a:r>
            <a:r>
              <a:rPr lang="en-US" sz="2135" dirty="0"/>
              <a:t>) related improvements, e.g.:</a:t>
            </a:r>
          </a:p>
          <a:p>
            <a:pPr lvl="2"/>
            <a:r>
              <a:rPr lang="en-US" sz="1600" dirty="0"/>
              <a:t>DAPS for FR2-FR2 (led by RAN4)</a:t>
            </a:r>
          </a:p>
          <a:p>
            <a:pPr lvl="2"/>
            <a:r>
              <a:rPr lang="en-US" sz="1600" dirty="0"/>
              <a:t>CHO+MRDC and DAPS+CA/DC</a:t>
            </a:r>
          </a:p>
          <a:p>
            <a:pPr lvl="3"/>
            <a:r>
              <a:rPr lang="en-US" sz="1600" dirty="0"/>
              <a:t>Mechanism and procedures for CHO enhancements in MR-DC scenario</a:t>
            </a:r>
          </a:p>
          <a:p>
            <a:pPr lvl="4"/>
            <a:r>
              <a:rPr lang="en-US" sz="1200" dirty="0"/>
              <a:t>Procedure and configuration of CHO in MR-DC scenario</a:t>
            </a:r>
          </a:p>
          <a:p>
            <a:pPr lvl="3"/>
            <a:r>
              <a:rPr lang="en-US" sz="1600" dirty="0"/>
              <a:t>Mechanism and procedures for DAPS operation for CA/DC</a:t>
            </a:r>
          </a:p>
          <a:p>
            <a:pPr lvl="4"/>
            <a:r>
              <a:rPr lang="en-US" sz="1200" dirty="0"/>
              <a:t>Support simultaneous configuration and procedures of DAPS and CA/DC</a:t>
            </a:r>
          </a:p>
          <a:p>
            <a:pPr lvl="1"/>
            <a:r>
              <a:rPr lang="en-US" sz="2135" dirty="0"/>
              <a:t>Other potential FR2 (frequency range 2)-specific enhancements</a:t>
            </a:r>
          </a:p>
          <a:p>
            <a:pPr lvl="1"/>
            <a:endParaRPr lang="en-US" sz="2135" dirty="0"/>
          </a:p>
        </p:txBody>
      </p:sp>
    </p:spTree>
    <p:extLst>
      <p:ext uri="{BB962C8B-B14F-4D97-AF65-F5344CB8AC3E}">
        <p14:creationId xmlns:p14="http://schemas.microsoft.com/office/powerpoint/2010/main" val="407283722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8CA0F-D8F1-4A1D-B054-9C9D5323BB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1068" y="2460647"/>
            <a:ext cx="12746197" cy="1470025"/>
          </a:xfrm>
        </p:spPr>
        <p:txBody>
          <a:bodyPr/>
          <a:lstStyle/>
          <a:p>
            <a:r>
              <a:rPr lang="en-US" sz="6000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4184185885"/>
      </p:ext>
    </p:extLst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641" y="245536"/>
            <a:ext cx="13427870" cy="1143000"/>
          </a:xfrm>
        </p:spPr>
        <p:txBody>
          <a:bodyPr/>
          <a:lstStyle/>
          <a:p>
            <a:r>
              <a:rPr lang="en-US" sz="4000" dirty="0"/>
              <a:t>Potential RAN2-led: Enhancements for XR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03BC0-EB37-4C3E-8DD6-27F0E6CA8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014" y="1200152"/>
            <a:ext cx="13756312" cy="4830233"/>
          </a:xfrm>
        </p:spPr>
        <p:txBody>
          <a:bodyPr/>
          <a:lstStyle/>
          <a:p>
            <a:r>
              <a:rPr lang="en-US" sz="2400" dirty="0"/>
              <a:t>Previous discussion can be found in [1] and [5] as listed on Slide 4</a:t>
            </a:r>
          </a:p>
          <a:p>
            <a:r>
              <a:rPr lang="en-US" sz="2400" dirty="0"/>
              <a:t>List of areas for further discussion till RAN#94-e</a:t>
            </a:r>
          </a:p>
          <a:p>
            <a:pPr lvl="1"/>
            <a:r>
              <a:rPr lang="en-US" sz="2135" dirty="0"/>
              <a:t>KPIs and QoS: </a:t>
            </a:r>
            <a:r>
              <a:rPr lang="en-US" sz="2000" dirty="0"/>
              <a:t>study and potentially specify </a:t>
            </a:r>
          </a:p>
          <a:p>
            <a:pPr lvl="2"/>
            <a:r>
              <a:rPr lang="en-US" sz="1600" dirty="0"/>
              <a:t>RAN support for enhanced granularity for QoS; for ADU-based QoS; for XR-specific QoS parameters.</a:t>
            </a:r>
          </a:p>
          <a:p>
            <a:pPr lvl="2"/>
            <a:r>
              <a:rPr lang="en-US" sz="1600" dirty="0"/>
              <a:t>Synchronization of QoS flow handling belonging to the same XR service association and corresponding DRB control (</a:t>
            </a:r>
            <a:r>
              <a:rPr lang="en-US" sz="1600" i="1" u="sng" dirty="0"/>
              <a:t>in coordination with SA2</a:t>
            </a:r>
            <a:r>
              <a:rPr lang="en-US" sz="1600" dirty="0"/>
              <a:t>)</a:t>
            </a:r>
          </a:p>
          <a:p>
            <a:pPr lvl="1"/>
            <a:r>
              <a:rPr lang="en-US" sz="2135" dirty="0"/>
              <a:t>Application Awareness: </a:t>
            </a:r>
          </a:p>
          <a:p>
            <a:pPr lvl="2"/>
            <a:r>
              <a:rPr lang="en-US" sz="1600" dirty="0"/>
              <a:t>Identify the XR traffic characteristics and application layer attributes beneficial/feasible for the </a:t>
            </a:r>
            <a:r>
              <a:rPr lang="en-US" sz="1600" dirty="0" err="1"/>
              <a:t>gNB</a:t>
            </a:r>
            <a:r>
              <a:rPr lang="en-US" sz="1600" dirty="0"/>
              <a:t> to be aware of, e.g. the QoS flow association, frame-level QoS, ADU-based QoS, XR specific QoS etc. that was concluded from KPI and QoS</a:t>
            </a:r>
          </a:p>
          <a:p>
            <a:pPr lvl="2"/>
            <a:r>
              <a:rPr lang="en-US" sz="1600" dirty="0"/>
              <a:t>Application layer information (e.g. frame rate, delay, packet importance, etc.) to aid XR-specific handling, e.g. scheduling, radio bearer handling, </a:t>
            </a:r>
            <a:r>
              <a:rPr lang="en-US" sz="1600" dirty="0" err="1"/>
              <a:t>etc</a:t>
            </a:r>
            <a:r>
              <a:rPr lang="en-US" sz="1600" dirty="0"/>
              <a:t>; One potential mechanism for this is to introduce UE assistance information;</a:t>
            </a:r>
          </a:p>
          <a:p>
            <a:pPr lvl="1"/>
            <a:r>
              <a:rPr lang="en-US" sz="2000" dirty="0"/>
              <a:t>XR-specific power consumption aspects</a:t>
            </a:r>
          </a:p>
          <a:p>
            <a:pPr lvl="2"/>
            <a:r>
              <a:rPr lang="en-US" sz="1465" dirty="0"/>
              <a:t>Study (and potentially specify) XR-specific power saving techniques, </a:t>
            </a:r>
            <a:r>
              <a:rPr lang="en-US" sz="1465" dirty="0" err="1"/>
              <a:t>e.g</a:t>
            </a:r>
            <a:r>
              <a:rPr lang="en-US" sz="1465" dirty="0"/>
              <a:t>: XR-optimized C-DRX for aligning C-DRX with XR service periodicity and jitter, XR-specific multi-flow aspects.</a:t>
            </a:r>
          </a:p>
          <a:p>
            <a:pPr lvl="1"/>
            <a:r>
              <a:rPr lang="en-US" sz="2000" b="0" i="0" dirty="0">
                <a:solidFill>
                  <a:srgbClr val="354052"/>
                </a:solidFill>
                <a:effectLst/>
                <a:latin typeface="-apple-system"/>
              </a:rPr>
              <a:t>XR-specific capacity considerations</a:t>
            </a:r>
          </a:p>
          <a:p>
            <a:pPr lvl="1"/>
            <a:r>
              <a:rPr lang="en-US" sz="2000" dirty="0"/>
              <a:t>XR-specific mobility considerations – to be handled under RAN2-led mobility enhancements item</a:t>
            </a:r>
          </a:p>
        </p:txBody>
      </p:sp>
    </p:spTree>
    <p:extLst>
      <p:ext uri="{BB962C8B-B14F-4D97-AF65-F5344CB8AC3E}">
        <p14:creationId xmlns:p14="http://schemas.microsoft.com/office/powerpoint/2010/main" val="4168884601"/>
      </p:ext>
    </p:extLst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641" y="245536"/>
            <a:ext cx="13427870" cy="1143000"/>
          </a:xfrm>
        </p:spPr>
        <p:txBody>
          <a:bodyPr/>
          <a:lstStyle/>
          <a:p>
            <a:r>
              <a:rPr lang="en-US" sz="3600" dirty="0"/>
              <a:t>Potential RAN2-led: </a:t>
            </a:r>
            <a:r>
              <a:rPr lang="en-US" sz="3600" b="0" dirty="0" err="1">
                <a:effectLst/>
              </a:rPr>
              <a:t>Sidelink</a:t>
            </a:r>
            <a:r>
              <a:rPr lang="en-US" sz="3600" b="0" dirty="0">
                <a:effectLst/>
              </a:rPr>
              <a:t> relay enhancements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03BC0-EB37-4C3E-8DD6-27F0E6CA8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Previous discussion can be found in [1] and [7] as listed on Slide 4</a:t>
            </a:r>
          </a:p>
          <a:p>
            <a:r>
              <a:rPr lang="en-US" sz="2800" dirty="0"/>
              <a:t>List of areas for further discussion till RAN#94-e</a:t>
            </a:r>
          </a:p>
          <a:p>
            <a:pPr marL="800100" lvl="1" indent="-342900" algn="just"/>
            <a:r>
              <a:rPr lang="en-US" altLang="ja-JP" sz="24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UE-to-UE relay, e.g.:</a:t>
            </a:r>
          </a:p>
          <a:p>
            <a:pPr marL="1333471" lvl="2" indent="-342900" algn="just"/>
            <a:r>
              <a:rPr lang="en-US" altLang="ja-JP" sz="1865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Limit the scope to the single hop operation while taking into account the forward compatibility for supporting more than one hop in a later release.</a:t>
            </a:r>
          </a:p>
          <a:p>
            <a:pPr marL="1333471" lvl="2" indent="-342900" algn="just"/>
            <a:r>
              <a:rPr lang="en-US" altLang="ja-JP" sz="1865" i="1" u="sng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SA/CT impact is expected</a:t>
            </a:r>
          </a:p>
          <a:p>
            <a:pPr marL="800100" lvl="1" indent="-342900" algn="just"/>
            <a:r>
              <a:rPr lang="en-US" altLang="ja-JP" sz="24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Service continuity enhancements, e.g.:</a:t>
            </a:r>
          </a:p>
          <a:p>
            <a:pPr marL="1333471" lvl="2" indent="-342900" algn="just"/>
            <a:r>
              <a:rPr lang="en-US" altLang="ja-JP" sz="1865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The target scenarios are inter-</a:t>
            </a:r>
            <a:r>
              <a:rPr lang="en-US" altLang="ja-JP" sz="1865" kern="100" dirty="0" err="1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gNB</a:t>
            </a:r>
            <a:r>
              <a:rPr lang="en-US" altLang="ja-JP" sz="1865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 mobility and indirect-to-indirect path switching</a:t>
            </a:r>
          </a:p>
          <a:p>
            <a:pPr marL="1333471" lvl="2" indent="-342900" algn="just"/>
            <a:r>
              <a:rPr lang="en-US" altLang="ja-JP" sz="1865" i="1" u="sng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SA/CT impact is expected</a:t>
            </a:r>
          </a:p>
          <a:p>
            <a:pPr marL="990571" lvl="2" indent="0" algn="just">
              <a:buNone/>
            </a:pPr>
            <a:endParaRPr lang="en-US" altLang="ja-JP" sz="1865" kern="100" dirty="0">
              <a:effectLst/>
              <a:latin typeface="Calibri" panose="020F0502020204030204" pitchFamily="34" charset="0"/>
              <a:ea typeface="游明朝" panose="02020400000000000000" pitchFamily="18" charset="-128"/>
              <a:cs typeface="Calibri" panose="020F0502020204030204" pitchFamily="34" charset="0"/>
            </a:endParaRPr>
          </a:p>
          <a:p>
            <a:pPr marL="609566" lvl="1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48142593"/>
      </p:ext>
    </p:extLst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641" y="245536"/>
            <a:ext cx="13427870" cy="1143000"/>
          </a:xfrm>
        </p:spPr>
        <p:txBody>
          <a:bodyPr/>
          <a:lstStyle/>
          <a:p>
            <a:r>
              <a:rPr lang="en-US" sz="3600" dirty="0"/>
              <a:t>Potential RAN2-led: </a:t>
            </a:r>
            <a:r>
              <a:rPr lang="en-US" sz="3600" b="0" dirty="0">
                <a:effectLst/>
              </a:rPr>
              <a:t>NTN (Non-Terrestrial Networks) evolution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03BC0-EB37-4C3E-8DD6-27F0E6CA8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Previous discussion can be found in [1] and [9] as listed on Slide 4</a:t>
            </a:r>
          </a:p>
          <a:p>
            <a:r>
              <a:rPr lang="en-US" sz="2400" dirty="0"/>
              <a:t>List of areas for further discussion till RAN#94-e</a:t>
            </a:r>
          </a:p>
          <a:p>
            <a:pPr marL="800100" lvl="1" indent="-342900" algn="just"/>
            <a:r>
              <a:rPr lang="en-US" altLang="ja-JP" sz="20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NR NTN, e.g.:</a:t>
            </a:r>
          </a:p>
          <a:p>
            <a:pPr marL="1333471" lvl="2" indent="-342900" algn="just"/>
            <a:r>
              <a:rPr lang="en-US" altLang="ja-JP" sz="1600" dirty="0"/>
              <a:t>Coverage enhancements </a:t>
            </a:r>
          </a:p>
          <a:p>
            <a:pPr marL="1333471" lvl="2" indent="-342900" algn="just"/>
            <a:r>
              <a:rPr lang="en-US" altLang="ja-JP" sz="1600" dirty="0"/>
              <a:t>NR-NTN deployment in above 10 GHz bands and support for VSAT/ESIM NTN UE</a:t>
            </a:r>
          </a:p>
          <a:p>
            <a:pPr marL="1333471" lvl="2" indent="-342900" algn="just"/>
            <a:r>
              <a:rPr lang="en-US" sz="1600" dirty="0"/>
              <a:t>NTN-TN and NTN-NTN mobility and service continuity enhancements</a:t>
            </a:r>
          </a:p>
          <a:p>
            <a:pPr marL="1333471" lvl="2" indent="-342900" algn="just"/>
            <a:r>
              <a:rPr lang="en-US" sz="1600" dirty="0"/>
              <a:t>[Network based UE location]</a:t>
            </a:r>
          </a:p>
          <a:p>
            <a:pPr marL="1333471" lvl="2" indent="-342900" algn="just"/>
            <a:r>
              <a:rPr lang="en-US" altLang="ja-JP" sz="1600" i="1" u="sng" dirty="0"/>
              <a:t>Possible impact on SA4</a:t>
            </a:r>
          </a:p>
          <a:p>
            <a:pPr marL="800100" lvl="1" indent="-342900" algn="just"/>
            <a:r>
              <a:rPr lang="en-US" altLang="ja-JP" sz="2000" dirty="0"/>
              <a:t>Evolution of IoT (Internet of Things) NTN, e.g.:</a:t>
            </a:r>
          </a:p>
          <a:p>
            <a:pPr marL="1333471" lvl="2" indent="-342900" algn="just"/>
            <a:r>
              <a:rPr lang="en-US" sz="1600" b="0" i="0" u="none" strike="noStrike" baseline="0" dirty="0">
                <a:latin typeface="TimesNewRomanPSMT"/>
              </a:rPr>
              <a:t>IoT-NTN Enhancements in Rel-18 to address remaining issues from Rel-17</a:t>
            </a:r>
          </a:p>
          <a:p>
            <a:pPr marL="1333471" lvl="2" indent="-342900" algn="just"/>
            <a:r>
              <a:rPr lang="en-US" sz="1600" b="0" i="0" u="none" strike="noStrike" baseline="0" dirty="0">
                <a:latin typeface="TimesNewRomanPSMT"/>
              </a:rPr>
              <a:t>Mobility enhancements</a:t>
            </a:r>
            <a:r>
              <a:rPr lang="en-US" sz="1600" dirty="0">
                <a:latin typeface="TimesNewRomanPSMT"/>
              </a:rPr>
              <a:t> (potential impact to SA/CT </a:t>
            </a:r>
            <a:r>
              <a:rPr lang="en-US" sz="1600" b="0" i="0" u="none" strike="noStrike" baseline="0" dirty="0">
                <a:latin typeface="TimesNewRomanPSMT"/>
              </a:rPr>
              <a:t>for mobility/session mobility)</a:t>
            </a:r>
          </a:p>
          <a:p>
            <a:pPr marL="1333471" lvl="2" indent="-342900" algn="just"/>
            <a:r>
              <a:rPr lang="en-US" sz="1600" b="0" i="0" u="none" strike="noStrike" baseline="0" dirty="0">
                <a:latin typeface="TimesNewRomanPSMT"/>
              </a:rPr>
              <a:t>Further enhancement to discontinuous coverage</a:t>
            </a:r>
          </a:p>
          <a:p>
            <a:pPr marL="800100" lvl="1" indent="-342900" algn="just"/>
            <a:r>
              <a:rPr lang="en-US" sz="1800" dirty="0"/>
              <a:t>Whether or not/how to further split NR vs. IoT aspects into separate items will be considered in RAN#94</a:t>
            </a:r>
          </a:p>
          <a:p>
            <a:pPr marL="1333471" lvl="2" indent="-342900" algn="just"/>
            <a:endParaRPr lang="en-US" altLang="ja-JP" sz="1800" dirty="0"/>
          </a:p>
          <a:p>
            <a:pPr marL="800100" lvl="1" indent="-342900" algn="just"/>
            <a:endParaRPr lang="en-US" altLang="ja-JP" sz="2000" dirty="0"/>
          </a:p>
          <a:p>
            <a:pPr marL="609566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62057934"/>
      </p:ext>
    </p:extLst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641" y="245536"/>
            <a:ext cx="13427870" cy="1143000"/>
          </a:xfrm>
        </p:spPr>
        <p:txBody>
          <a:bodyPr/>
          <a:lstStyle/>
          <a:p>
            <a:r>
              <a:rPr lang="en-US" sz="3600" dirty="0"/>
              <a:t>Potential RAN2-led: </a:t>
            </a:r>
            <a:r>
              <a:rPr lang="en-US" sz="3600" b="0" dirty="0">
                <a:effectLst/>
              </a:rPr>
              <a:t>Evolution for broadcast and multicast services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03BC0-EB37-4C3E-8DD6-27F0E6CA8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Previous discussion can be found in [1] and [10] as listed on Slide 4</a:t>
            </a:r>
          </a:p>
          <a:p>
            <a:r>
              <a:rPr lang="en-US" sz="2800" dirty="0"/>
              <a:t>List of areas for further discussion till RAN#94-e</a:t>
            </a:r>
          </a:p>
          <a:p>
            <a:pPr marL="800100" lvl="1" indent="-342900" algn="just"/>
            <a:r>
              <a:rPr lang="en-US" altLang="ja-JP" sz="24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Including both LTE based 5G broadcast and NR MBS (Multicast Broadcast Services)</a:t>
            </a:r>
          </a:p>
          <a:p>
            <a:pPr marL="1333471" lvl="2" indent="-342900" algn="just"/>
            <a:r>
              <a:rPr lang="en-US" altLang="ja-JP" sz="20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LTE based 5G broadcast</a:t>
            </a:r>
            <a:endParaRPr lang="en-US" altLang="ja-JP" sz="1800" kern="100" dirty="0">
              <a:effectLst/>
              <a:latin typeface="Calibri" panose="020F0502020204030204" pitchFamily="34" charset="0"/>
              <a:ea typeface="游明朝" panose="02020400000000000000" pitchFamily="18" charset="-128"/>
              <a:cs typeface="Calibri" panose="020F0502020204030204" pitchFamily="34" charset="0"/>
            </a:endParaRPr>
          </a:p>
          <a:p>
            <a:pPr marL="1333471" lvl="2" indent="-342900" algn="just"/>
            <a:r>
              <a:rPr lang="en-US" altLang="ja-JP" sz="2000" dirty="0"/>
              <a:t>NR MRS, e.g.:</a:t>
            </a:r>
          </a:p>
          <a:p>
            <a:pPr marL="1943037" lvl="3" indent="-342900" algn="just"/>
            <a:r>
              <a:rPr lang="en-US" altLang="ja-JP" sz="1800" dirty="0"/>
              <a:t>Rel-17 left-overs  (content to be identified and detailed at the end of Rel-17)</a:t>
            </a:r>
          </a:p>
          <a:p>
            <a:pPr marL="1943037" lvl="3" indent="-342900" algn="just"/>
            <a:r>
              <a:rPr lang="en-US" altLang="ja-JP" sz="1800" dirty="0"/>
              <a:t>[SFN support for MBS reception (above </a:t>
            </a:r>
            <a:r>
              <a:rPr lang="en-US" altLang="ja-JP" sz="1800" dirty="0" err="1"/>
              <a:t>gNB</a:t>
            </a:r>
            <a:r>
              <a:rPr lang="en-US" altLang="ja-JP" sz="1800" dirty="0"/>
              <a:t>-DU level)]</a:t>
            </a:r>
          </a:p>
          <a:p>
            <a:pPr marL="1943037" lvl="3" indent="-342900" algn="just"/>
            <a:r>
              <a:rPr lang="en-US" altLang="ja-JP" sz="1800" dirty="0"/>
              <a:t>Support of Multicast INACTIVE state </a:t>
            </a:r>
          </a:p>
          <a:p>
            <a:pPr marL="1943037" lvl="3" indent="-342900" algn="just"/>
            <a:r>
              <a:rPr lang="en-US" sz="1800" dirty="0"/>
              <a:t>Enable Higher reliability, lower latency, larger coverage incl. improvement of spectrum efficiency/capacity/reliability for NR MBS, Incl. RAN Sharing</a:t>
            </a:r>
            <a:endParaRPr lang="en-US" altLang="ja-JP" sz="1800" dirty="0"/>
          </a:p>
          <a:p>
            <a:pPr marL="800100" lvl="1" indent="-342900" algn="just"/>
            <a:r>
              <a:rPr lang="en-US" sz="2000" b="1" u="sng" dirty="0"/>
              <a:t>Whether or not/how to further split LTE based 5G broadcast and NR MRS aspects into separate items will be considered in RAN#94</a:t>
            </a:r>
          </a:p>
          <a:p>
            <a:pPr marL="457200" lvl="1" indent="0" algn="just">
              <a:buNone/>
            </a:pPr>
            <a:endParaRPr lang="en-US" altLang="ja-JP" sz="3335" dirty="0"/>
          </a:p>
          <a:p>
            <a:pPr marL="800100" lvl="1" indent="-342900" algn="just"/>
            <a:endParaRPr lang="en-US" altLang="ja-JP" sz="2335" dirty="0"/>
          </a:p>
          <a:p>
            <a:pPr marL="609566" lvl="1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48463739"/>
      </p:ext>
    </p:extLst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641" y="245536"/>
            <a:ext cx="13427870" cy="1143000"/>
          </a:xfrm>
        </p:spPr>
        <p:txBody>
          <a:bodyPr/>
          <a:lstStyle/>
          <a:p>
            <a:r>
              <a:rPr lang="en-US" sz="3600" dirty="0"/>
              <a:t>Potential RAN2-led: </a:t>
            </a:r>
            <a:r>
              <a:rPr lang="en-US" sz="3600" b="0" dirty="0">
                <a:effectLst/>
              </a:rPr>
              <a:t>UAV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03BC0-EB37-4C3E-8DD6-27F0E6CA8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Previous discussion can be found in [1] and [16] as listed on Slide 4</a:t>
            </a:r>
          </a:p>
          <a:p>
            <a:r>
              <a:rPr lang="en-US" sz="2800" dirty="0"/>
              <a:t>List of areas for further discussion till RAN#94-e</a:t>
            </a:r>
          </a:p>
          <a:p>
            <a:pPr marL="800100" lvl="1" indent="-342900" algn="just"/>
            <a:r>
              <a:rPr lang="en-US" altLang="ja-JP" sz="24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Measurement reports</a:t>
            </a:r>
          </a:p>
          <a:p>
            <a:pPr marL="1333471" lvl="2" indent="-342900" algn="just"/>
            <a:r>
              <a:rPr lang="en-US" altLang="ja-JP" sz="18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UE-triggered measurement report based on configured height thresholds</a:t>
            </a:r>
          </a:p>
          <a:p>
            <a:pPr marL="1333471" lvl="2" indent="-342900" algn="just"/>
            <a:r>
              <a:rPr lang="en-US" altLang="ja-JP" sz="18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Reporting of height, location and speed in measurement report</a:t>
            </a:r>
          </a:p>
          <a:p>
            <a:pPr marL="1333471" lvl="2" indent="-342900" algn="just"/>
            <a:r>
              <a:rPr lang="en-US" altLang="ja-JP" sz="18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Flight path reporting</a:t>
            </a:r>
          </a:p>
          <a:p>
            <a:pPr marL="1333471" lvl="2" indent="-342900" algn="just"/>
            <a:r>
              <a:rPr lang="en-US" altLang="ja-JP" sz="18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Measurement reporting based on a configured number of cells (i.e. larger than one) fulfilling the triggering criteria simultaneously</a:t>
            </a:r>
          </a:p>
          <a:p>
            <a:pPr marL="800100" lvl="1" indent="-342900" algn="just"/>
            <a:r>
              <a:rPr lang="en-US" altLang="ja-JP" sz="24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Signaling to support subscription-based aerial-UE identification (</a:t>
            </a:r>
            <a:r>
              <a:rPr lang="en-US" altLang="ja-JP" sz="2400" i="1" u="sng" kern="100" dirty="0"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interaction with SA2</a:t>
            </a:r>
            <a:r>
              <a:rPr lang="en-US" altLang="ja-JP" sz="24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)</a:t>
            </a:r>
          </a:p>
          <a:p>
            <a:pPr marL="1333471" lvl="2" indent="-342900" algn="just"/>
            <a:r>
              <a:rPr lang="en-US" altLang="ja-JP" sz="18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Note: Work done in LTE is a starting point for the above objectives intended to cover LTE UAV functionality including any NR-specific enhancements as necessary</a:t>
            </a:r>
          </a:p>
          <a:p>
            <a:pPr marL="800100" lvl="1" indent="-342900" algn="just"/>
            <a:r>
              <a:rPr lang="en-US" altLang="ja-JP" sz="24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Support for broadcast/groupcast of drone identification over PC5 </a:t>
            </a:r>
            <a:r>
              <a:rPr lang="en-US" altLang="ja-JP" sz="2400" i="1" u="sng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dependent on SA2 outcome </a:t>
            </a:r>
            <a:r>
              <a:rPr lang="en-US" altLang="ja-JP" sz="24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(RAN2)</a:t>
            </a:r>
          </a:p>
        </p:txBody>
      </p:sp>
    </p:spTree>
    <p:extLst>
      <p:ext uri="{BB962C8B-B14F-4D97-AF65-F5344CB8AC3E}">
        <p14:creationId xmlns:p14="http://schemas.microsoft.com/office/powerpoint/2010/main" val="3842719147"/>
      </p:ext>
    </p:extLst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641" y="245536"/>
            <a:ext cx="13427870" cy="1143000"/>
          </a:xfrm>
        </p:spPr>
        <p:txBody>
          <a:bodyPr/>
          <a:lstStyle/>
          <a:p>
            <a:r>
              <a:rPr lang="en-US" sz="3600" dirty="0"/>
              <a:t>Potential RAN2-led: </a:t>
            </a:r>
            <a:r>
              <a:rPr lang="en-US" sz="3600" b="0" dirty="0">
                <a:effectLst/>
              </a:rPr>
              <a:t>Multiple SIM (MUSIM) Enhancements (WI)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03BC0-EB37-4C3E-8DD6-27F0E6CA8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Previous discussion can be found in [1] and [17] as listed on Slide 4</a:t>
            </a:r>
          </a:p>
          <a:p>
            <a:r>
              <a:rPr lang="en-US" sz="2800" dirty="0"/>
              <a:t>List of areas for further discussion till RAN#94-e</a:t>
            </a:r>
          </a:p>
          <a:p>
            <a:pPr marL="800100" lvl="1" indent="-342900" algn="just"/>
            <a:r>
              <a:rPr lang="en-US" altLang="ja-JP" sz="24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Enhancements for staying in RRC_CONNECTED state simultaneously on two NWs (main target is dual RX dual TX UEs). Support of dual connectivity during network switching scenarios</a:t>
            </a:r>
          </a:p>
          <a:p>
            <a:pPr marL="1333471" lvl="2" indent="-342900" algn="just"/>
            <a:r>
              <a:rPr lang="en-US" altLang="ja-JP" sz="20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UE capability coordination/update with NW A when it turns partial TX or RX chains to NW B</a:t>
            </a:r>
          </a:p>
          <a:p>
            <a:pPr marL="1333471" lvl="2" indent="-342900" algn="just"/>
            <a:r>
              <a:rPr lang="en-US" altLang="ja-JP" sz="20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Enhancements to UE request for </a:t>
            </a:r>
            <a:r>
              <a:rPr lang="en-US" altLang="ja-JP" sz="2000" kern="100" dirty="0" err="1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SCell</a:t>
            </a:r>
            <a:r>
              <a:rPr lang="en-US" altLang="ja-JP" sz="20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 / SCG deactivation, release etc.</a:t>
            </a:r>
          </a:p>
        </p:txBody>
      </p:sp>
    </p:spTree>
    <p:extLst>
      <p:ext uri="{BB962C8B-B14F-4D97-AF65-F5344CB8AC3E}">
        <p14:creationId xmlns:p14="http://schemas.microsoft.com/office/powerpoint/2010/main" val="448467092"/>
      </p:ext>
    </p:extLst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641" y="245536"/>
            <a:ext cx="13427870" cy="1143000"/>
          </a:xfrm>
        </p:spPr>
        <p:txBody>
          <a:bodyPr/>
          <a:lstStyle/>
          <a:p>
            <a:r>
              <a:rPr lang="en-US" sz="3600" dirty="0"/>
              <a:t>Potential RAN2-led: </a:t>
            </a:r>
            <a:r>
              <a:rPr lang="en-US" sz="3600" b="0" dirty="0">
                <a:effectLst/>
              </a:rPr>
              <a:t>In-Device Co-existence (IDC) Enhancements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03BC0-EB37-4C3E-8DD6-27F0E6CA8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Previous discussion can be found in [1] and [17] as listed on Slide 4</a:t>
            </a:r>
          </a:p>
          <a:p>
            <a:r>
              <a:rPr lang="en-US" sz="2800" dirty="0"/>
              <a:t>List of areas for further discussion till RAN#94-e</a:t>
            </a:r>
          </a:p>
          <a:p>
            <a:pPr marL="800100" lvl="1" indent="-342900" algn="just"/>
            <a:r>
              <a:rPr lang="en-US" altLang="ja-JP" sz="24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The interference between 3GPP and other RATs:</a:t>
            </a:r>
          </a:p>
          <a:p>
            <a:pPr marL="1333471" lvl="2" indent="-342900" algn="just"/>
            <a:r>
              <a:rPr lang="en-US" altLang="ja-JP" sz="20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Enhanced FDM solution, which allows more flexible indication of affected frequencies (e.g. granularity of BWP or sub-band or PRB level)</a:t>
            </a:r>
          </a:p>
          <a:p>
            <a:pPr marL="1333471" lvl="2" indent="-342900" algn="just"/>
            <a:r>
              <a:rPr lang="en-US" altLang="ja-JP" sz="20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TDM solution (e.g. indication of UE preferred TDM pattern for UL/DL)</a:t>
            </a:r>
            <a:endParaRPr lang="en-US" altLang="ja-JP" sz="1600" kern="100" dirty="0">
              <a:effectLst/>
              <a:latin typeface="Calibri" panose="020F0502020204030204" pitchFamily="34" charset="0"/>
              <a:ea typeface="游明朝" panose="02020400000000000000" pitchFamily="18" charset="-128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643972"/>
      </p:ext>
    </p:extLst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8CA0F-D8F1-4A1D-B054-9C9D5323BB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7068" y="2883981"/>
            <a:ext cx="9661865" cy="1470025"/>
          </a:xfrm>
        </p:spPr>
        <p:txBody>
          <a:bodyPr/>
          <a:lstStyle/>
          <a:p>
            <a:r>
              <a:rPr lang="en-US" sz="6000" dirty="0"/>
              <a:t>Detailed Example Areas for Each Potential Item – </a:t>
            </a:r>
            <a:r>
              <a:rPr lang="en-US" sz="6000" dirty="0">
                <a:highlight>
                  <a:srgbClr val="92D050"/>
                </a:highlight>
              </a:rPr>
              <a:t>RAN3</a:t>
            </a:r>
            <a:r>
              <a:rPr lang="en-US" sz="6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28570350"/>
      </p:ext>
    </p:extLst>
  </p:cSld>
  <p:clrMapOvr>
    <a:masterClrMapping/>
  </p:clrMapOvr>
  <p:transition spd="slow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641" y="245536"/>
            <a:ext cx="13427870" cy="1143000"/>
          </a:xfrm>
        </p:spPr>
        <p:txBody>
          <a:bodyPr/>
          <a:lstStyle/>
          <a:p>
            <a:r>
              <a:rPr lang="en-US" sz="4000" dirty="0"/>
              <a:t>Potential RAN3-led: Additional topological improvements - IAB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03BC0-EB37-4C3E-8DD6-27F0E6CA8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014" y="1200152"/>
            <a:ext cx="13756312" cy="4830233"/>
          </a:xfrm>
        </p:spPr>
        <p:txBody>
          <a:bodyPr/>
          <a:lstStyle/>
          <a:p>
            <a:r>
              <a:rPr lang="en-US" sz="2400" dirty="0"/>
              <a:t>Previous discussion can be found in [1] and [5] as listed on Slide 4</a:t>
            </a:r>
          </a:p>
          <a:p>
            <a:r>
              <a:rPr lang="en-US" sz="2400" dirty="0"/>
              <a:t>List of areas for further discussion till RAN#94-e</a:t>
            </a:r>
          </a:p>
          <a:p>
            <a:pPr lvl="1"/>
            <a:r>
              <a:rPr lang="en-US" sz="2135" dirty="0"/>
              <a:t>Focus on the mobile-IAB/VMR-nodes mounted on vehicles scenario providing 5G coverage/capacity enhancement to onboard and/or surrounding UEs in Rel-18 as discussed by TR22.839. </a:t>
            </a:r>
          </a:p>
          <a:p>
            <a:pPr lvl="1"/>
            <a:r>
              <a:rPr lang="en-US" sz="2135" dirty="0"/>
              <a:t>Start with the following objectives for mobile IAB/VMR in Rel-18, e.g.:</a:t>
            </a:r>
          </a:p>
          <a:p>
            <a:pPr lvl="2"/>
            <a:r>
              <a:rPr lang="en-US" sz="1600" dirty="0"/>
              <a:t>Cell mobility aware handover and neighbor relations </a:t>
            </a:r>
          </a:p>
          <a:p>
            <a:pPr lvl="2"/>
            <a:r>
              <a:rPr lang="en-US" sz="1600" dirty="0"/>
              <a:t>Group mobility enhancement </a:t>
            </a:r>
          </a:p>
          <a:p>
            <a:pPr lvl="2"/>
            <a:r>
              <a:rPr lang="en-US" sz="1600" dirty="0"/>
              <a:t>Authorization and backhaul security </a:t>
            </a:r>
          </a:p>
          <a:p>
            <a:pPr lvl="2"/>
            <a:r>
              <a:rPr lang="en-US" sz="1600" dirty="0"/>
              <a:t>Whether enhancements for PCI collision and RACH conflict avoidance are necessary should be considered </a:t>
            </a:r>
          </a:p>
          <a:p>
            <a:pPr lvl="1"/>
            <a:r>
              <a:rPr lang="en-US" sz="2135" dirty="0"/>
              <a:t>Interactions with </a:t>
            </a:r>
            <a:r>
              <a:rPr lang="en-US" sz="2135" i="1" u="sng" dirty="0"/>
              <a:t>SA1, SA2, SA3 and CT </a:t>
            </a:r>
            <a:r>
              <a:rPr lang="en-US" sz="2135" dirty="0"/>
              <a:t>should be considered for the R18 mobile IAB/VMR study when needed</a:t>
            </a:r>
          </a:p>
        </p:txBody>
      </p:sp>
    </p:spTree>
    <p:extLst>
      <p:ext uri="{BB962C8B-B14F-4D97-AF65-F5344CB8AC3E}">
        <p14:creationId xmlns:p14="http://schemas.microsoft.com/office/powerpoint/2010/main" val="1897646553"/>
      </p:ext>
    </p:extLst>
  </p:cSld>
  <p:clrMapOvr>
    <a:masterClrMapping/>
  </p:clrMapOvr>
  <p:transition spd="slow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641" y="245536"/>
            <a:ext cx="13427870" cy="1143000"/>
          </a:xfrm>
        </p:spPr>
        <p:txBody>
          <a:bodyPr/>
          <a:lstStyle/>
          <a:p>
            <a:r>
              <a:rPr lang="en-US" sz="4000" dirty="0"/>
              <a:t>Potential RAN3-led: AI/ML for NG-RAN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03BC0-EB37-4C3E-8DD6-27F0E6CA8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014" y="1200152"/>
            <a:ext cx="13756312" cy="4830233"/>
          </a:xfrm>
        </p:spPr>
        <p:txBody>
          <a:bodyPr/>
          <a:lstStyle/>
          <a:p>
            <a:r>
              <a:rPr lang="en-US" sz="2400" dirty="0"/>
              <a:t>Previous discussion can be found in [1] and [13] as listed on Slide 4</a:t>
            </a:r>
          </a:p>
          <a:p>
            <a:r>
              <a:rPr lang="en-US" sz="2400" dirty="0"/>
              <a:t>List of areas for further discussion till RAN#94-e</a:t>
            </a:r>
          </a:p>
          <a:p>
            <a:pPr lvl="1"/>
            <a:r>
              <a:rPr lang="en-US" sz="2135" dirty="0"/>
              <a:t>NG-RAN</a:t>
            </a:r>
          </a:p>
        </p:txBody>
      </p:sp>
    </p:spTree>
    <p:extLst>
      <p:ext uri="{BB962C8B-B14F-4D97-AF65-F5344CB8AC3E}">
        <p14:creationId xmlns:p14="http://schemas.microsoft.com/office/powerpoint/2010/main" val="385012923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4997" y="228603"/>
            <a:ext cx="11374390" cy="491064"/>
          </a:xfrm>
        </p:spPr>
        <p:txBody>
          <a:bodyPr/>
          <a:lstStyle/>
          <a:p>
            <a:r>
              <a:rPr lang="en-US" sz="4000" dirty="0"/>
              <a:t>References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85C8980-CA98-4304-964B-96F3ED6C39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767769"/>
              </p:ext>
            </p:extLst>
          </p:nvPr>
        </p:nvGraphicFramePr>
        <p:xfrm>
          <a:off x="752821" y="719667"/>
          <a:ext cx="13080999" cy="57244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3081">
                  <a:extLst>
                    <a:ext uri="{9D8B030D-6E8A-4147-A177-3AD203B41FA5}">
                      <a16:colId xmlns:a16="http://schemas.microsoft.com/office/drawing/2014/main" val="3477048622"/>
                    </a:ext>
                  </a:extLst>
                </a:gridCol>
                <a:gridCol w="1091626">
                  <a:extLst>
                    <a:ext uri="{9D8B030D-6E8A-4147-A177-3AD203B41FA5}">
                      <a16:colId xmlns:a16="http://schemas.microsoft.com/office/drawing/2014/main" val="3320743825"/>
                    </a:ext>
                  </a:extLst>
                </a:gridCol>
                <a:gridCol w="8098169">
                  <a:extLst>
                    <a:ext uri="{9D8B030D-6E8A-4147-A177-3AD203B41FA5}">
                      <a16:colId xmlns:a16="http://schemas.microsoft.com/office/drawing/2014/main" val="3752338053"/>
                    </a:ext>
                  </a:extLst>
                </a:gridCol>
                <a:gridCol w="3188123">
                  <a:extLst>
                    <a:ext uri="{9D8B030D-6E8A-4147-A177-3AD203B41FA5}">
                      <a16:colId xmlns:a16="http://schemas.microsoft.com/office/drawing/2014/main" val="1270628704"/>
                    </a:ext>
                  </a:extLst>
                </a:gridCol>
              </a:tblGrid>
              <a:tr h="2545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Index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</a:rPr>
                        <a:t>TDoc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Title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Source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5844634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hlinkClick r:id="rId2" tooltip="http://www.3gpp.org/ftp/tsg_ran/tsg_ran/tsgr_ahs/2021_06_ran_rel18_ws/docs/rws-210659.zip"/>
                        </a:rPr>
                        <a:t>RWS-210659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/>
                        <a:t>Summary of RAN Rel-18 Workshop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RAN Chair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6150594"/>
                  </a:ext>
                </a:extLst>
              </a:tr>
              <a:tr h="28981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2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3"/>
                        </a:rPr>
                        <a:t>RP-211651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Moderator's summary for discussion [RAN93e-R18Prep-01] Evolution for DL MIMO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RAN1 vice-chair (CMCC)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621407"/>
                  </a:ext>
                </a:extLst>
              </a:tr>
              <a:tr h="28981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3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4"/>
                        </a:rPr>
                        <a:t>RP-211652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Moderator's summary for discussion [RAN93e-R18Prep-02] UL enhancements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NTT DOCOMO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21194443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4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5"/>
                        </a:rPr>
                        <a:t>RP-211653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Moderator's summary for discussion [RAN93e-R18Prep-03] Mobility Enhancements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RAN vice chair (CMCC)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4473138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5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6"/>
                        </a:rPr>
                        <a:t>RP-211654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Moderator's summary for discussion [RAN93e-R18Prep-04] Additional topological improvements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RAN3 chair (ZTE)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9739157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6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7"/>
                        </a:rPr>
                        <a:t>RP-211655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Moderator's summary for discussion [RAN93e-R18Prep-05] Enhancements for XR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Nokia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4883356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7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8"/>
                        </a:rPr>
                        <a:t>RP-212503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Moderator's summary for discussion [RAN93e-R18Prep-06] </a:t>
                      </a:r>
                      <a:r>
                        <a:rPr lang="en-US" sz="1400" b="1" dirty="0" err="1">
                          <a:effectLst/>
                        </a:rPr>
                        <a:t>Sidelink</a:t>
                      </a:r>
                      <a:r>
                        <a:rPr lang="en-US" sz="1400" b="1" dirty="0">
                          <a:effectLst/>
                        </a:rPr>
                        <a:t> enhancements (excluding positioning)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LG Electronics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16062630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8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9"/>
                        </a:rPr>
                        <a:t>RP-212221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Moderator's summary for discussion [RAN93e-R18Prep-07] </a:t>
                      </a:r>
                      <a:r>
                        <a:rPr lang="en-US" sz="1400" b="1" dirty="0" err="1">
                          <a:effectLst/>
                        </a:rPr>
                        <a:t>RedCap</a:t>
                      </a:r>
                      <a:r>
                        <a:rPr lang="en-US" sz="1400" b="1" dirty="0">
                          <a:effectLst/>
                        </a:rPr>
                        <a:t> evolution (excluding positioning)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Ericsson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5760672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9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10"/>
                        </a:rPr>
                        <a:t>RP-211658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Moderator's summary for discussion [RAN93e-R18Prep-08] NTN evolution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RAN vice-chair (AT&amp;T)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0795267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10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11"/>
                        </a:rPr>
                        <a:t>RP-211659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Moderator's summary for discussion [RAN93e-R18Prep-09] Evolution for broadcast and multicast services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RAN vice-chair (Deutsche Telekom)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7671372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11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12"/>
                        </a:rPr>
                        <a:t>RP-211660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Moderator's summary for discussion [RAN93e-R18Prep-10] Expanded and improved Positioning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Intel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10509116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12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13"/>
                        </a:rPr>
                        <a:t>RP-211661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Moderator's summary for discussion [RAN93e-R18Prep-11] Evolution of duplex operation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Samsung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89049886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13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14"/>
                        </a:rPr>
                        <a:t>RP-211662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Moderator's summary for discussion [RAN93e-R18Prep-12] AI/ML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Qualcomm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7870390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14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15"/>
                        </a:rPr>
                        <a:t>RP-211663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Moderator's summary for discussion [RAN93e-R18Prep-13] Network energy savings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Huawei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4005139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15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16"/>
                        </a:rPr>
                        <a:t>RP-211664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Moderator's summary for discussion [RAN93e-R18Prep-14] Additional RAN1/2/3 candidate topics, Set 1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RAN1 chair (Samsung)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37152253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16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17"/>
                        </a:rPr>
                        <a:t>RP-211665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Moderator's summary for discussion [RAN93e-R18Prep-15] Additional RAN1/2/3 candidate topics, Set 2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RAN1 vice-chair (Ericsson)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5179303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17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18"/>
                        </a:rPr>
                        <a:t>RP-211666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Moderator's summary for discussion [RAN93e-R18Prep-16] Additional RAN1/2/3 candidate topics, Set 3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RAN2 chair (MediaTek)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0194560"/>
                  </a:ext>
                </a:extLst>
              </a:tr>
              <a:tr h="305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18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hlinkClick r:id="rId19"/>
                        </a:rPr>
                        <a:t>RP-211667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Moderator's summary for discussion [RAN93e-R18Prep-17] Potential RAN4 enhancements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RAN4 chair (Huawei)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8994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3615403"/>
      </p:ext>
    </p:extLst>
  </p:cSld>
  <p:clrMapOvr>
    <a:masterClrMapping/>
  </p:clrMapOvr>
  <p:transition spd="slow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641" y="245536"/>
            <a:ext cx="13427870" cy="1143000"/>
          </a:xfrm>
        </p:spPr>
        <p:txBody>
          <a:bodyPr/>
          <a:lstStyle/>
          <a:p>
            <a:r>
              <a:rPr lang="en-US" sz="3600" dirty="0"/>
              <a:t>Potential RAN3-led: </a:t>
            </a:r>
            <a:r>
              <a:rPr lang="en-US" sz="3600" b="0" dirty="0">
                <a:effectLst/>
              </a:rPr>
              <a:t>SON/MDT Enhancements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03BC0-EB37-4C3E-8DD6-27F0E6CA8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Previous discussion can be found in [1] and [17] as listed on Slide 4</a:t>
            </a:r>
          </a:p>
          <a:p>
            <a:r>
              <a:rPr lang="en-US" sz="2800" dirty="0"/>
              <a:t>List of areas for further discussion till RAN#94-e</a:t>
            </a:r>
          </a:p>
          <a:p>
            <a:pPr marL="800100" lvl="1" indent="-342900" algn="just"/>
            <a:r>
              <a:rPr lang="en-US" altLang="ja-JP" sz="24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IRAT ho voice fallback</a:t>
            </a:r>
          </a:p>
          <a:p>
            <a:pPr marL="800100" lvl="1" indent="-342900" algn="just"/>
            <a:r>
              <a:rPr lang="en-US" altLang="ja-JP" sz="24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SONMDT Rel-17 leftovers (details FFS) e.g. MR-DC CPAC and MRO successful </a:t>
            </a:r>
            <a:r>
              <a:rPr lang="en-US" altLang="ja-JP" sz="2400" kern="100" dirty="0" err="1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PScell</a:t>
            </a:r>
            <a:r>
              <a:rPr lang="en-US" altLang="ja-JP" sz="24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 change report, fast MCG recovery</a:t>
            </a:r>
          </a:p>
          <a:p>
            <a:pPr marL="800100" lvl="1" indent="-342900" algn="just"/>
            <a:r>
              <a:rPr lang="en-US" altLang="ja-JP" sz="24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Rel-16 features not earlier covered including their Rel-17 enhancements: NPN, V2X, IAB</a:t>
            </a:r>
          </a:p>
          <a:p>
            <a:pPr marL="800100" lvl="1" indent="-342900" algn="just"/>
            <a:r>
              <a:rPr lang="en-US" altLang="ja-JP" sz="24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Rel-17 new features, RACH enhancements, MBS, </a:t>
            </a:r>
            <a:r>
              <a:rPr lang="en-US" altLang="ja-JP" sz="2400" kern="100" dirty="0" err="1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Cov</a:t>
            </a:r>
            <a:r>
              <a:rPr lang="en-US" altLang="ja-JP" sz="24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 </a:t>
            </a:r>
            <a:r>
              <a:rPr lang="en-US" altLang="ja-JP" sz="2400" kern="100" dirty="0" err="1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Enh</a:t>
            </a:r>
            <a:r>
              <a:rPr lang="en-US" altLang="ja-JP" sz="24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, NTN, SDT, Slice,</a:t>
            </a:r>
          </a:p>
          <a:p>
            <a:pPr marL="800100" lvl="1" indent="-342900" algn="just"/>
            <a:r>
              <a:rPr lang="en-US" altLang="ja-JP" sz="24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Other, FFS e.g. Mandatory capability for essential cases (e.g. related to energy consumption), applicable parts of 5GAA predictive QoS not covered above if any.</a:t>
            </a:r>
            <a:endParaRPr lang="en-US" altLang="ja-JP" sz="2000" kern="100" dirty="0">
              <a:effectLst/>
              <a:latin typeface="Calibri" panose="020F0502020204030204" pitchFamily="34" charset="0"/>
              <a:ea typeface="游明朝" panose="02020400000000000000" pitchFamily="18" charset="-128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914316"/>
      </p:ext>
    </p:extLst>
  </p:cSld>
  <p:clrMapOvr>
    <a:masterClrMapping/>
  </p:clrMapOvr>
  <p:transition spd="slow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641" y="245536"/>
            <a:ext cx="13427870" cy="1143000"/>
          </a:xfrm>
        </p:spPr>
        <p:txBody>
          <a:bodyPr/>
          <a:lstStyle/>
          <a:p>
            <a:r>
              <a:rPr lang="en-US" sz="3600" dirty="0"/>
              <a:t>Potential RAN3-led: </a:t>
            </a:r>
            <a:r>
              <a:rPr lang="en-US" sz="3600" b="0" dirty="0" err="1">
                <a:effectLst/>
              </a:rPr>
              <a:t>QoE</a:t>
            </a:r>
            <a:r>
              <a:rPr lang="en-US" sz="3600" b="0" dirty="0">
                <a:effectLst/>
              </a:rPr>
              <a:t> Enhancements 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03BC0-EB37-4C3E-8DD6-27F0E6CA8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Previous discussion can be found in [1] and [17] as listed on Slide 4</a:t>
            </a:r>
          </a:p>
          <a:p>
            <a:r>
              <a:rPr lang="en-US" sz="2800" dirty="0"/>
              <a:t>List of areas for further discussion till RAN#94-e</a:t>
            </a:r>
          </a:p>
          <a:p>
            <a:pPr marL="800100" lvl="1" indent="-342900" algn="just"/>
            <a:r>
              <a:rPr lang="en-US" altLang="ja-JP" sz="24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Support new service type, AR, MR, MBS, etc.</a:t>
            </a:r>
          </a:p>
          <a:p>
            <a:pPr marL="800100" lvl="1" indent="-342900" algn="just"/>
            <a:r>
              <a:rPr lang="en-US" altLang="ja-JP" sz="24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Potential enhancement on RAN visible </a:t>
            </a:r>
            <a:r>
              <a:rPr lang="en-US" altLang="ja-JP" sz="2400" kern="100" dirty="0" err="1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QoE</a:t>
            </a:r>
            <a:r>
              <a:rPr lang="en-US" altLang="ja-JP" sz="24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 related with specific service type (including new 5G service)</a:t>
            </a:r>
          </a:p>
          <a:p>
            <a:pPr marL="800100" lvl="1" indent="-342900" algn="just"/>
            <a:r>
              <a:rPr lang="en-US" altLang="ja-JP" sz="24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Potential enhancement on slice related </a:t>
            </a:r>
            <a:r>
              <a:rPr lang="en-US" altLang="ja-JP" sz="2400" kern="100" dirty="0" err="1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QoE</a:t>
            </a:r>
            <a:r>
              <a:rPr lang="en-US" altLang="ja-JP" sz="24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 measurement and report</a:t>
            </a:r>
          </a:p>
          <a:p>
            <a:pPr marL="800100" lvl="1" indent="-342900" algn="just"/>
            <a:r>
              <a:rPr lang="en-US" altLang="ja-JP" sz="2400" kern="100" dirty="0" err="1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QoE</a:t>
            </a:r>
            <a:r>
              <a:rPr lang="en-US" altLang="ja-JP" sz="24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 measurement in RRC IDLE and RRC INACTIVE</a:t>
            </a:r>
          </a:p>
          <a:p>
            <a:pPr marL="800100" lvl="1" indent="-342900" algn="just"/>
            <a:r>
              <a:rPr lang="en-US" altLang="ja-JP" sz="2400" kern="100" dirty="0" err="1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QoE</a:t>
            </a:r>
            <a:r>
              <a:rPr lang="en-US" altLang="ja-JP" sz="24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 in MR_DC with 5GC</a:t>
            </a:r>
          </a:p>
          <a:p>
            <a:pPr marL="800100" lvl="1" indent="-342900" algn="just"/>
            <a:r>
              <a:rPr lang="en-US" altLang="ja-JP" sz="24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Rel-17 left-overs (FFS, e.g. Enhancement on alignment of radio related measurements and </a:t>
            </a:r>
            <a:r>
              <a:rPr lang="en-US" altLang="ja-JP" sz="2400" kern="100" dirty="0" err="1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QoE</a:t>
            </a:r>
            <a:r>
              <a:rPr lang="en-US" altLang="ja-JP" sz="2400" kern="100" dirty="0">
                <a:effectLst/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 measurements).</a:t>
            </a:r>
            <a:endParaRPr lang="en-US" altLang="ja-JP" sz="2000" kern="100" dirty="0">
              <a:effectLst/>
              <a:latin typeface="Calibri" panose="020F0502020204030204" pitchFamily="34" charset="0"/>
              <a:ea typeface="游明朝" panose="02020400000000000000" pitchFamily="18" charset="-128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002626"/>
      </p:ext>
    </p:extLst>
  </p:cSld>
  <p:clrMapOvr>
    <a:masterClrMapping/>
  </p:clrMapOvr>
  <p:transition spd="slow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8CA0F-D8F1-4A1D-B054-9C9D5323BB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7068" y="2883981"/>
            <a:ext cx="9661865" cy="1470025"/>
          </a:xfrm>
        </p:spPr>
        <p:txBody>
          <a:bodyPr/>
          <a:lstStyle/>
          <a:p>
            <a:r>
              <a:rPr lang="en-US" sz="6000" dirty="0"/>
              <a:t>Detailed Example Areas for Each Potential Item – </a:t>
            </a:r>
            <a:r>
              <a:rPr lang="en-US" sz="6000" dirty="0">
                <a:highlight>
                  <a:srgbClr val="92D050"/>
                </a:highlight>
              </a:rPr>
              <a:t>RAN4</a:t>
            </a:r>
            <a:r>
              <a:rPr lang="en-US" sz="6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05442116"/>
      </p:ext>
    </p:extLst>
  </p:cSld>
  <p:clrMapOvr>
    <a:masterClrMapping/>
  </p:clrMapOvr>
  <p:transition spd="slow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641" y="245536"/>
            <a:ext cx="13766026" cy="1143000"/>
          </a:xfrm>
        </p:spPr>
        <p:txBody>
          <a:bodyPr/>
          <a:lstStyle/>
          <a:p>
            <a:r>
              <a:rPr lang="en-US" sz="4000" dirty="0"/>
              <a:t>Potential RAN4-led Items for Subsequent Discussion till RAN#94-e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03BC0-EB37-4C3E-8DD6-27F0E6CA8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3349" y="1217085"/>
            <a:ext cx="13308826" cy="4830233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sz="2800" dirty="0"/>
              <a:t>Previous discussion can be found in [1] and [18] as listed on Slide 4</a:t>
            </a:r>
          </a:p>
          <a:p>
            <a:r>
              <a:rPr lang="en-US" sz="2800" dirty="0"/>
              <a:t>A single email thread is to be used for further discussion till RAN#94-e</a:t>
            </a:r>
          </a:p>
          <a:p>
            <a:pPr lvl="1"/>
            <a:r>
              <a:rPr lang="en-US" sz="2000" dirty="0"/>
              <a:t>Using [18] and all relevant contributions under AI 9.0 in RAN#93-e as a starting point </a:t>
            </a:r>
          </a:p>
          <a:p>
            <a:pPr lvl="1"/>
            <a:r>
              <a:rPr lang="en-US" sz="2000" dirty="0"/>
              <a:t>Also include discussion on aspects regarding </a:t>
            </a:r>
            <a:r>
              <a:rPr lang="en-US" sz="2000" b="0" i="0" u="none" strike="noStrike" baseline="0" dirty="0">
                <a:latin typeface="TimesNewRomanPSMT"/>
              </a:rPr>
              <a:t>bandwidths lower than 5 MHz in dedicated spectrum as discussed in reference [16]</a:t>
            </a:r>
          </a:p>
          <a:p>
            <a:pPr lvl="2"/>
            <a:r>
              <a:rPr lang="en-US" sz="1800" dirty="0"/>
              <a:t>3-5 MHz in dedicated FDD FR1 spectrum</a:t>
            </a:r>
          </a:p>
          <a:p>
            <a:pPr lvl="3"/>
            <a:r>
              <a:rPr lang="en-US" sz="1800" dirty="0"/>
              <a:t>SCS and CP: 15 kHz with normal CP</a:t>
            </a:r>
          </a:p>
          <a:p>
            <a:pPr lvl="3"/>
            <a:r>
              <a:rPr lang="en-US" sz="1800" dirty="0"/>
              <a:t>SSB: PSS/SSS without puncturing, PBCH based on current design while minimizing performance degradation</a:t>
            </a:r>
          </a:p>
          <a:p>
            <a:pPr lvl="2"/>
            <a:r>
              <a:rPr lang="en-US" sz="1800" dirty="0"/>
              <a:t>Changes to support deploying NR</a:t>
            </a:r>
          </a:p>
          <a:p>
            <a:pPr lvl="3"/>
            <a:r>
              <a:rPr lang="en-US" sz="1800" dirty="0"/>
              <a:t>System parameters including channel and sync </a:t>
            </a:r>
            <a:r>
              <a:rPr lang="en-US" sz="1800" dirty="0" err="1"/>
              <a:t>rasters</a:t>
            </a:r>
            <a:endParaRPr lang="en-US" sz="1800" dirty="0"/>
          </a:p>
          <a:p>
            <a:pPr lvl="3"/>
            <a:r>
              <a:rPr lang="en-US" sz="1800" dirty="0"/>
              <a:t>RF requirements for bands while minimizing impacts (reuse 5 MHz BW at least for FRMCS and specify RF requirement of 3 MHz BW for other cases)</a:t>
            </a:r>
          </a:p>
          <a:p>
            <a:pPr lvl="2"/>
            <a:r>
              <a:rPr lang="en-US" sz="1800" dirty="0"/>
              <a:t>Notes: This work is only applicable to FR1 bands identified for utilities, railways and PPDR</a:t>
            </a:r>
          </a:p>
          <a:p>
            <a:pPr lvl="1"/>
            <a:r>
              <a:rPr lang="en-US" sz="2000" dirty="0"/>
              <a:t>Also including aspects regarding DSS (note: this is also related to the ongoing Rel-17 discussion)</a:t>
            </a:r>
          </a:p>
          <a:p>
            <a:pPr lvl="1"/>
            <a:endParaRPr lang="en-US" sz="2335" dirty="0"/>
          </a:p>
        </p:txBody>
      </p:sp>
    </p:spTree>
    <p:extLst>
      <p:ext uri="{BB962C8B-B14F-4D97-AF65-F5344CB8AC3E}">
        <p14:creationId xmlns:p14="http://schemas.microsoft.com/office/powerpoint/2010/main" val="3200504972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8CA0F-D8F1-4A1D-B054-9C9D5323BB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1068" y="2460647"/>
            <a:ext cx="12746197" cy="1470025"/>
          </a:xfrm>
        </p:spPr>
        <p:txBody>
          <a:bodyPr/>
          <a:lstStyle/>
          <a:p>
            <a:r>
              <a:rPr lang="en-US" sz="6000" dirty="0"/>
              <a:t>General Guidance</a:t>
            </a:r>
          </a:p>
        </p:txBody>
      </p:sp>
    </p:spTree>
    <p:extLst>
      <p:ext uri="{BB962C8B-B14F-4D97-AF65-F5344CB8AC3E}">
        <p14:creationId xmlns:p14="http://schemas.microsoft.com/office/powerpoint/2010/main" val="2191824459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0218" y="66233"/>
            <a:ext cx="11706046" cy="702730"/>
          </a:xfrm>
        </p:spPr>
        <p:txBody>
          <a:bodyPr/>
          <a:lstStyle/>
          <a:p>
            <a:r>
              <a:rPr lang="en-US" dirty="0"/>
              <a:t>General Guidance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03BC0-EB37-4C3E-8DD6-27F0E6CA8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334" y="768963"/>
            <a:ext cx="14027887" cy="4830233"/>
          </a:xfrm>
        </p:spPr>
        <p:txBody>
          <a:bodyPr/>
          <a:lstStyle/>
          <a:p>
            <a:r>
              <a:rPr lang="en-US" sz="2400" dirty="0"/>
              <a:t>A list of items organized by the leading WG are provided in the sequel, which is to be used for subsequent discussion till RAN#94</a:t>
            </a:r>
          </a:p>
          <a:p>
            <a:pPr lvl="1"/>
            <a:r>
              <a:rPr lang="en-US" sz="2000" dirty="0"/>
              <a:t>The email discussion in October (</a:t>
            </a:r>
            <a:r>
              <a:rPr lang="en-US" sz="2000" dirty="0">
                <a:highlight>
                  <a:srgbClr val="FFFF00"/>
                </a:highlight>
              </a:rPr>
              <a:t>Oct. </a:t>
            </a:r>
            <a:r>
              <a:rPr lang="en-US" sz="2000" u="sng" strike="sngStrike" dirty="0">
                <a:solidFill>
                  <a:srgbClr val="FF0000"/>
                </a:solidFill>
                <a:highlight>
                  <a:srgbClr val="FFFF00"/>
                </a:highlight>
              </a:rPr>
              <a:t>18</a:t>
            </a:r>
            <a:r>
              <a:rPr lang="en-US" sz="2000" u="sng" dirty="0">
                <a:solidFill>
                  <a:srgbClr val="FF0000"/>
                </a:solidFill>
                <a:highlight>
                  <a:srgbClr val="FFFF00"/>
                </a:highlight>
              </a:rPr>
              <a:t>20</a:t>
            </a:r>
            <a:r>
              <a:rPr lang="en-US" sz="2000" baseline="30000" dirty="0">
                <a:highlight>
                  <a:srgbClr val="FFFF00"/>
                </a:highlight>
              </a:rPr>
              <a:t>th</a:t>
            </a:r>
            <a:r>
              <a:rPr lang="en-US" sz="2000" dirty="0">
                <a:highlight>
                  <a:srgbClr val="FFFF00"/>
                </a:highlight>
              </a:rPr>
              <a:t> – 2</a:t>
            </a:r>
            <a:r>
              <a:rPr lang="en-US" sz="2000" u="sng" dirty="0">
                <a:solidFill>
                  <a:srgbClr val="FF0000"/>
                </a:solidFill>
                <a:highlight>
                  <a:srgbClr val="FFFF00"/>
                </a:highlight>
              </a:rPr>
              <a:t>9</a:t>
            </a:r>
            <a:r>
              <a:rPr lang="en-US" sz="2000" u="sng" strike="sngStrike" dirty="0">
                <a:solidFill>
                  <a:srgbClr val="FF0000"/>
                </a:solidFill>
                <a:highlight>
                  <a:srgbClr val="FFFF00"/>
                </a:highlight>
              </a:rPr>
              <a:t>7</a:t>
            </a:r>
            <a:r>
              <a:rPr lang="en-US" sz="2000" baseline="30000" dirty="0">
                <a:highlight>
                  <a:srgbClr val="FFFF00"/>
                </a:highlight>
              </a:rPr>
              <a:t>th</a:t>
            </a:r>
            <a:r>
              <a:rPr lang="en-US" sz="2000" dirty="0"/>
              <a:t>) is expected to focus on potential scope for each potential WI or SI</a:t>
            </a:r>
          </a:p>
          <a:p>
            <a:pPr lvl="2"/>
            <a:r>
              <a:rPr lang="en-US" sz="1800" dirty="0"/>
              <a:t>Including discussion whether it should be a SI, or a WI (including possibly a study phase for some scope(s))</a:t>
            </a:r>
          </a:p>
          <a:p>
            <a:pPr lvl="2"/>
            <a:r>
              <a:rPr lang="en-US" sz="1800" dirty="0"/>
              <a:t>Including discussion on the leading WG (if any change) and the secondary WG(s)</a:t>
            </a:r>
          </a:p>
          <a:p>
            <a:r>
              <a:rPr lang="en-US" sz="2400" b="1" dirty="0"/>
              <a:t>A subset of these items in the list are expected to be approved for RAN Rel-18 in RAN#94-e</a:t>
            </a:r>
          </a:p>
          <a:p>
            <a:pPr lvl="1"/>
            <a:r>
              <a:rPr lang="en-US" sz="2000" dirty="0"/>
              <a:t>All items are subject to discussion and justification, and may be potentially split, consolidated, or dropped, until RAN#94-e</a:t>
            </a:r>
          </a:p>
          <a:p>
            <a:pPr lvl="1"/>
            <a:r>
              <a:rPr lang="en-US" sz="2000" dirty="0"/>
              <a:t>It is critical to ensure all </a:t>
            </a:r>
            <a:r>
              <a:rPr lang="en-US" sz="2000" dirty="0" err="1"/>
              <a:t>WGs’s</a:t>
            </a:r>
            <a:r>
              <a:rPr lang="en-US" sz="2000" dirty="0"/>
              <a:t> load in Rel-18 is reasonable!</a:t>
            </a:r>
          </a:p>
          <a:p>
            <a:pPr lvl="1"/>
            <a:r>
              <a:rPr lang="en-US" sz="2000" dirty="0"/>
              <a:t>In approving RAN1/2/3-led projects in RAN#94-e, </a:t>
            </a:r>
          </a:p>
          <a:p>
            <a:pPr lvl="2"/>
            <a:r>
              <a:rPr lang="en-US" sz="1800" dirty="0"/>
              <a:t>Some RAN1/2/3 WG capacity (in terms of # TUs) will be reserved ([5%-15%?])</a:t>
            </a:r>
          </a:p>
          <a:p>
            <a:pPr lvl="2"/>
            <a:r>
              <a:rPr lang="en-US" sz="1800" dirty="0"/>
              <a:t>All WGs would have dedicated TUs to handle impacts from other WGs (including other WG-led projects and misc. impact within RAN and from other TSGs)</a:t>
            </a:r>
          </a:p>
        </p:txBody>
      </p:sp>
    </p:spTree>
    <p:extLst>
      <p:ext uri="{BB962C8B-B14F-4D97-AF65-F5344CB8AC3E}">
        <p14:creationId xmlns:p14="http://schemas.microsoft.com/office/powerpoint/2010/main" val="118730087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7688" y="228603"/>
            <a:ext cx="11706046" cy="702730"/>
          </a:xfrm>
        </p:spPr>
        <p:txBody>
          <a:bodyPr/>
          <a:lstStyle/>
          <a:p>
            <a:r>
              <a:rPr lang="en-US" dirty="0"/>
              <a:t>General Guidance –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03BC0-EB37-4C3E-8DD6-27F0E6CA8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606" y="931333"/>
            <a:ext cx="13756312" cy="4830233"/>
          </a:xfrm>
        </p:spPr>
        <p:txBody>
          <a:bodyPr/>
          <a:lstStyle/>
          <a:p>
            <a:r>
              <a:rPr lang="en-US" sz="2400" dirty="0"/>
              <a:t>A first order estimate of the expected TU for the leading WG is also provided for each item</a:t>
            </a:r>
          </a:p>
          <a:p>
            <a:pPr lvl="1"/>
            <a:r>
              <a:rPr lang="en-US" sz="2000" dirty="0"/>
              <a:t>The final TU allocation (including both the primary and second WGs) is to be decided in December</a:t>
            </a:r>
          </a:p>
          <a:p>
            <a:pPr lvl="1"/>
            <a:r>
              <a:rPr lang="en-US" sz="2000" dirty="0"/>
              <a:t>The detailed TU allocation may be different across WG meetings and/or across different projects</a:t>
            </a:r>
          </a:p>
          <a:p>
            <a:r>
              <a:rPr lang="en-US" sz="2400" dirty="0"/>
              <a:t>The areas for each item are to be further discussed using references [1] to [18], and the contributions under AI 9.0/9.0.1/9.0.2/9.0.3/9.0.4/9.0.5 in RAN#93-e</a:t>
            </a:r>
          </a:p>
          <a:p>
            <a:pPr lvl="1"/>
            <a:r>
              <a:rPr lang="en-US" sz="2000" u="sng" dirty="0">
                <a:solidFill>
                  <a:srgbClr val="FF0000"/>
                </a:solidFill>
              </a:rPr>
              <a:t>It is noted that the conclusions in references [2] to [18] (including those labelled as “non-controversial”) may still be controversial, which will be further discussed subsequently</a:t>
            </a:r>
          </a:p>
          <a:p>
            <a:pPr lvl="1"/>
            <a:r>
              <a:rPr lang="en-US" sz="2000" dirty="0"/>
              <a:t>In the appendix, some detailed example areas are provided, which are derived based on [1] and the claimed “non-controversial” parts in [2] to [18]. However, this is </a:t>
            </a:r>
            <a:r>
              <a:rPr lang="en-US" sz="2000" b="1" dirty="0"/>
              <a:t>for information only </a:t>
            </a:r>
            <a:r>
              <a:rPr lang="en-US" sz="2000" dirty="0"/>
              <a:t>(not intended for endorsement!)</a:t>
            </a:r>
          </a:p>
        </p:txBody>
      </p:sp>
    </p:spTree>
    <p:extLst>
      <p:ext uri="{BB962C8B-B14F-4D97-AF65-F5344CB8AC3E}">
        <p14:creationId xmlns:p14="http://schemas.microsoft.com/office/powerpoint/2010/main" val="280959604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8CA0F-D8F1-4A1D-B054-9C9D5323BB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7068" y="2883981"/>
            <a:ext cx="9661865" cy="1470025"/>
          </a:xfrm>
        </p:spPr>
        <p:txBody>
          <a:bodyPr/>
          <a:lstStyle/>
          <a:p>
            <a:r>
              <a:rPr lang="en-US" sz="6000" dirty="0"/>
              <a:t>List of Potential Items Led per RAN WG for Subsequent Discussion till RAN#94-e</a:t>
            </a:r>
          </a:p>
        </p:txBody>
      </p:sp>
    </p:spTree>
    <p:extLst>
      <p:ext uri="{BB962C8B-B14F-4D97-AF65-F5344CB8AC3E}">
        <p14:creationId xmlns:p14="http://schemas.microsoft.com/office/powerpoint/2010/main" val="379042285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0395-6E2A-4D67-A1A6-3A5C1DB5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748" y="143936"/>
            <a:ext cx="14408209" cy="821267"/>
          </a:xfrm>
        </p:spPr>
        <p:txBody>
          <a:bodyPr/>
          <a:lstStyle/>
          <a:p>
            <a:r>
              <a:rPr lang="en-US" sz="3600" dirty="0"/>
              <a:t>List of Potential RAN1-led Items for Subsequent Discussion till RAN#94-e 1/2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B49ED1F2-EB0A-463C-8692-FF6C41D3AA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304524"/>
              </p:ext>
            </p:extLst>
          </p:nvPr>
        </p:nvGraphicFramePr>
        <p:xfrm>
          <a:off x="1703388" y="1066803"/>
          <a:ext cx="9967802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3217">
                  <a:extLst>
                    <a:ext uri="{9D8B030D-6E8A-4147-A177-3AD203B41FA5}">
                      <a16:colId xmlns:a16="http://schemas.microsoft.com/office/drawing/2014/main" val="713419527"/>
                    </a:ext>
                  </a:extLst>
                </a:gridCol>
                <a:gridCol w="2334585">
                  <a:extLst>
                    <a:ext uri="{9D8B030D-6E8A-4147-A177-3AD203B41FA5}">
                      <a16:colId xmlns:a16="http://schemas.microsoft.com/office/drawing/2014/main" val="2556813644"/>
                    </a:ext>
                  </a:extLst>
                </a:gridCol>
              </a:tblGrid>
              <a:tr h="60734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First-order TU Estimate (# TUs)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355005"/>
                  </a:ext>
                </a:extLst>
              </a:tr>
              <a:tr h="392623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MIMO Evolution for Downlink and Uplink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highlight>
                            <a:srgbClr val="FFFF00"/>
                          </a:highlight>
                        </a:rPr>
                        <a:t>[2-4]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810100"/>
                  </a:ext>
                </a:extLst>
              </a:tr>
              <a:tr h="392623">
                <a:tc>
                  <a:txBody>
                    <a:bodyPr/>
                    <a:lstStyle/>
                    <a:p>
                      <a:pPr algn="l"/>
                      <a:r>
                        <a:rPr lang="en-US" sz="2000" u="sng" dirty="0">
                          <a:solidFill>
                            <a:srgbClr val="FF0000"/>
                          </a:solidFill>
                        </a:rPr>
                        <a:t>UL Enhancements (e.g. coverage enhancements; excluding MIMO)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highlight>
                            <a:srgbClr val="FFFF00"/>
                          </a:highlight>
                        </a:rPr>
                        <a:t>[1]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284718"/>
                  </a:ext>
                </a:extLst>
              </a:tr>
              <a:tr h="355893">
                <a:tc>
                  <a:txBody>
                    <a:bodyPr/>
                    <a:lstStyle/>
                    <a:p>
                      <a:pPr marL="0" marR="0" lvl="0" indent="0" algn="l" defTabSz="12191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Additional topological improvements – smart repeater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highlight>
                            <a:srgbClr val="FFFF00"/>
                          </a:highlight>
                        </a:rPr>
                        <a:t>[1]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8620577"/>
                  </a:ext>
                </a:extLst>
              </a:tr>
              <a:tr h="392623">
                <a:tc>
                  <a:txBody>
                    <a:bodyPr/>
                    <a:lstStyle/>
                    <a:p>
                      <a:pPr algn="l"/>
                      <a:r>
                        <a:rPr lang="en-US" sz="2000" b="0" dirty="0" err="1">
                          <a:effectLst/>
                        </a:rPr>
                        <a:t>Sidelink</a:t>
                      </a:r>
                      <a:r>
                        <a:rPr lang="en-US" sz="2000" b="0" dirty="0">
                          <a:effectLst/>
                        </a:rPr>
                        <a:t> enhancements (excluding positioning and relaying)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highlight>
                            <a:srgbClr val="FFFF00"/>
                          </a:highlight>
                        </a:rPr>
                        <a:t>[2-3]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7284306"/>
                  </a:ext>
                </a:extLst>
              </a:tr>
              <a:tr h="392623"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/>
                        <a:t>RedCap</a:t>
                      </a:r>
                      <a:r>
                        <a:rPr lang="en-US" sz="2000" dirty="0"/>
                        <a:t> Evolution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highlight>
                            <a:srgbClr val="FFFF00"/>
                          </a:highlight>
                        </a:rPr>
                        <a:t>[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1-2]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7876853"/>
                  </a:ext>
                </a:extLst>
              </a:tr>
              <a:tr h="34328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Expanded and improved Positioning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highlight>
                            <a:srgbClr val="FFFF00"/>
                          </a:highlight>
                        </a:rPr>
                        <a:t>[2]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3358227"/>
                  </a:ext>
                </a:extLst>
              </a:tr>
              <a:tr h="34328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Evolution of Duplex Operation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highlight>
                            <a:srgbClr val="FFFF00"/>
                          </a:highlight>
                        </a:rPr>
                        <a:t>[2]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657349"/>
                  </a:ext>
                </a:extLst>
              </a:tr>
              <a:tr h="34328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AI (Artificial Intelligence)/ML (Machine Learning) for Air interface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highlight>
                            <a:srgbClr val="FFFF00"/>
                          </a:highlight>
                        </a:rPr>
                        <a:t>[2-4]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9706844"/>
                  </a:ext>
                </a:extLst>
              </a:tr>
              <a:tr h="34328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Network energy savings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highlight>
                            <a:srgbClr val="FFFF00"/>
                          </a:highlight>
                        </a:rPr>
                        <a:t>[1-2]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90700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0480853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53174</TotalTime>
  <Words>4629</Words>
  <Application>Microsoft Office PowerPoint</Application>
  <PresentationFormat>Custom</PresentationFormat>
  <Paragraphs>450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43</vt:i4>
      </vt:variant>
    </vt:vector>
  </HeadingPairs>
  <TitlesOfParts>
    <vt:vector size="53" baseType="lpstr">
      <vt:lpstr>-apple-system</vt:lpstr>
      <vt:lpstr>Arial</vt:lpstr>
      <vt:lpstr>Calibri</vt:lpstr>
      <vt:lpstr>Nokia Pure Headline Ultra Light</vt:lpstr>
      <vt:lpstr>Nokia Pure Text</vt:lpstr>
      <vt:lpstr>Nokia Pure Text Light</vt:lpstr>
      <vt:lpstr>TimesNewRomanPSMT</vt:lpstr>
      <vt:lpstr>Wingdings</vt:lpstr>
      <vt:lpstr>Nokia White Master with headline</vt:lpstr>
      <vt:lpstr>2_Office Theme</vt:lpstr>
      <vt:lpstr>RAN Chair’s Summary for RAN Release 18</vt:lpstr>
      <vt:lpstr>Outline</vt:lpstr>
      <vt:lpstr>References</vt:lpstr>
      <vt:lpstr>References</vt:lpstr>
      <vt:lpstr>General Guidance</vt:lpstr>
      <vt:lpstr>General Guidance</vt:lpstr>
      <vt:lpstr>General Guidance – Cont’d</vt:lpstr>
      <vt:lpstr>List of Potential Items Led per RAN WG for Subsequent Discussion till RAN#94-e</vt:lpstr>
      <vt:lpstr>List of Potential RAN1-led Items for Subsequent Discussion till RAN#94-e 1/2</vt:lpstr>
      <vt:lpstr>List of Potential RAN2-led Items for Subsequent Discussion till RAN#94-e</vt:lpstr>
      <vt:lpstr>List of Potential RAN3-led Items for Subsequent Discussion till RAN#94-e</vt:lpstr>
      <vt:lpstr>List of Potential RAN4-led Items for Subsequent Discussion till RAN#94-e</vt:lpstr>
      <vt:lpstr>Additional Considerations 1/2</vt:lpstr>
      <vt:lpstr>Additional Considerations 2/2</vt:lpstr>
      <vt:lpstr>Proposal</vt:lpstr>
      <vt:lpstr>Appendix</vt:lpstr>
      <vt:lpstr>Next Steps</vt:lpstr>
      <vt:lpstr>Detailed Example Areas for Each Potential Item – RAN1 </vt:lpstr>
      <vt:lpstr>Potential RAN1-led: MIMO Evolution </vt:lpstr>
      <vt:lpstr>Potential RAN1-led: Coverage Enhancements Evolution</vt:lpstr>
      <vt:lpstr>Potential RAN1-led: Additional topological improvements – smart repeater</vt:lpstr>
      <vt:lpstr>Potential RAN1-led: Sidelink enhancements (excluding positioning and relaying)</vt:lpstr>
      <vt:lpstr>Potential RAN1-led: RedCap Evolution</vt:lpstr>
      <vt:lpstr>Potential RAN1-led: Expanded and improved Positioning</vt:lpstr>
      <vt:lpstr>Potential RAN1-led: Evolution of Duplex Operation</vt:lpstr>
      <vt:lpstr>Potential RAN1-led: AI (Artificial Intelligence)/ML (Machine Learning) for Air interface </vt:lpstr>
      <vt:lpstr>Potential RAN1-led: Network Energy Savings</vt:lpstr>
      <vt:lpstr>Detailed Example Areas for Each Potential Item – RAN2 </vt:lpstr>
      <vt:lpstr>Potential RAN2-led: Mobility Enhancements</vt:lpstr>
      <vt:lpstr>Potential RAN2-led: Enhancements for XR </vt:lpstr>
      <vt:lpstr>Potential RAN2-led: Sidelink relay enhancements</vt:lpstr>
      <vt:lpstr>Potential RAN2-led: NTN (Non-Terrestrial Networks) evolution</vt:lpstr>
      <vt:lpstr>Potential RAN2-led: Evolution for broadcast and multicast services</vt:lpstr>
      <vt:lpstr>Potential RAN2-led: UAV</vt:lpstr>
      <vt:lpstr>Potential RAN2-led: Multiple SIM (MUSIM) Enhancements (WI)</vt:lpstr>
      <vt:lpstr>Potential RAN2-led: In-Device Co-existence (IDC) Enhancements</vt:lpstr>
      <vt:lpstr>Detailed Example Areas for Each Potential Item – RAN3 </vt:lpstr>
      <vt:lpstr>Potential RAN3-led: Additional topological improvements - IAB</vt:lpstr>
      <vt:lpstr>Potential RAN3-led: AI/ML for NG-RAN</vt:lpstr>
      <vt:lpstr>Potential RAN3-led: SON/MDT Enhancements</vt:lpstr>
      <vt:lpstr>Potential RAN3-led: QoE Enhancements </vt:lpstr>
      <vt:lpstr>Detailed Example Areas for Each Potential Item – RAN4 </vt:lpstr>
      <vt:lpstr>Potential RAN4-led Items for Subsequent Discussion till RAN#94-e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Wanshi Chen</cp:lastModifiedBy>
  <cp:revision>636</cp:revision>
  <dcterms:created xsi:type="dcterms:W3CDTF">2018-05-24T11:49:12Z</dcterms:created>
  <dcterms:modified xsi:type="dcterms:W3CDTF">2021-09-14T15:14:52Z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