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
  </p:notesMasterIdLst>
  <p:sldIdLst>
    <p:sldId id="934" r:id="rId5"/>
    <p:sldId id="266"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ffar, Munira" initials="JM" lastIdx="3" clrIdx="0">
    <p:extLst>
      <p:ext uri="{19B8F6BF-5375-455C-9EA6-DF929625EA0E}">
        <p15:presenceInfo xmlns:p15="http://schemas.microsoft.com/office/powerpoint/2012/main" userId="S::Munira.Jaffar@hughes.com::04055942-5c4a-42e7-96e7-8ac0dda98f6e" providerId="AD"/>
      </p:ext>
    </p:extLst>
  </p:cmAuthor>
  <p:cmAuthor id="2" name="Fred Mills" initials="FM" lastIdx="3" clrIdx="1">
    <p:extLst>
      <p:ext uri="{19B8F6BF-5375-455C-9EA6-DF929625EA0E}">
        <p15:presenceInfo xmlns:p15="http://schemas.microsoft.com/office/powerpoint/2012/main" userId="8e2f6d2ec96a024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000"/>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23" d="100"/>
          <a:sy n="123" d="100"/>
        </p:scale>
        <p:origin x="114" y="2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ECE128-F656-4E71-A11D-7F5AA365BE07}" type="datetimeFigureOut">
              <a:rPr lang="en-US" smtClean="0"/>
              <a:t>9/16/2021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8B55FF-DF9F-42AE-BB06-079BECEC270C}" type="slidenum">
              <a:rPr lang="en-US" smtClean="0"/>
              <a:t>‹#›</a:t>
            </a:fld>
            <a:endParaRPr lang="en-US" dirty="0"/>
          </a:p>
        </p:txBody>
      </p:sp>
    </p:spTree>
    <p:extLst>
      <p:ext uri="{BB962C8B-B14F-4D97-AF65-F5344CB8AC3E}">
        <p14:creationId xmlns:p14="http://schemas.microsoft.com/office/powerpoint/2010/main" val="3073937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022E6-61EF-48B9-BC94-872ADBAE2DF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6466360-544A-48C9-A4E0-210C31DE51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2A54925-D0DD-49C7-B118-8B7AFED5E02A}"/>
              </a:ext>
            </a:extLst>
          </p:cNvPr>
          <p:cNvSpPr>
            <a:spLocks noGrp="1"/>
          </p:cNvSpPr>
          <p:nvPr>
            <p:ph type="dt" sz="half" idx="10"/>
          </p:nvPr>
        </p:nvSpPr>
        <p:spPr/>
        <p:txBody>
          <a:bodyPr/>
          <a:lstStyle/>
          <a:p>
            <a:fld id="{FE587D83-5026-44F4-B5FF-F0ADE0639CA1}" type="datetime1">
              <a:rPr lang="en-US" smtClean="0"/>
              <a:t>9/16/2021</a:t>
            </a:fld>
            <a:endParaRPr lang="en-US" dirty="0"/>
          </a:p>
        </p:txBody>
      </p:sp>
      <p:sp>
        <p:nvSpPr>
          <p:cNvPr id="5" name="Footer Placeholder 4">
            <a:extLst>
              <a:ext uri="{FF2B5EF4-FFF2-40B4-BE49-F238E27FC236}">
                <a16:creationId xmlns:a16="http://schemas.microsoft.com/office/drawing/2014/main" id="{39AC8124-4944-40B8-9D15-7C8DEDEC50E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D9A378-7DD1-447D-A21D-944FD03D7280}"/>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2286163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2806F-0BAD-484D-ADAD-019847833F5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0AD414-B0BF-451B-9796-7815699240A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4BC4D6-7865-42A5-B7CF-F14867A159D8}"/>
              </a:ext>
            </a:extLst>
          </p:cNvPr>
          <p:cNvSpPr>
            <a:spLocks noGrp="1"/>
          </p:cNvSpPr>
          <p:nvPr>
            <p:ph type="dt" sz="half" idx="10"/>
          </p:nvPr>
        </p:nvSpPr>
        <p:spPr/>
        <p:txBody>
          <a:bodyPr/>
          <a:lstStyle/>
          <a:p>
            <a:fld id="{6FD9DF54-0095-496B-A35B-EB9884E305D1}" type="datetime1">
              <a:rPr lang="en-US" smtClean="0"/>
              <a:t>9/16/2021</a:t>
            </a:fld>
            <a:endParaRPr lang="en-US" dirty="0"/>
          </a:p>
        </p:txBody>
      </p:sp>
      <p:sp>
        <p:nvSpPr>
          <p:cNvPr id="5" name="Footer Placeholder 4">
            <a:extLst>
              <a:ext uri="{FF2B5EF4-FFF2-40B4-BE49-F238E27FC236}">
                <a16:creationId xmlns:a16="http://schemas.microsoft.com/office/drawing/2014/main" id="{CC047813-8B49-4309-8810-DA0C40D77A6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E72DD8D-B9DA-481D-8906-0BE77BC36DDE}"/>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3927988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6702460-C0BF-4978-85B4-8223B417C20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771F93-3395-4F39-86D9-34DC7F0493B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256840-9E08-46D6-A825-ECF00A34703B}"/>
              </a:ext>
            </a:extLst>
          </p:cNvPr>
          <p:cNvSpPr>
            <a:spLocks noGrp="1"/>
          </p:cNvSpPr>
          <p:nvPr>
            <p:ph type="dt" sz="half" idx="10"/>
          </p:nvPr>
        </p:nvSpPr>
        <p:spPr/>
        <p:txBody>
          <a:bodyPr/>
          <a:lstStyle/>
          <a:p>
            <a:fld id="{B3340737-9AD2-4750-A712-AA73D1D02F47}" type="datetime1">
              <a:rPr lang="en-US" smtClean="0"/>
              <a:t>9/16/2021</a:t>
            </a:fld>
            <a:endParaRPr lang="en-US" dirty="0"/>
          </a:p>
        </p:txBody>
      </p:sp>
      <p:sp>
        <p:nvSpPr>
          <p:cNvPr id="5" name="Footer Placeholder 4">
            <a:extLst>
              <a:ext uri="{FF2B5EF4-FFF2-40B4-BE49-F238E27FC236}">
                <a16:creationId xmlns:a16="http://schemas.microsoft.com/office/drawing/2014/main" id="{A540B0AE-6F60-4EF6-8542-DF36673E95E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681D2D9-2CB4-4808-8341-D6EA0AB075A0}"/>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2360444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AB17D-5CFA-4014-8E14-213E3D47EDE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8DAB7E-A386-40CC-9090-9EA0CC61AF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6CC6C5-FB4A-4CD6-92F8-799234810ACB}"/>
              </a:ext>
            </a:extLst>
          </p:cNvPr>
          <p:cNvSpPr>
            <a:spLocks noGrp="1"/>
          </p:cNvSpPr>
          <p:nvPr>
            <p:ph type="dt" sz="half" idx="10"/>
          </p:nvPr>
        </p:nvSpPr>
        <p:spPr/>
        <p:txBody>
          <a:bodyPr/>
          <a:lstStyle/>
          <a:p>
            <a:fld id="{CCCF046D-FE5C-4D23-847C-BB0CDE408B92}" type="datetime1">
              <a:rPr lang="en-US" smtClean="0"/>
              <a:t>9/16/2021</a:t>
            </a:fld>
            <a:endParaRPr lang="en-US" dirty="0"/>
          </a:p>
        </p:txBody>
      </p:sp>
      <p:sp>
        <p:nvSpPr>
          <p:cNvPr id="5" name="Footer Placeholder 4">
            <a:extLst>
              <a:ext uri="{FF2B5EF4-FFF2-40B4-BE49-F238E27FC236}">
                <a16:creationId xmlns:a16="http://schemas.microsoft.com/office/drawing/2014/main" id="{4711D2E4-776B-4803-9475-EC55503D905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9335779-54EE-4DCE-B0FB-3AE92E47B217}"/>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4104441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6A6CE-2172-4D0E-83BA-924D204EA1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663E3F4-C3C8-4FC5-815A-FDB8B8DD09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06631C9-7D02-4C09-B127-994CCA6F4576}"/>
              </a:ext>
            </a:extLst>
          </p:cNvPr>
          <p:cNvSpPr>
            <a:spLocks noGrp="1"/>
          </p:cNvSpPr>
          <p:nvPr>
            <p:ph type="dt" sz="half" idx="10"/>
          </p:nvPr>
        </p:nvSpPr>
        <p:spPr/>
        <p:txBody>
          <a:bodyPr/>
          <a:lstStyle/>
          <a:p>
            <a:fld id="{8F27EFB4-5C99-44D7-9369-8F67363A39E8}" type="datetime1">
              <a:rPr lang="en-US" smtClean="0"/>
              <a:t>9/16/2021</a:t>
            </a:fld>
            <a:endParaRPr lang="en-US" dirty="0"/>
          </a:p>
        </p:txBody>
      </p:sp>
      <p:sp>
        <p:nvSpPr>
          <p:cNvPr id="5" name="Footer Placeholder 4">
            <a:extLst>
              <a:ext uri="{FF2B5EF4-FFF2-40B4-BE49-F238E27FC236}">
                <a16:creationId xmlns:a16="http://schemas.microsoft.com/office/drawing/2014/main" id="{C6DB1A02-E90A-44D3-825E-47587B3589C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291AD52-2E98-4DBC-8FC3-03CA52AE8FD7}"/>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1325401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3D4C0-3C89-4FA4-B9D2-0C03B76BB4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E4B655-3483-470B-82B5-17B9A9D2C1B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83C74EB-A6B8-400C-A8B5-4CC8F8DF9CB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2904925-D056-4100-BA49-A9A69096DCB1}"/>
              </a:ext>
            </a:extLst>
          </p:cNvPr>
          <p:cNvSpPr>
            <a:spLocks noGrp="1"/>
          </p:cNvSpPr>
          <p:nvPr>
            <p:ph type="dt" sz="half" idx="10"/>
          </p:nvPr>
        </p:nvSpPr>
        <p:spPr/>
        <p:txBody>
          <a:bodyPr/>
          <a:lstStyle/>
          <a:p>
            <a:fld id="{B53433F3-669A-4B19-B038-10E2CF9CA320}" type="datetime1">
              <a:rPr lang="en-US" smtClean="0"/>
              <a:t>9/16/2021</a:t>
            </a:fld>
            <a:endParaRPr lang="en-US" dirty="0"/>
          </a:p>
        </p:txBody>
      </p:sp>
      <p:sp>
        <p:nvSpPr>
          <p:cNvPr id="6" name="Footer Placeholder 5">
            <a:extLst>
              <a:ext uri="{FF2B5EF4-FFF2-40B4-BE49-F238E27FC236}">
                <a16:creationId xmlns:a16="http://schemas.microsoft.com/office/drawing/2014/main" id="{537AE580-0504-4393-9590-B11940F2761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A74E4B7-1C0E-4344-9D1E-E01F66C2D6DE}"/>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569037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DD220-6100-4F3D-B125-63CB75B1082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8F7238-5DDE-4C95-BF75-BF840C939A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974BE09-91D3-4CB4-A76D-15513A0E167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64005A-1E27-40FB-B201-51A81A2F62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9FF70B7-6D9C-4AC8-B6A0-E933FDEBA6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1758C52-F794-46EE-A129-B427C38D6112}"/>
              </a:ext>
            </a:extLst>
          </p:cNvPr>
          <p:cNvSpPr>
            <a:spLocks noGrp="1"/>
          </p:cNvSpPr>
          <p:nvPr>
            <p:ph type="dt" sz="half" idx="10"/>
          </p:nvPr>
        </p:nvSpPr>
        <p:spPr/>
        <p:txBody>
          <a:bodyPr/>
          <a:lstStyle/>
          <a:p>
            <a:fld id="{0F1BD4D7-73CF-4ECB-B2DA-34E1C5D04800}" type="datetime1">
              <a:rPr lang="en-US" smtClean="0"/>
              <a:t>9/16/2021</a:t>
            </a:fld>
            <a:endParaRPr lang="en-US" dirty="0"/>
          </a:p>
        </p:txBody>
      </p:sp>
      <p:sp>
        <p:nvSpPr>
          <p:cNvPr id="8" name="Footer Placeholder 7">
            <a:extLst>
              <a:ext uri="{FF2B5EF4-FFF2-40B4-BE49-F238E27FC236}">
                <a16:creationId xmlns:a16="http://schemas.microsoft.com/office/drawing/2014/main" id="{CB748FB5-8B4A-44ED-AC64-F8EB97FA570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578E8AA-B892-439A-B81F-04903FD9E2AD}"/>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3625685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3E689-1265-4DD6-BAEB-2DCBF955D7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54C9C1F-041E-472F-A5A7-8175755FF9D5}"/>
              </a:ext>
            </a:extLst>
          </p:cNvPr>
          <p:cNvSpPr>
            <a:spLocks noGrp="1"/>
          </p:cNvSpPr>
          <p:nvPr>
            <p:ph type="dt" sz="half" idx="10"/>
          </p:nvPr>
        </p:nvSpPr>
        <p:spPr/>
        <p:txBody>
          <a:bodyPr/>
          <a:lstStyle/>
          <a:p>
            <a:fld id="{529ADF44-BDCF-45E9-B569-05DFE20ACCD4}" type="datetime1">
              <a:rPr lang="en-US" smtClean="0"/>
              <a:t>9/16/2021</a:t>
            </a:fld>
            <a:endParaRPr lang="en-US" dirty="0"/>
          </a:p>
        </p:txBody>
      </p:sp>
      <p:sp>
        <p:nvSpPr>
          <p:cNvPr id="4" name="Footer Placeholder 3">
            <a:extLst>
              <a:ext uri="{FF2B5EF4-FFF2-40B4-BE49-F238E27FC236}">
                <a16:creationId xmlns:a16="http://schemas.microsoft.com/office/drawing/2014/main" id="{1124B914-C304-4B5C-94B2-D19AB9DE1CB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81E1B43-2AC5-43C2-A1D4-FB47AABCED5D}"/>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1285507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52902B-C07F-458B-99FD-169639986579}"/>
              </a:ext>
            </a:extLst>
          </p:cNvPr>
          <p:cNvSpPr>
            <a:spLocks noGrp="1"/>
          </p:cNvSpPr>
          <p:nvPr>
            <p:ph type="dt" sz="half" idx="10"/>
          </p:nvPr>
        </p:nvSpPr>
        <p:spPr/>
        <p:txBody>
          <a:bodyPr/>
          <a:lstStyle/>
          <a:p>
            <a:fld id="{8BC62837-58C8-4948-9E77-EA32EA65DF4F}" type="datetime1">
              <a:rPr lang="en-US" smtClean="0"/>
              <a:t>9/16/2021</a:t>
            </a:fld>
            <a:endParaRPr lang="en-US" dirty="0"/>
          </a:p>
        </p:txBody>
      </p:sp>
      <p:sp>
        <p:nvSpPr>
          <p:cNvPr id="3" name="Footer Placeholder 2">
            <a:extLst>
              <a:ext uri="{FF2B5EF4-FFF2-40B4-BE49-F238E27FC236}">
                <a16:creationId xmlns:a16="http://schemas.microsoft.com/office/drawing/2014/main" id="{ACD39A1D-A916-441D-AE2E-6630FFE660C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C6E66765-F844-4068-9273-1E8EE6E52B63}"/>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2378319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F03B5-4B08-40FD-ADCA-A587B346D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3EAAFEC-996A-494A-9EF8-2FA82A9A8F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507A971-96D9-4671-99C2-3261C3AFE6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CCCF91-E337-43F3-9AAC-091D0FEC1A37}"/>
              </a:ext>
            </a:extLst>
          </p:cNvPr>
          <p:cNvSpPr>
            <a:spLocks noGrp="1"/>
          </p:cNvSpPr>
          <p:nvPr>
            <p:ph type="dt" sz="half" idx="10"/>
          </p:nvPr>
        </p:nvSpPr>
        <p:spPr/>
        <p:txBody>
          <a:bodyPr/>
          <a:lstStyle/>
          <a:p>
            <a:fld id="{EB60AB48-FD45-45D4-AF74-E6625F10F947}" type="datetime1">
              <a:rPr lang="en-US" smtClean="0"/>
              <a:t>9/16/2021</a:t>
            </a:fld>
            <a:endParaRPr lang="en-US" dirty="0"/>
          </a:p>
        </p:txBody>
      </p:sp>
      <p:sp>
        <p:nvSpPr>
          <p:cNvPr id="6" name="Footer Placeholder 5">
            <a:extLst>
              <a:ext uri="{FF2B5EF4-FFF2-40B4-BE49-F238E27FC236}">
                <a16:creationId xmlns:a16="http://schemas.microsoft.com/office/drawing/2014/main" id="{99574487-4491-4EC2-8617-A117C158AE1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78C61B3-62E4-48C0-B732-2432201E95C0}"/>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3018050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B0827-5480-45C8-9CE6-FD4E733A98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34E820-F7A1-4F5F-91ED-4E7EB79098D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46D82A2-0B2B-4FAE-A8ED-E3A36222EF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094E92-B9A1-4E67-A11C-2D5BA775962B}"/>
              </a:ext>
            </a:extLst>
          </p:cNvPr>
          <p:cNvSpPr>
            <a:spLocks noGrp="1"/>
          </p:cNvSpPr>
          <p:nvPr>
            <p:ph type="dt" sz="half" idx="10"/>
          </p:nvPr>
        </p:nvSpPr>
        <p:spPr/>
        <p:txBody>
          <a:bodyPr/>
          <a:lstStyle/>
          <a:p>
            <a:fld id="{1DB4E0AE-B3F3-4C18-B987-4ECCAE68AD34}" type="datetime1">
              <a:rPr lang="en-US" smtClean="0"/>
              <a:t>9/16/2021</a:t>
            </a:fld>
            <a:endParaRPr lang="en-US" dirty="0"/>
          </a:p>
        </p:txBody>
      </p:sp>
      <p:sp>
        <p:nvSpPr>
          <p:cNvPr id="6" name="Footer Placeholder 5">
            <a:extLst>
              <a:ext uri="{FF2B5EF4-FFF2-40B4-BE49-F238E27FC236}">
                <a16:creationId xmlns:a16="http://schemas.microsoft.com/office/drawing/2014/main" id="{8B741789-E5D2-4024-A45F-C003C069F7B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20913A9-2D5B-4CF5-B11A-91369216D262}"/>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7991490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F4AAE51-56B2-4FBE-A171-A8192F6F0D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830F901-38E1-4F7A-9C44-CA298249CFB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2BD3F7-A125-4A7E-82C6-273B4C942E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7A4253-C67E-436C-BD17-86306B1DD28C}" type="datetime1">
              <a:rPr lang="en-US" smtClean="0"/>
              <a:t>9/16/2021</a:t>
            </a:fld>
            <a:endParaRPr lang="en-US" dirty="0"/>
          </a:p>
        </p:txBody>
      </p:sp>
      <p:sp>
        <p:nvSpPr>
          <p:cNvPr id="5" name="Footer Placeholder 4">
            <a:extLst>
              <a:ext uri="{FF2B5EF4-FFF2-40B4-BE49-F238E27FC236}">
                <a16:creationId xmlns:a16="http://schemas.microsoft.com/office/drawing/2014/main" id="{342F03AB-3178-4BA1-A7BA-5390ED30D5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80E66EC5-7B3A-4618-B87E-4CDA7AA524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E58D4D-76B4-4F21-A473-10EE91B0921F}" type="slidenum">
              <a:rPr lang="en-US" smtClean="0"/>
              <a:t>‹#›</a:t>
            </a:fld>
            <a:endParaRPr lang="en-US" dirty="0"/>
          </a:p>
        </p:txBody>
      </p:sp>
    </p:spTree>
    <p:extLst>
      <p:ext uri="{BB962C8B-B14F-4D97-AF65-F5344CB8AC3E}">
        <p14:creationId xmlns:p14="http://schemas.microsoft.com/office/powerpoint/2010/main" val="3462502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2310897"/>
            <a:ext cx="10363200" cy="1988556"/>
          </a:xfrm>
        </p:spPr>
        <p:txBody>
          <a:bodyPr>
            <a:noAutofit/>
          </a:bodyPr>
          <a:lstStyle/>
          <a:p>
            <a:r>
              <a:rPr lang="en-US" sz="4800" b="1" dirty="0"/>
              <a:t>Agreement regarding discussion [93e-26-6GHz-NR-U] Topic #1: Consideration of Aspects beyond ECC Decision (20)01</a:t>
            </a:r>
          </a:p>
        </p:txBody>
      </p:sp>
      <p:sp>
        <p:nvSpPr>
          <p:cNvPr id="5" name="Subtitle 4"/>
          <p:cNvSpPr>
            <a:spLocks noGrp="1"/>
          </p:cNvSpPr>
          <p:nvPr>
            <p:ph type="subTitle" idx="1"/>
          </p:nvPr>
        </p:nvSpPr>
        <p:spPr>
          <a:xfrm>
            <a:off x="1828800" y="4776917"/>
            <a:ext cx="8534400" cy="1036178"/>
          </a:xfrm>
        </p:spPr>
        <p:txBody>
          <a:bodyPr/>
          <a:lstStyle/>
          <a:p>
            <a:r>
              <a:rPr lang="en-US" dirty="0">
                <a:latin typeface="+mj-ea"/>
                <a:ea typeface="+mj-ea"/>
              </a:rPr>
              <a:t>RAN vice-chair (AT&amp;T) </a:t>
            </a:r>
          </a:p>
        </p:txBody>
      </p:sp>
      <p:sp>
        <p:nvSpPr>
          <p:cNvPr id="2" name="TextBox 1"/>
          <p:cNvSpPr txBox="1"/>
          <p:nvPr/>
        </p:nvSpPr>
        <p:spPr>
          <a:xfrm>
            <a:off x="236842" y="274551"/>
            <a:ext cx="4300976" cy="1107996"/>
          </a:xfrm>
          <a:prstGeom prst="rect">
            <a:avLst/>
          </a:prstGeom>
          <a:noFill/>
        </p:spPr>
        <p:txBody>
          <a:bodyPr wrap="square" rtlCol="0">
            <a:spAutoFit/>
          </a:bodyPr>
          <a:lstStyle/>
          <a:p>
            <a:r>
              <a:rPr lang="en-US" sz="1600" b="1" dirty="0">
                <a:latin typeface="+mj-ea"/>
                <a:ea typeface="+mj-ea"/>
              </a:rPr>
              <a:t>3GPP TSG-RAN Meeting #93-e	</a:t>
            </a:r>
            <a:endParaRPr lang="en-US" sz="1600" dirty="0">
              <a:latin typeface="+mj-ea"/>
              <a:ea typeface="+mj-ea"/>
            </a:endParaRPr>
          </a:p>
          <a:p>
            <a:r>
              <a:rPr lang="en-US" sz="1600" b="1" dirty="0">
                <a:latin typeface="+mj-ea"/>
                <a:ea typeface="+mj-ea"/>
              </a:rPr>
              <a:t>Electronic Meeting, September 13-17, 2021</a:t>
            </a:r>
          </a:p>
          <a:p>
            <a:r>
              <a:rPr lang="en-US" sz="1600" b="1" dirty="0">
                <a:latin typeface="+mj-ea"/>
                <a:ea typeface="+mj-ea"/>
              </a:rPr>
              <a:t>Agenda Item: 9.4.1.3</a:t>
            </a:r>
            <a:endParaRPr lang="en-US" sz="1600" dirty="0">
              <a:latin typeface="+mj-ea"/>
              <a:ea typeface="+mj-ea"/>
            </a:endParaRPr>
          </a:p>
          <a:p>
            <a:endParaRPr lang="en-US" dirty="0">
              <a:latin typeface="+mj-ea"/>
              <a:ea typeface="+mj-ea"/>
            </a:endParaRPr>
          </a:p>
        </p:txBody>
      </p:sp>
      <p:sp>
        <p:nvSpPr>
          <p:cNvPr id="6" name="TextBox 1"/>
          <p:cNvSpPr txBox="1"/>
          <p:nvPr/>
        </p:nvSpPr>
        <p:spPr>
          <a:xfrm>
            <a:off x="7742490" y="274551"/>
            <a:ext cx="2519149" cy="337185"/>
          </a:xfrm>
          <a:prstGeom prst="rect">
            <a:avLst/>
          </a:prstGeom>
          <a:noFill/>
        </p:spPr>
        <p:txBody>
          <a:bodyPr wrap="square" rtlCol="0">
            <a:spAutoFit/>
          </a:bodyPr>
          <a:lstStyle/>
          <a:p>
            <a:pPr algn="r"/>
            <a:r>
              <a:rPr lang="en-US" sz="1600" b="1" dirty="0">
                <a:latin typeface="+mj-ea"/>
                <a:ea typeface="+mj-ea"/>
              </a:rPr>
              <a:t> RP-212589	</a:t>
            </a:r>
            <a:endParaRPr lang="en-US" sz="1600" dirty="0">
              <a:latin typeface="+mj-ea"/>
              <a:ea typeface="+mj-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F60F8-C5F8-436E-94A5-88398D7F17F9}"/>
              </a:ext>
            </a:extLst>
          </p:cNvPr>
          <p:cNvSpPr>
            <a:spLocks noGrp="1"/>
          </p:cNvSpPr>
          <p:nvPr>
            <p:ph type="title"/>
          </p:nvPr>
        </p:nvSpPr>
        <p:spPr>
          <a:xfrm>
            <a:off x="703728" y="139256"/>
            <a:ext cx="10887637" cy="1030335"/>
          </a:xfrm>
        </p:spPr>
        <p:txBody>
          <a:bodyPr>
            <a:normAutofit/>
          </a:bodyPr>
          <a:lstStyle/>
          <a:p>
            <a:r>
              <a:rPr lang="en-US" sz="3200" dirty="0">
                <a:solidFill>
                  <a:srgbClr val="C00000"/>
                </a:solidFill>
              </a:rPr>
              <a:t>“Topic #1: Consideration of Aspects beyond ECC Decision (20)01”</a:t>
            </a:r>
            <a:endParaRPr lang="en-US" sz="3200" dirty="0">
              <a:solidFill>
                <a:srgbClr val="0000FF"/>
              </a:solidFill>
            </a:endParaRPr>
          </a:p>
        </p:txBody>
      </p:sp>
      <p:sp>
        <p:nvSpPr>
          <p:cNvPr id="3" name="Content Placeholder 2">
            <a:extLst>
              <a:ext uri="{FF2B5EF4-FFF2-40B4-BE49-F238E27FC236}">
                <a16:creationId xmlns:a16="http://schemas.microsoft.com/office/drawing/2014/main" id="{133B75B3-53BA-4422-9348-68563FCDF0BD}"/>
              </a:ext>
            </a:extLst>
          </p:cNvPr>
          <p:cNvSpPr>
            <a:spLocks noGrp="1"/>
          </p:cNvSpPr>
          <p:nvPr>
            <p:ph idx="1"/>
          </p:nvPr>
        </p:nvSpPr>
        <p:spPr>
          <a:xfrm>
            <a:off x="703728" y="1363851"/>
            <a:ext cx="10887637" cy="4788976"/>
          </a:xfrm>
        </p:spPr>
        <p:txBody>
          <a:bodyPr>
            <a:noAutofit/>
          </a:bodyPr>
          <a:lstStyle/>
          <a:p>
            <a:pPr marL="0" indent="0">
              <a:lnSpc>
                <a:spcPct val="100000"/>
              </a:lnSpc>
              <a:spcBef>
                <a:spcPts val="600"/>
              </a:spcBef>
              <a:spcAft>
                <a:spcPts val="600"/>
              </a:spcAft>
              <a:buNone/>
            </a:pPr>
            <a:r>
              <a:rPr lang="en-US" sz="1800" dirty="0"/>
              <a:t>The following options for “Topic #1: Consideration of Aspects beyond ECC Decision (20)01” were discussed at the Wednesday GTW based on the moderator recommendations and further refinement of Option 1:</a:t>
            </a:r>
          </a:p>
          <a:p>
            <a:pPr marL="344488" indent="-344488">
              <a:lnSpc>
                <a:spcPct val="100000"/>
              </a:lnSpc>
              <a:spcBef>
                <a:spcPts val="600"/>
              </a:spcBef>
              <a:spcAft>
                <a:spcPts val="600"/>
              </a:spcAft>
            </a:pPr>
            <a:r>
              <a:rPr lang="en-US" sz="1800" dirty="0"/>
              <a:t>Option 1: Task RAN4 with the evaluation of an achievable UE receiver blocking level based on existing n96 hardware. The blocking level is targeted to be as close as possible to -30 dBm.</a:t>
            </a:r>
          </a:p>
          <a:p>
            <a:pPr marL="344488" indent="-344488">
              <a:lnSpc>
                <a:spcPct val="100000"/>
              </a:lnSpc>
              <a:spcBef>
                <a:spcPts val="600"/>
              </a:spcBef>
              <a:spcAft>
                <a:spcPts val="600"/>
              </a:spcAft>
            </a:pPr>
            <a:r>
              <a:rPr lang="en-US" sz="1800" dirty="0"/>
              <a:t>Option 2: Consider the mask in [4] above 6425 MHz a baseline since consistent with standard OOBB requirements for n96, and RAN4 is tasked to consider any other provision needed, if any, for ensuring that the same hardware of UE as for n96 may be reused on the frequency range 5945-6425 </a:t>
            </a:r>
            <a:r>
              <a:rPr lang="en-US" sz="1800" dirty="0" err="1"/>
              <a:t>MHz.</a:t>
            </a:r>
            <a:endParaRPr lang="en-US" sz="1800" dirty="0"/>
          </a:p>
          <a:p>
            <a:pPr marL="344488" indent="-344488">
              <a:lnSpc>
                <a:spcPct val="100000"/>
              </a:lnSpc>
              <a:spcBef>
                <a:spcPts val="600"/>
              </a:spcBef>
              <a:spcAft>
                <a:spcPts val="600"/>
              </a:spcAft>
            </a:pPr>
            <a:r>
              <a:rPr lang="en-US" sz="1800" dirty="0"/>
              <a:t>Option 3: Others.</a:t>
            </a:r>
          </a:p>
          <a:p>
            <a:pPr marL="0" indent="0">
              <a:lnSpc>
                <a:spcPct val="100000"/>
              </a:lnSpc>
              <a:spcBef>
                <a:spcPts val="600"/>
              </a:spcBef>
              <a:spcAft>
                <a:spcPts val="600"/>
              </a:spcAft>
              <a:buNone/>
            </a:pPr>
            <a:endParaRPr lang="en-US" sz="1800" dirty="0"/>
          </a:p>
          <a:p>
            <a:pPr marL="0" indent="0">
              <a:lnSpc>
                <a:spcPct val="100000"/>
              </a:lnSpc>
              <a:spcBef>
                <a:spcPts val="600"/>
              </a:spcBef>
              <a:spcAft>
                <a:spcPts val="600"/>
              </a:spcAft>
              <a:buNone/>
            </a:pPr>
            <a:r>
              <a:rPr lang="en-US" sz="1800" dirty="0"/>
              <a:t>The following option was endorsed.</a:t>
            </a:r>
          </a:p>
          <a:p>
            <a:pPr marL="344488" indent="-344488">
              <a:lnSpc>
                <a:spcPct val="100000"/>
              </a:lnSpc>
              <a:spcBef>
                <a:spcPts val="600"/>
              </a:spcBef>
              <a:spcAft>
                <a:spcPts val="600"/>
              </a:spcAft>
            </a:pPr>
            <a:r>
              <a:rPr lang="en-US" sz="1800" dirty="0">
                <a:highlight>
                  <a:srgbClr val="00FF00"/>
                </a:highlight>
              </a:rPr>
              <a:t>Option 1: Task RAN4 with the evaluation of an achievable UE receiver blocking level based on existing n96 hardware. The blocking level is targeted to be as close as possible to -30 dBm.</a:t>
            </a:r>
            <a:endParaRPr lang="en-US" sz="1800" dirty="0">
              <a:solidFill>
                <a:srgbClr val="FF0000"/>
              </a:solidFill>
              <a:highlight>
                <a:srgbClr val="00FF00"/>
              </a:highlight>
            </a:endParaRPr>
          </a:p>
          <a:p>
            <a:pPr marL="0" indent="0">
              <a:lnSpc>
                <a:spcPct val="100000"/>
              </a:lnSpc>
              <a:spcBef>
                <a:spcPts val="600"/>
              </a:spcBef>
              <a:spcAft>
                <a:spcPts val="600"/>
              </a:spcAft>
              <a:buNone/>
            </a:pPr>
            <a:endParaRPr lang="en-US" sz="1800" dirty="0">
              <a:solidFill>
                <a:srgbClr val="FF0000"/>
              </a:solidFill>
            </a:endParaRPr>
          </a:p>
        </p:txBody>
      </p:sp>
    </p:spTree>
    <p:extLst>
      <p:ext uri="{BB962C8B-B14F-4D97-AF65-F5344CB8AC3E}">
        <p14:creationId xmlns:p14="http://schemas.microsoft.com/office/powerpoint/2010/main" val="25409894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1AAAE378598EF42867F3CA9E172EBE7" ma:contentTypeVersion="7" ma:contentTypeDescription="Create a new document." ma:contentTypeScope="" ma:versionID="20b13a82a13dfb849fdeed49126978cc">
  <xsd:schema xmlns:xsd="http://www.w3.org/2001/XMLSchema" xmlns:xs="http://www.w3.org/2001/XMLSchema" xmlns:p="http://schemas.microsoft.com/office/2006/metadata/properties" xmlns:ns3="91a28437-7d3a-4406-b441-a186b0a3fae6" xmlns:ns4="74dd3bb7-dd62-447b-a1e0-1bd6a8025f6b" targetNamespace="http://schemas.microsoft.com/office/2006/metadata/properties" ma:root="true" ma:fieldsID="a0c707b332da950bdfdfaaac1cac1920" ns3:_="" ns4:_="">
    <xsd:import namespace="91a28437-7d3a-4406-b441-a186b0a3fae6"/>
    <xsd:import namespace="74dd3bb7-dd62-447b-a1e0-1bd6a8025f6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1a28437-7d3a-4406-b441-a186b0a3fae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dd3bb7-dd62-447b-a1e0-1bd6a8025f6b"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9C73EF-8BB1-43D1-94BF-02E6180EC6B6}">
  <ds:schemaRefs>
    <ds:schemaRef ds:uri="http://www.w3.org/XML/1998/namespace"/>
    <ds:schemaRef ds:uri="http://schemas.microsoft.com/office/2006/metadata/properties"/>
    <ds:schemaRef ds:uri="http://schemas.microsoft.com/office/2006/documentManagement/types"/>
    <ds:schemaRef ds:uri="http://purl.org/dc/dcmitype/"/>
    <ds:schemaRef ds:uri="91a28437-7d3a-4406-b441-a186b0a3fae6"/>
    <ds:schemaRef ds:uri="http://schemas.openxmlformats.org/package/2006/metadata/core-properties"/>
    <ds:schemaRef ds:uri="http://purl.org/dc/elements/1.1/"/>
    <ds:schemaRef ds:uri="74dd3bb7-dd62-447b-a1e0-1bd6a8025f6b"/>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2E3685C8-0E2B-4CAB-B9A8-FDBD8579D6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1a28437-7d3a-4406-b441-a186b0a3fae6"/>
    <ds:schemaRef ds:uri="74dd3bb7-dd62-447b-a1e0-1bd6a8025f6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6920E0F-45DC-4AF1-BBBC-56585FF4022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2466</TotalTime>
  <Words>239</Words>
  <Application>Microsoft Office PowerPoint</Application>
  <PresentationFormat>Widescreen</PresentationFormat>
  <Paragraphs>14</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Agreement regarding discussion [93e-26-6GHz-NR-U] Topic #1: Consideration of Aspects beyond ECC Decision (20)01</vt:lpstr>
      <vt:lpstr>“Topic #1: Consideration of Aspects beyond ECC Decision (20)01”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NR-NTN-WI Proposed WF</dc:title>
  <dc:creator>Jaffar, Munira</dc:creator>
  <cp:lastModifiedBy>BORSATO, RONALD</cp:lastModifiedBy>
  <cp:revision>100</cp:revision>
  <dcterms:created xsi:type="dcterms:W3CDTF">2021-02-25T22:38:59Z</dcterms:created>
  <dcterms:modified xsi:type="dcterms:W3CDTF">2021-09-16T11:39:25Z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0x01010091AAAE378598EF42867F3CA9E172EBE7</vt:lpwstr>
  </property>
</Properties>
</file>