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376" r:id="rId3"/>
    <p:sldId id="377" r:id="rId4"/>
    <p:sldId id="368" r:id="rId5"/>
    <p:sldId id="382" r:id="rId6"/>
    <p:sldId id="383" r:id="rId7"/>
    <p:sldId id="384" r:id="rId8"/>
    <p:sldId id="38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50E5EC82-72FA-4044-AD12-14CA03454B5E}">
          <p14:sldIdLst>
            <p14:sldId id="256"/>
            <p14:sldId id="376"/>
            <p14:sldId id="377"/>
            <p14:sldId id="368"/>
            <p14:sldId id="382"/>
            <p14:sldId id="383"/>
            <p14:sldId id="384"/>
            <p14:sldId id="381"/>
          </p14:sldIdLst>
        </p14:section>
      </p14:sectionLst>
    </p:ext>
    <p:ext uri="{EFAFB233-063F-42B5-8137-9DF3F51BA10A}">
      <p15:sldGuideLst xmlns:p15="http://schemas.microsoft.com/office/powerpoint/2012/main">
        <p15:guide id="1" orient="horz" pos="408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0AD47"/>
    <a:srgbClr val="F3BD91"/>
    <a:srgbClr val="589CAF"/>
    <a:srgbClr val="0033CC"/>
    <a:srgbClr val="EFA76C"/>
    <a:srgbClr val="CC3399"/>
    <a:srgbClr val="42EEB5"/>
    <a:srgbClr val="48E8E4"/>
    <a:srgbClr val="51C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4" autoAdjust="0"/>
    <p:restoredTop sz="94660"/>
  </p:normalViewPr>
  <p:slideViewPr>
    <p:cSldViewPr snapToGrid="0">
      <p:cViewPr varScale="1">
        <p:scale>
          <a:sx n="92" d="100"/>
          <a:sy n="92" d="100"/>
        </p:scale>
        <p:origin x="595" y="82"/>
      </p:cViewPr>
      <p:guideLst>
        <p:guide orient="horz" pos="40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FD11B-D389-4B51-84E3-F444D38650B3}" type="datetimeFigureOut">
              <a:rPr lang="en-US" smtClean="0"/>
              <a:t>9/6/2021</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68911-D0C9-4523-A4B8-F5AA1E1BC5F6}" type="slidenum">
              <a:rPr lang="en-US" smtClean="0"/>
              <a:t>‹#›</a:t>
            </a:fld>
            <a:endParaRPr lang="en-US"/>
          </a:p>
        </p:txBody>
      </p:sp>
    </p:spTree>
    <p:extLst>
      <p:ext uri="{BB962C8B-B14F-4D97-AF65-F5344CB8AC3E}">
        <p14:creationId xmlns:p14="http://schemas.microsoft.com/office/powerpoint/2010/main" val="38305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0" y="4"/>
            <a:ext cx="12192000" cy="6857996"/>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49517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 </a:t>
            </a:r>
            <a:r>
              <a:rPr lang="en-US" sz="1000" dirty="0" smtClean="0">
                <a:solidFill>
                  <a:srgbClr val="FFFFFF"/>
                </a:solidFill>
                <a:cs typeface="Titillium" charset="0"/>
              </a:rPr>
              <a:t>9</a:t>
            </a:r>
            <a:endParaRPr lang="en-MY" sz="2200" dirty="0">
              <a:solidFill>
                <a:srgbClr val="FFFFFF"/>
              </a:solidFill>
              <a:cs typeface="Titillium" charset="0"/>
            </a:endParaRPr>
          </a:p>
        </p:txBody>
      </p:sp>
    </p:spTree>
    <p:extLst>
      <p:ext uri="{BB962C8B-B14F-4D97-AF65-F5344CB8AC3E}">
        <p14:creationId xmlns:p14="http://schemas.microsoft.com/office/powerpoint/2010/main" val="498722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9/6/2021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9/6/2021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9/6/2021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dirty="0" smtClean="0"/>
              <a:t>마스터 제목 스타일 편집</a:t>
            </a:r>
            <a:endParaRPr lang="en-US" dirty="0"/>
          </a:p>
        </p:txBody>
      </p:sp>
      <p:sp>
        <p:nvSpPr>
          <p:cNvPr id="3" name="날짜 개체 틀 2"/>
          <p:cNvSpPr>
            <a:spLocks noGrp="1"/>
          </p:cNvSpPr>
          <p:nvPr>
            <p:ph type="dt" sz="half" idx="10"/>
          </p:nvPr>
        </p:nvSpPr>
        <p:spPr/>
        <p:txBody>
          <a:bodyPr/>
          <a:lstStyle/>
          <a:p>
            <a:fld id="{EDB25298-F688-4150-B34C-CD8101999BC3}" type="datetimeFigureOut">
              <a:rPr lang="en-US" smtClean="0"/>
              <a:t>9/6/2021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9/6/2021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9/6/2021</a:t>
            </a:fld>
            <a:endParaRPr 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19" y="260648"/>
            <a:ext cx="11662841" cy="707886"/>
          </a:xfrm>
          <a:prstGeom prst="rect">
            <a:avLst/>
          </a:prstGeom>
        </p:spPr>
        <p:txBody>
          <a:bodyPr wrap="square">
            <a:spAutoFit/>
          </a:bodyPr>
          <a:lstStyle/>
          <a:p>
            <a:pPr algn="just"/>
            <a:r>
              <a:rPr lang="en-GB" sz="2000" dirty="0">
                <a:solidFill>
                  <a:schemeClr val="bg1"/>
                </a:solidFill>
                <a:latin typeface="Calibri" panose="020F0502020204030204" pitchFamily="34" charset="0"/>
                <a:cs typeface="Times New Roman" panose="02020603050405020304" pitchFamily="18" charset="0"/>
              </a:rPr>
              <a:t>3GPP TSG </a:t>
            </a:r>
            <a:r>
              <a:rPr lang="en-GB" sz="2000" dirty="0" smtClean="0">
                <a:solidFill>
                  <a:schemeClr val="bg1"/>
                </a:solidFill>
                <a:latin typeface="Calibri" panose="020F0502020204030204" pitchFamily="34" charset="0"/>
                <a:cs typeface="Times New Roman" panose="02020603050405020304" pitchFamily="18" charset="0"/>
              </a:rPr>
              <a:t>RAN Meeting #93e </a:t>
            </a:r>
            <a:r>
              <a:rPr lang="en-GB" sz="2000" dirty="0">
                <a:solidFill>
                  <a:schemeClr val="bg1"/>
                </a:solidFill>
                <a:latin typeface="Calibri" panose="020F0502020204030204" pitchFamily="34" charset="0"/>
                <a:cs typeface="Times New Roman" panose="02020603050405020304" pitchFamily="18" charset="0"/>
              </a:rPr>
              <a:t>		 	</a:t>
            </a:r>
            <a:r>
              <a:rPr lang="en-GB" sz="2000" dirty="0" smtClean="0">
                <a:solidFill>
                  <a:schemeClr val="bg1"/>
                </a:solidFill>
                <a:latin typeface="Calibri" panose="020F0502020204030204" pitchFamily="34" charset="0"/>
                <a:cs typeface="Times New Roman" panose="02020603050405020304" pitchFamily="18" charset="0"/>
              </a:rPr>
              <a:t>                                                                                  RP-212450</a:t>
            </a:r>
            <a:endParaRPr lang="en-US" sz="2000" dirty="0">
              <a:solidFill>
                <a:schemeClr val="bg1"/>
              </a:solidFill>
              <a:latin typeface="Calibri" panose="020F0502020204030204" pitchFamily="34" charset="0"/>
              <a:cs typeface="Times New Roman" panose="02020603050405020304" pitchFamily="18" charset="0"/>
            </a:endParaRPr>
          </a:p>
          <a:p>
            <a:r>
              <a:rPr lang="en-US" sz="2000" dirty="0">
                <a:solidFill>
                  <a:schemeClr val="bg1"/>
                </a:solidFill>
                <a:latin typeface="Calibri" panose="020F0502020204030204" pitchFamily="34" charset="0"/>
                <a:cs typeface="Times New Roman" panose="02020603050405020304" pitchFamily="18" charset="0"/>
              </a:rPr>
              <a:t>Electronic Meeting, September 13-17, 2021</a:t>
            </a:r>
          </a:p>
        </p:txBody>
      </p:sp>
      <p:sp>
        <p:nvSpPr>
          <p:cNvPr id="7" name="Rectangle 6"/>
          <p:cNvSpPr/>
          <p:nvPr/>
        </p:nvSpPr>
        <p:spPr>
          <a:xfrm>
            <a:off x="287523" y="3868504"/>
            <a:ext cx="11590832" cy="2252924"/>
          </a:xfrm>
          <a:prstGeom prst="rect">
            <a:avLst/>
          </a:prstGeom>
          <a:ln w="6350">
            <a:noFill/>
          </a:ln>
        </p:spPr>
        <p:txBody>
          <a:bodyPr wrap="square">
            <a:spAutoFit/>
          </a:bodyPr>
          <a:lstStyle/>
          <a:p>
            <a:pPr marR="0" indent="-1187450">
              <a:lnSpc>
                <a:spcPct val="120000"/>
              </a:lnSpc>
              <a:spcAft>
                <a:spcPts val="1200"/>
              </a:spcAft>
              <a:tabLst>
                <a:tab pos="1260475" algn="l"/>
              </a:tabLst>
            </a:pPr>
            <a:r>
              <a:rPr lang="en-US" sz="2400" b="1" dirty="0">
                <a:solidFill>
                  <a:schemeClr val="bg1"/>
                </a:solidFill>
                <a:latin typeface="Arial" panose="020B0604020202020204" pitchFamily="34" charset="0"/>
                <a:cs typeface="Arial" panose="020B0604020202020204" pitchFamily="34" charset="0"/>
              </a:rPr>
              <a:t>Agenda </a:t>
            </a:r>
            <a:r>
              <a:rPr lang="en-US" sz="2400" b="1" dirty="0" smtClean="0">
                <a:solidFill>
                  <a:schemeClr val="bg1"/>
                </a:solidFill>
                <a:latin typeface="Arial" panose="020B0604020202020204" pitchFamily="34" charset="0"/>
                <a:cs typeface="Arial" panose="020B0604020202020204" pitchFamily="34" charset="0"/>
              </a:rPr>
              <a:t>item	: 9.0.2</a:t>
            </a:r>
            <a:endParaRPr lang="en-US" sz="2400" b="1" dirty="0">
              <a:solidFill>
                <a:schemeClr val="bg1"/>
              </a:solidFill>
              <a:latin typeface="Arial" panose="020B0604020202020204" pitchFamily="34" charset="0"/>
              <a:cs typeface="Arial" panose="020B0604020202020204" pitchFamily="34" charset="0"/>
            </a:endParaRPr>
          </a:p>
          <a:p>
            <a:pPr marR="0" indent="-1187450">
              <a:lnSpc>
                <a:spcPct val="120000"/>
              </a:lnSpc>
              <a:spcAft>
                <a:spcPts val="1200"/>
              </a:spcAft>
              <a:tabLst>
                <a:tab pos="1260475" algn="l"/>
              </a:tabLst>
            </a:pPr>
            <a:r>
              <a:rPr lang="en-US" sz="2400" b="1" dirty="0" smtClean="0">
                <a:solidFill>
                  <a:schemeClr val="bg1"/>
                </a:solidFill>
                <a:latin typeface="Arial" panose="020B0604020202020204" pitchFamily="34" charset="0"/>
                <a:cs typeface="Arial" panose="020B0604020202020204" pitchFamily="34" charset="0"/>
              </a:rPr>
              <a:t>Source			: </a:t>
            </a:r>
            <a:r>
              <a:rPr lang="en-US" sz="2400" b="1" dirty="0">
                <a:solidFill>
                  <a:schemeClr val="bg1"/>
                </a:solidFill>
                <a:latin typeface="Arial" panose="020B0604020202020204" pitchFamily="34" charset="0"/>
                <a:cs typeface="Arial" panose="020B0604020202020204" pitchFamily="34" charset="0"/>
              </a:rPr>
              <a:t>Samsung</a:t>
            </a:r>
          </a:p>
          <a:p>
            <a:pPr marR="0" indent="-1187450">
              <a:lnSpc>
                <a:spcPct val="120000"/>
              </a:lnSpc>
              <a:spcAft>
                <a:spcPts val="1200"/>
              </a:spcAft>
              <a:tabLst>
                <a:tab pos="1260475" algn="l"/>
              </a:tabLst>
            </a:pPr>
            <a:r>
              <a:rPr lang="en-US" sz="2400" b="1" dirty="0" smtClean="0">
                <a:solidFill>
                  <a:schemeClr val="bg1"/>
                </a:solidFill>
                <a:latin typeface="Arial" panose="020B0604020202020204" pitchFamily="34" charset="0"/>
                <a:cs typeface="Arial" panose="020B0604020202020204" pitchFamily="34" charset="0"/>
              </a:rPr>
              <a:t>Title			: </a:t>
            </a:r>
            <a:r>
              <a:rPr lang="en-US" sz="2400" b="1" dirty="0">
                <a:solidFill>
                  <a:schemeClr val="bg1"/>
                </a:solidFill>
                <a:latin typeface="Arial" panose="020B0604020202020204" pitchFamily="34" charset="0"/>
                <a:cs typeface="Arial" panose="020B0604020202020204" pitchFamily="34" charset="0"/>
              </a:rPr>
              <a:t>View on the scope of Rel-18 </a:t>
            </a:r>
            <a:r>
              <a:rPr lang="en-US" sz="2400" b="1" dirty="0" smtClean="0">
                <a:solidFill>
                  <a:schemeClr val="bg1"/>
                </a:solidFill>
                <a:latin typeface="Arial" panose="020B0604020202020204" pitchFamily="34" charset="0"/>
                <a:cs typeface="Arial" panose="020B0604020202020204" pitchFamily="34" charset="0"/>
              </a:rPr>
              <a:t>UL </a:t>
            </a:r>
            <a:r>
              <a:rPr lang="en-US" sz="2400" b="1" dirty="0">
                <a:solidFill>
                  <a:schemeClr val="bg1"/>
                </a:solidFill>
                <a:latin typeface="Arial" panose="020B0604020202020204" pitchFamily="34" charset="0"/>
                <a:cs typeface="Arial" panose="020B0604020202020204" pitchFamily="34" charset="0"/>
              </a:rPr>
              <a:t>MIMO for NR</a:t>
            </a:r>
          </a:p>
          <a:p>
            <a:pPr>
              <a:spcAft>
                <a:spcPts val="1200"/>
              </a:spcAft>
            </a:pPr>
            <a:r>
              <a:rPr lang="en-US" sz="2400" b="1" dirty="0">
                <a:solidFill>
                  <a:schemeClr val="bg1"/>
                </a:solidFill>
                <a:latin typeface="Arial" panose="020B0604020202020204" pitchFamily="34" charset="0"/>
                <a:cs typeface="Arial" panose="020B0604020202020204" pitchFamily="34" charset="0"/>
              </a:rPr>
              <a:t>Document </a:t>
            </a:r>
            <a:r>
              <a:rPr lang="en-US" sz="2400" b="1" dirty="0" smtClean="0">
                <a:solidFill>
                  <a:schemeClr val="bg1"/>
                </a:solidFill>
                <a:latin typeface="Arial" panose="020B0604020202020204" pitchFamily="34" charset="0"/>
                <a:cs typeface="Arial" panose="020B0604020202020204" pitchFamily="34" charset="0"/>
              </a:rPr>
              <a:t>for	: </a:t>
            </a:r>
            <a:r>
              <a:rPr lang="en-US" sz="2400" b="1" dirty="0">
                <a:solidFill>
                  <a:schemeClr val="bg1"/>
                </a:solidFill>
                <a:latin typeface="Arial" panose="020B0604020202020204" pitchFamily="34" charset="0"/>
                <a:cs typeface="Arial" panose="020B0604020202020204" pitchFamily="34" charset="0"/>
              </a:rPr>
              <a:t>Discussion and Decision</a:t>
            </a:r>
          </a:p>
        </p:txBody>
      </p:sp>
      <p:pic>
        <p:nvPicPr>
          <p:cNvPr id="4" name="그림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0885123" y="6175585"/>
            <a:ext cx="1035941" cy="682415"/>
          </a:xfrm>
          <a:prstGeom prst="rect">
            <a:avLst/>
          </a:prstGeom>
        </p:spPr>
      </p:pic>
    </p:spTree>
    <p:extLst>
      <p:ext uri="{BB962C8B-B14F-4D97-AF65-F5344CB8AC3E}">
        <p14:creationId xmlns:p14="http://schemas.microsoft.com/office/powerpoint/2010/main" val="3373515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a:t>
            </a:r>
            <a:r>
              <a:rPr lang="en-US" altLang="ko-KR" sz="2400" dirty="0">
                <a:solidFill>
                  <a:schemeClr val="bg2">
                    <a:lumMod val="75000"/>
                  </a:schemeClr>
                </a:solidFill>
              </a:rPr>
              <a:t>| </a:t>
            </a:r>
            <a:r>
              <a:rPr lang="en-US" altLang="ko-KR" sz="2400" dirty="0" smtClean="0">
                <a:solidFill>
                  <a:schemeClr val="bg2">
                    <a:lumMod val="75000"/>
                  </a:schemeClr>
                </a:solidFill>
              </a:rPr>
              <a:t>Latest categorization for DL MIMO and UL [</a:t>
            </a:r>
            <a:r>
              <a:rPr lang="en-US" altLang="ko-KR" sz="2400" smtClean="0">
                <a:solidFill>
                  <a:schemeClr val="bg2">
                    <a:lumMod val="75000"/>
                  </a:schemeClr>
                </a:solidFill>
              </a:rPr>
              <a:t>RWS-210659] (RAN1 led) </a:t>
            </a:r>
            <a:endParaRPr lang="ko-KR" altLang="en-US" dirty="0"/>
          </a:p>
        </p:txBody>
      </p:sp>
      <p:sp>
        <p:nvSpPr>
          <p:cNvPr id="3" name="내용 개체 틀 2"/>
          <p:cNvSpPr>
            <a:spLocks noGrp="1"/>
          </p:cNvSpPr>
          <p:nvPr>
            <p:ph idx="1"/>
          </p:nvPr>
        </p:nvSpPr>
        <p:spPr>
          <a:xfrm>
            <a:off x="338667" y="965201"/>
            <a:ext cx="11514666" cy="5245476"/>
          </a:xfrm>
          <a:ln>
            <a:solidFill>
              <a:srgbClr val="0000FF"/>
            </a:solidFill>
          </a:ln>
        </p:spPr>
        <p:txBody>
          <a:bodyPr>
            <a:normAutofit/>
          </a:bodyPr>
          <a:lstStyle/>
          <a:p>
            <a:r>
              <a:rPr lang="en-US" sz="2400" b="1" dirty="0"/>
              <a:t>1. Evolution for downlink MIMO</a:t>
            </a:r>
            <a:r>
              <a:rPr lang="en-US" sz="2400" dirty="0"/>
              <a:t>, with the following example areas:</a:t>
            </a:r>
          </a:p>
          <a:p>
            <a:pPr lvl="1"/>
            <a:r>
              <a:rPr lang="en-US" sz="2000" dirty="0"/>
              <a:t>Further enhancements for CSI (e.g., mobility, overhead, etc.)</a:t>
            </a:r>
          </a:p>
          <a:p>
            <a:pPr lvl="1"/>
            <a:r>
              <a:rPr lang="en-US" sz="2000" dirty="0"/>
              <a:t>Evolved handling of multi-TRP (Transmission Reception Points) and multi-beam</a:t>
            </a:r>
          </a:p>
          <a:p>
            <a:pPr lvl="1"/>
            <a:r>
              <a:rPr lang="en-US" sz="2000" dirty="0"/>
              <a:t>CPE(customer premises equipment)-specific considerations</a:t>
            </a:r>
            <a:endParaRPr lang="en-US" sz="2000" strike="sngStrike" dirty="0">
              <a:solidFill>
                <a:srgbClr val="FF0000"/>
              </a:solidFill>
            </a:endParaRPr>
          </a:p>
          <a:p>
            <a:r>
              <a:rPr lang="en-US" sz="2400" b="1" dirty="0"/>
              <a:t>2. Uplink enhancements</a:t>
            </a:r>
            <a:r>
              <a:rPr lang="en-US" sz="2400" dirty="0"/>
              <a:t>, with the following example areas:</a:t>
            </a:r>
          </a:p>
          <a:p>
            <a:pPr lvl="1"/>
            <a:r>
              <a:rPr lang="en-US" sz="2000" dirty="0"/>
              <a:t>&gt;4 </a:t>
            </a:r>
            <a:r>
              <a:rPr lang="en-US" sz="2000" dirty="0" err="1"/>
              <a:t>Tx</a:t>
            </a:r>
            <a:r>
              <a:rPr lang="en-US" sz="2000" dirty="0"/>
              <a:t> operation</a:t>
            </a:r>
          </a:p>
          <a:p>
            <a:pPr lvl="1"/>
            <a:r>
              <a:rPr lang="en-US" sz="2000" dirty="0"/>
              <a:t>Enhanced multi-panel/multi-TRP uplink operation</a:t>
            </a:r>
          </a:p>
          <a:p>
            <a:pPr lvl="1"/>
            <a:r>
              <a:rPr lang="en-US" sz="2000" dirty="0"/>
              <a:t>Frequency-selective precoding</a:t>
            </a:r>
          </a:p>
          <a:p>
            <a:pPr lvl="1"/>
            <a:r>
              <a:rPr lang="en-US" sz="2000" dirty="0"/>
              <a:t>Further coverage </a:t>
            </a:r>
            <a:r>
              <a:rPr lang="en-US" sz="2000" dirty="0" smtClean="0"/>
              <a:t>enhancements</a:t>
            </a:r>
          </a:p>
          <a:p>
            <a:endParaRPr lang="en-US" sz="2200" dirty="0"/>
          </a:p>
          <a:p>
            <a:r>
              <a:rPr lang="en-US" sz="2200" dirty="0" smtClean="0"/>
              <a:t>The contribution will focus on </a:t>
            </a:r>
            <a:r>
              <a:rPr lang="en-US" sz="2200" dirty="0"/>
              <a:t>MIMO-related aspects </a:t>
            </a:r>
            <a:r>
              <a:rPr lang="en-US" sz="2200" dirty="0" smtClean="0"/>
              <a:t>of item 2 (uplink enhancements)</a:t>
            </a:r>
            <a:endParaRPr lang="en-US" sz="2200" dirty="0"/>
          </a:p>
        </p:txBody>
      </p:sp>
    </p:spTree>
    <p:extLst>
      <p:ext uri="{BB962C8B-B14F-4D97-AF65-F5344CB8AC3E}">
        <p14:creationId xmlns:p14="http://schemas.microsoft.com/office/powerpoint/2010/main" val="389519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a:t>
            </a:r>
            <a:r>
              <a:rPr lang="en-US" altLang="ko-KR" sz="2400" dirty="0" smtClean="0">
                <a:solidFill>
                  <a:schemeClr val="bg2">
                    <a:lumMod val="75000"/>
                  </a:schemeClr>
                </a:solidFill>
              </a:rPr>
              <a:t>|Outcome of email discussion – UL MIMO</a:t>
            </a:r>
            <a:endParaRPr lang="ko-KR" altLang="en-US" dirty="0"/>
          </a:p>
        </p:txBody>
      </p:sp>
      <p:sp>
        <p:nvSpPr>
          <p:cNvPr id="3" name="내용 개체 틀 2"/>
          <p:cNvSpPr>
            <a:spLocks noGrp="1"/>
          </p:cNvSpPr>
          <p:nvPr>
            <p:ph idx="1"/>
          </p:nvPr>
        </p:nvSpPr>
        <p:spPr>
          <a:xfrm>
            <a:off x="97023" y="1114834"/>
            <a:ext cx="5148304" cy="5408439"/>
          </a:xfrm>
          <a:ln>
            <a:solidFill>
              <a:srgbClr val="0000FF"/>
            </a:solidFill>
          </a:ln>
        </p:spPr>
        <p:txBody>
          <a:bodyPr>
            <a:noAutofit/>
          </a:bodyPr>
          <a:lstStyle/>
          <a:p>
            <a:pPr>
              <a:lnSpc>
                <a:spcPct val="100000"/>
              </a:lnSpc>
            </a:pPr>
            <a:r>
              <a:rPr lang="en-US" sz="1600" b="1" dirty="0" smtClean="0"/>
              <a:t>Uplink </a:t>
            </a:r>
            <a:r>
              <a:rPr lang="en-US" sz="1600" b="1" dirty="0"/>
              <a:t>enhancements, with the following skeleton of the possible objectives:</a:t>
            </a:r>
          </a:p>
          <a:p>
            <a:pPr lvl="1">
              <a:lnSpc>
                <a:spcPct val="100000"/>
              </a:lnSpc>
            </a:pPr>
            <a:r>
              <a:rPr lang="en-US" sz="1400" b="1" dirty="0" smtClean="0"/>
              <a:t>Study </a:t>
            </a:r>
            <a:r>
              <a:rPr lang="en-US" sz="1400" b="1" dirty="0"/>
              <a:t>and if necessary specify &gt;4 </a:t>
            </a:r>
            <a:r>
              <a:rPr lang="en-US" sz="1400" b="1" dirty="0" err="1"/>
              <a:t>Tx</a:t>
            </a:r>
            <a:r>
              <a:rPr lang="en-US" sz="1400" b="1" dirty="0"/>
              <a:t> UL operation, e.g., for CPE/FWA/vehicle/Industrial devices [leading WG: RAN1]</a:t>
            </a:r>
          </a:p>
          <a:p>
            <a:pPr lvl="1">
              <a:lnSpc>
                <a:spcPct val="100000"/>
              </a:lnSpc>
            </a:pPr>
            <a:r>
              <a:rPr lang="en-US" sz="1400" b="1" dirty="0" smtClean="0"/>
              <a:t>Specify </a:t>
            </a:r>
            <a:r>
              <a:rPr lang="en-US" sz="1400" b="1" dirty="0"/>
              <a:t>enhanced multi-panel uplink operation and/or enhanced multi-TRP uplink operation, potentially including fast UL panel selection, separate UL timings/power controls for different panel/TRP and/or simultaneous multi-panel UL transmission [leading </a:t>
            </a:r>
            <a:r>
              <a:rPr lang="en-US" sz="1400" b="1" dirty="0" smtClean="0"/>
              <a:t>WG: RAN1</a:t>
            </a:r>
            <a:r>
              <a:rPr lang="en-US" sz="1400" b="1" dirty="0"/>
              <a:t>] </a:t>
            </a:r>
          </a:p>
          <a:p>
            <a:pPr lvl="1">
              <a:lnSpc>
                <a:spcPct val="100000"/>
              </a:lnSpc>
            </a:pPr>
            <a:r>
              <a:rPr lang="en-US" sz="1400" b="1" dirty="0" smtClean="0"/>
              <a:t>Study </a:t>
            </a:r>
            <a:r>
              <a:rPr lang="en-US" sz="1400" b="1" dirty="0"/>
              <a:t>and if necessary specify frequency-selective precoding, mainly targeting devices </a:t>
            </a:r>
            <a:r>
              <a:rPr lang="en-US" sz="1400" b="1" dirty="0" smtClean="0"/>
              <a:t>with &gt;=</a:t>
            </a:r>
            <a:r>
              <a:rPr lang="en-US" sz="1400" b="1" dirty="0"/>
              <a:t>4 </a:t>
            </a:r>
            <a:r>
              <a:rPr lang="en-US" sz="1400" b="1" dirty="0" err="1"/>
              <a:t>Tx</a:t>
            </a:r>
            <a:r>
              <a:rPr lang="en-US" sz="1400" b="1" dirty="0"/>
              <a:t> [leading WG: RAN1]</a:t>
            </a:r>
          </a:p>
          <a:p>
            <a:pPr lvl="1">
              <a:lnSpc>
                <a:spcPct val="100000"/>
              </a:lnSpc>
            </a:pPr>
            <a:r>
              <a:rPr lang="en-US" sz="1400" b="1" dirty="0" smtClean="0">
                <a:solidFill>
                  <a:schemeClr val="bg1">
                    <a:lumMod val="65000"/>
                  </a:schemeClr>
                </a:solidFill>
              </a:rPr>
              <a:t>Specify </a:t>
            </a:r>
            <a:r>
              <a:rPr lang="en-US" sz="1400" b="1" dirty="0">
                <a:solidFill>
                  <a:schemeClr val="bg1">
                    <a:lumMod val="65000"/>
                  </a:schemeClr>
                </a:solidFill>
              </a:rPr>
              <a:t>further coverage enhancements including PRACH enhancement for FR2 e.g</a:t>
            </a:r>
            <a:r>
              <a:rPr lang="en-US" sz="1400" b="1" dirty="0" smtClean="0">
                <a:solidFill>
                  <a:schemeClr val="bg1">
                    <a:lumMod val="65000"/>
                  </a:schemeClr>
                </a:solidFill>
              </a:rPr>
              <a:t>., PRACH </a:t>
            </a:r>
            <a:r>
              <a:rPr lang="en-US" sz="1400" b="1" dirty="0">
                <a:solidFill>
                  <a:schemeClr val="bg1">
                    <a:lumMod val="65000"/>
                  </a:schemeClr>
                </a:solidFill>
              </a:rPr>
              <a:t>repetition with same or different beams [leading WG: RAN1]</a:t>
            </a:r>
          </a:p>
          <a:p>
            <a:pPr lvl="1">
              <a:lnSpc>
                <a:spcPct val="100000"/>
              </a:lnSpc>
            </a:pPr>
            <a:r>
              <a:rPr lang="en-US" sz="1400" b="1" dirty="0" smtClean="0">
                <a:solidFill>
                  <a:schemeClr val="bg1">
                    <a:lumMod val="65000"/>
                  </a:schemeClr>
                </a:solidFill>
              </a:rPr>
              <a:t>Study </a:t>
            </a:r>
            <a:r>
              <a:rPr lang="en-US" sz="1400" b="1" dirty="0">
                <a:solidFill>
                  <a:schemeClr val="bg1">
                    <a:lumMod val="65000"/>
                  </a:schemeClr>
                </a:solidFill>
              </a:rPr>
              <a:t>and if necessary specify power domain enhancements e.g., dynamic power </a:t>
            </a:r>
            <a:r>
              <a:rPr lang="en-US" sz="1400" b="1" dirty="0" smtClean="0">
                <a:solidFill>
                  <a:schemeClr val="bg1">
                    <a:lumMod val="65000"/>
                  </a:schemeClr>
                </a:solidFill>
              </a:rPr>
              <a:t>aggregation [leading </a:t>
            </a:r>
            <a:r>
              <a:rPr lang="en-US" sz="1400" b="1" dirty="0">
                <a:solidFill>
                  <a:schemeClr val="bg1">
                    <a:lumMod val="65000"/>
                  </a:schemeClr>
                </a:solidFill>
              </a:rPr>
              <a:t>WG: RAN4 or RAN1]</a:t>
            </a:r>
          </a:p>
          <a:p>
            <a:pPr lvl="1">
              <a:lnSpc>
                <a:spcPct val="100000"/>
              </a:lnSpc>
            </a:pPr>
            <a:r>
              <a:rPr lang="en-US" sz="1400" b="1" dirty="0" smtClean="0"/>
              <a:t>Potentially </a:t>
            </a:r>
            <a:r>
              <a:rPr lang="en-US" sz="1400" b="1" dirty="0"/>
              <a:t>specify other UL enhancements e.g., enhancement for multi-carrier UL operation, enhancements for DFTS-OFDM, enhancement for UL CW mapping [</a:t>
            </a:r>
            <a:r>
              <a:rPr lang="en-US" sz="1400" b="1" dirty="0" smtClean="0"/>
              <a:t>leading WG</a:t>
            </a:r>
            <a:r>
              <a:rPr lang="en-US" sz="1400" b="1" dirty="0"/>
              <a:t>: RAN1]</a:t>
            </a:r>
          </a:p>
        </p:txBody>
      </p:sp>
      <p:sp>
        <p:nvSpPr>
          <p:cNvPr id="4" name="내용 개체 틀 2"/>
          <p:cNvSpPr txBox="1">
            <a:spLocks/>
          </p:cNvSpPr>
          <p:nvPr/>
        </p:nvSpPr>
        <p:spPr>
          <a:xfrm>
            <a:off x="5245327" y="1114833"/>
            <a:ext cx="6813665" cy="5408439"/>
          </a:xfrm>
          <a:prstGeom prst="rect">
            <a:avLst/>
          </a:prstGeom>
          <a:ln>
            <a:solidFill>
              <a:srgbClr val="0000FF"/>
            </a:solidFill>
          </a:ln>
        </p:spPr>
        <p:txBody>
          <a:bodyPr vert="horz" lIns="91440" tIns="45720" rIns="91440" bIns="45720" rtlCol="0">
            <a:noAutofit/>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600" b="1" dirty="0"/>
              <a:t>For &gt;4 </a:t>
            </a:r>
            <a:r>
              <a:rPr lang="en-US" sz="1600" b="1" dirty="0" err="1"/>
              <a:t>Tx</a:t>
            </a:r>
            <a:r>
              <a:rPr lang="en-US" sz="1600" b="1" dirty="0"/>
              <a:t> UL operation,</a:t>
            </a:r>
          </a:p>
          <a:p>
            <a:pPr lvl="1">
              <a:lnSpc>
                <a:spcPct val="100000"/>
              </a:lnSpc>
            </a:pPr>
            <a:r>
              <a:rPr lang="en-US" sz="1400" b="1" dirty="0"/>
              <a:t>FFS: whether only some listed example device types are targeted or even other device types are also targeted </a:t>
            </a:r>
            <a:endParaRPr lang="en-US" sz="1400" b="1" dirty="0" smtClean="0"/>
          </a:p>
          <a:p>
            <a:pPr lvl="1">
              <a:lnSpc>
                <a:spcPct val="100000"/>
              </a:lnSpc>
            </a:pPr>
            <a:r>
              <a:rPr lang="en-US" sz="1400" b="1" dirty="0" smtClean="0"/>
              <a:t>FFS</a:t>
            </a:r>
            <a:r>
              <a:rPr lang="en-US" sz="1400" b="1" dirty="0"/>
              <a:t>: target frequency range </a:t>
            </a:r>
            <a:endParaRPr lang="en-US" sz="1400" b="1" dirty="0" smtClean="0"/>
          </a:p>
          <a:p>
            <a:pPr lvl="1">
              <a:lnSpc>
                <a:spcPct val="100000"/>
              </a:lnSpc>
            </a:pPr>
            <a:r>
              <a:rPr lang="en-US" sz="1400" b="1" dirty="0" smtClean="0"/>
              <a:t>FFS</a:t>
            </a:r>
            <a:r>
              <a:rPr lang="en-US" sz="1400" b="1" dirty="0"/>
              <a:t>: RAN4 as secondary WG</a:t>
            </a:r>
          </a:p>
          <a:p>
            <a:pPr>
              <a:lnSpc>
                <a:spcPct val="100000"/>
              </a:lnSpc>
            </a:pPr>
            <a:r>
              <a:rPr lang="en-US" sz="1600" b="1" dirty="0" smtClean="0"/>
              <a:t>For </a:t>
            </a:r>
            <a:r>
              <a:rPr lang="en-US" sz="1600" b="1" dirty="0"/>
              <a:t>enhanced multi-panel uplink operation and/or enhanced multi-TRP uplink operation,</a:t>
            </a:r>
          </a:p>
          <a:p>
            <a:pPr lvl="1">
              <a:lnSpc>
                <a:spcPct val="100000"/>
              </a:lnSpc>
            </a:pPr>
            <a:r>
              <a:rPr lang="en-US" sz="1400" b="1" dirty="0"/>
              <a:t>FFS: further clarification and narrowing down of the scope for this example area based on listed example scopes as starting point</a:t>
            </a:r>
          </a:p>
          <a:p>
            <a:pPr lvl="1">
              <a:lnSpc>
                <a:spcPct val="100000"/>
              </a:lnSpc>
            </a:pPr>
            <a:r>
              <a:rPr lang="en-US" sz="1400" b="1" dirty="0" smtClean="0"/>
              <a:t>FFS</a:t>
            </a:r>
            <a:r>
              <a:rPr lang="en-US" sz="1400" b="1" dirty="0"/>
              <a:t>: enhancements are based on Rel-17 unified TCI framework</a:t>
            </a:r>
          </a:p>
          <a:p>
            <a:pPr lvl="1">
              <a:lnSpc>
                <a:spcPct val="100000"/>
              </a:lnSpc>
            </a:pPr>
            <a:r>
              <a:rPr lang="en-US" sz="1400" b="1" dirty="0"/>
              <a:t>FFS: target frequency range </a:t>
            </a:r>
            <a:endParaRPr lang="en-US" sz="1400" b="1" dirty="0" smtClean="0"/>
          </a:p>
          <a:p>
            <a:pPr lvl="1">
              <a:lnSpc>
                <a:spcPct val="100000"/>
              </a:lnSpc>
            </a:pPr>
            <a:r>
              <a:rPr lang="en-US" sz="1400" b="1" dirty="0" smtClean="0"/>
              <a:t>FFS</a:t>
            </a:r>
            <a:r>
              <a:rPr lang="en-US" sz="1400" b="1" dirty="0"/>
              <a:t>: RAN2/4 as secondary WG</a:t>
            </a:r>
          </a:p>
          <a:p>
            <a:pPr>
              <a:lnSpc>
                <a:spcPct val="100000"/>
              </a:lnSpc>
            </a:pPr>
            <a:r>
              <a:rPr lang="en-US" sz="1600" b="1" dirty="0"/>
              <a:t>For frequency-selective precoding,</a:t>
            </a:r>
          </a:p>
          <a:p>
            <a:pPr lvl="1">
              <a:lnSpc>
                <a:spcPct val="100000"/>
              </a:lnSpc>
            </a:pPr>
            <a:r>
              <a:rPr lang="en-US" sz="1400" b="1" dirty="0"/>
              <a:t>FFS: whether this example area can be generalized to enhanced uplink precoding</a:t>
            </a:r>
          </a:p>
          <a:p>
            <a:pPr lvl="1">
              <a:lnSpc>
                <a:spcPct val="100000"/>
              </a:lnSpc>
            </a:pPr>
            <a:r>
              <a:rPr lang="en-US" sz="1400" b="1" dirty="0" smtClean="0"/>
              <a:t>FFS</a:t>
            </a:r>
            <a:r>
              <a:rPr lang="en-US" sz="1400" b="1" dirty="0"/>
              <a:t>: target frequency range and target devices</a:t>
            </a:r>
          </a:p>
          <a:p>
            <a:pPr lvl="1">
              <a:lnSpc>
                <a:spcPct val="100000"/>
              </a:lnSpc>
            </a:pPr>
            <a:r>
              <a:rPr lang="en-US" sz="1400" b="1" dirty="0"/>
              <a:t>FFS: RAN4 as secondary WG</a:t>
            </a:r>
          </a:p>
          <a:p>
            <a:pPr>
              <a:lnSpc>
                <a:spcPct val="100000"/>
              </a:lnSpc>
            </a:pPr>
            <a:r>
              <a:rPr lang="en-US" sz="1600" b="1" dirty="0">
                <a:solidFill>
                  <a:schemeClr val="bg1">
                    <a:lumMod val="65000"/>
                  </a:schemeClr>
                </a:solidFill>
              </a:rPr>
              <a:t>For further coverage enhancement and power domain enhancement</a:t>
            </a:r>
          </a:p>
          <a:p>
            <a:pPr lvl="1">
              <a:lnSpc>
                <a:spcPct val="100000"/>
              </a:lnSpc>
            </a:pPr>
            <a:r>
              <a:rPr lang="en-US" sz="1400" b="1" dirty="0">
                <a:solidFill>
                  <a:schemeClr val="bg1">
                    <a:lumMod val="65000"/>
                  </a:schemeClr>
                </a:solidFill>
              </a:rPr>
              <a:t>FFS: further clarification and narrowing down of the scope for this example area based on listed example scopes as starting point</a:t>
            </a:r>
          </a:p>
          <a:p>
            <a:pPr lvl="1">
              <a:lnSpc>
                <a:spcPct val="100000"/>
              </a:lnSpc>
            </a:pPr>
            <a:r>
              <a:rPr lang="en-US" sz="1400" b="1" dirty="0" smtClean="0">
                <a:solidFill>
                  <a:schemeClr val="bg1">
                    <a:lumMod val="65000"/>
                  </a:schemeClr>
                </a:solidFill>
              </a:rPr>
              <a:t>FFS</a:t>
            </a:r>
            <a:r>
              <a:rPr lang="en-US" sz="1400" b="1" dirty="0">
                <a:solidFill>
                  <a:schemeClr val="bg1">
                    <a:lumMod val="65000"/>
                  </a:schemeClr>
                </a:solidFill>
              </a:rPr>
              <a:t>: other coverage enhancement e.g., DMRS-less PUCCH</a:t>
            </a:r>
          </a:p>
          <a:p>
            <a:pPr>
              <a:lnSpc>
                <a:spcPct val="100000"/>
              </a:lnSpc>
            </a:pPr>
            <a:r>
              <a:rPr lang="en-US" sz="1600" b="1" dirty="0"/>
              <a:t>For other potential UL enhancements</a:t>
            </a:r>
          </a:p>
          <a:p>
            <a:pPr lvl="1">
              <a:lnSpc>
                <a:spcPct val="100000"/>
              </a:lnSpc>
            </a:pPr>
            <a:r>
              <a:rPr lang="en-US" sz="1400" b="1" dirty="0"/>
              <a:t>FFS: further clarification and narrowing down of the scope for this example area based on listed example scopes as starting point</a:t>
            </a:r>
          </a:p>
          <a:p>
            <a:pPr lvl="1">
              <a:lnSpc>
                <a:spcPct val="100000"/>
              </a:lnSpc>
            </a:pPr>
            <a:r>
              <a:rPr lang="en-US" sz="1400" b="1" dirty="0" smtClean="0"/>
              <a:t>FFS</a:t>
            </a:r>
            <a:r>
              <a:rPr lang="en-US" sz="1400" b="1" dirty="0"/>
              <a:t>: other potential scope, e.g., enhancement for UL dense deployment</a:t>
            </a:r>
          </a:p>
        </p:txBody>
      </p:sp>
      <p:sp>
        <p:nvSpPr>
          <p:cNvPr id="5" name="Rounded Rectangle 4"/>
          <p:cNvSpPr/>
          <p:nvPr/>
        </p:nvSpPr>
        <p:spPr>
          <a:xfrm>
            <a:off x="1661184" y="798944"/>
            <a:ext cx="1888351" cy="33251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Non-controversial</a:t>
            </a:r>
            <a:endParaRPr lang="en-US" sz="1400" dirty="0"/>
          </a:p>
        </p:txBody>
      </p:sp>
      <p:sp>
        <p:nvSpPr>
          <p:cNvPr id="6" name="Rounded Rectangle 5"/>
          <p:cNvSpPr/>
          <p:nvPr/>
        </p:nvSpPr>
        <p:spPr>
          <a:xfrm>
            <a:off x="7757184" y="798943"/>
            <a:ext cx="1888351" cy="33251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a:t>C</a:t>
            </a:r>
            <a:r>
              <a:rPr lang="en-US" sz="1400" dirty="0" smtClean="0"/>
              <a:t>ontroversial</a:t>
            </a:r>
            <a:endParaRPr lang="en-US" sz="1400" dirty="0"/>
          </a:p>
        </p:txBody>
      </p:sp>
    </p:spTree>
    <p:extLst>
      <p:ext uri="{BB962C8B-B14F-4D97-AF65-F5344CB8AC3E}">
        <p14:creationId xmlns:p14="http://schemas.microsoft.com/office/powerpoint/2010/main" val="1339258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1</a:t>
            </a:r>
            <a:endParaRPr lang="ko-KR" altLang="en-US" dirty="0"/>
          </a:p>
        </p:txBody>
      </p:sp>
      <p:sp>
        <p:nvSpPr>
          <p:cNvPr id="3" name="내용 개체 틀 2"/>
          <p:cNvSpPr>
            <a:spLocks noGrp="1"/>
          </p:cNvSpPr>
          <p:nvPr>
            <p:ph idx="1"/>
          </p:nvPr>
        </p:nvSpPr>
        <p:spPr>
          <a:xfrm>
            <a:off x="491067" y="859749"/>
            <a:ext cx="11514666" cy="2120438"/>
          </a:xfrm>
          <a:ln>
            <a:solidFill>
              <a:srgbClr val="0000FF"/>
            </a:solidFill>
          </a:ln>
        </p:spPr>
        <p:txBody>
          <a:bodyPr>
            <a:normAutofit/>
          </a:bodyPr>
          <a:lstStyle/>
          <a:p>
            <a:pPr>
              <a:lnSpc>
                <a:spcPct val="100000"/>
              </a:lnSpc>
            </a:pPr>
            <a:r>
              <a:rPr lang="en-US" sz="1600" b="1" dirty="0"/>
              <a:t>Example Area 1: &gt;4Tx UL operation</a:t>
            </a:r>
          </a:p>
          <a:p>
            <a:pPr>
              <a:lnSpc>
                <a:spcPct val="100000"/>
              </a:lnSpc>
            </a:pPr>
            <a:r>
              <a:rPr lang="en-US" sz="1600" b="1" dirty="0"/>
              <a:t>[Non-controversial</a:t>
            </a:r>
            <a:r>
              <a:rPr lang="en-US" sz="1600" b="1" dirty="0" smtClean="0"/>
              <a:t>]</a:t>
            </a:r>
          </a:p>
          <a:p>
            <a:pPr lvl="1">
              <a:lnSpc>
                <a:spcPct val="100000"/>
              </a:lnSpc>
            </a:pPr>
            <a:r>
              <a:rPr lang="en-US" sz="1400" b="1" dirty="0" smtClean="0"/>
              <a:t>Study </a:t>
            </a:r>
            <a:r>
              <a:rPr lang="en-US" sz="1400" b="1" dirty="0"/>
              <a:t>and if necessary specify &gt;4 </a:t>
            </a:r>
            <a:r>
              <a:rPr lang="en-US" sz="1400" b="1" dirty="0" err="1"/>
              <a:t>Tx</a:t>
            </a:r>
            <a:r>
              <a:rPr lang="en-US" sz="1400" b="1" dirty="0"/>
              <a:t> UL operation, e.g., for CPE/FWA/vehicle/Industrial devices [leading WG: RAN1]</a:t>
            </a:r>
          </a:p>
          <a:p>
            <a:pPr>
              <a:lnSpc>
                <a:spcPct val="100000"/>
              </a:lnSpc>
            </a:pPr>
            <a:r>
              <a:rPr lang="en-US" sz="1600" b="1" dirty="0"/>
              <a:t>[Controversial]</a:t>
            </a:r>
          </a:p>
          <a:p>
            <a:pPr lvl="1">
              <a:lnSpc>
                <a:spcPct val="100000"/>
              </a:lnSpc>
            </a:pPr>
            <a:r>
              <a:rPr lang="en-US" sz="1400" b="1" dirty="0" smtClean="0"/>
              <a:t>FFS: whether only some listed example device types are targeted or even other device types are also targeted </a:t>
            </a:r>
          </a:p>
          <a:p>
            <a:pPr lvl="1">
              <a:lnSpc>
                <a:spcPct val="100000"/>
              </a:lnSpc>
            </a:pPr>
            <a:r>
              <a:rPr lang="en-US" sz="1400" b="1" dirty="0" smtClean="0"/>
              <a:t>FFS: target frequency range </a:t>
            </a:r>
          </a:p>
          <a:p>
            <a:pPr lvl="1">
              <a:lnSpc>
                <a:spcPct val="100000"/>
              </a:lnSpc>
            </a:pPr>
            <a:r>
              <a:rPr lang="en-US" sz="1400" b="1" dirty="0" smtClean="0"/>
              <a:t>FFS: RAN4 as secondary WG</a:t>
            </a:r>
            <a:endParaRPr lang="en-US" sz="1400" b="1" dirty="0"/>
          </a:p>
        </p:txBody>
      </p:sp>
      <p:sp>
        <p:nvSpPr>
          <p:cNvPr id="5" name="내용 개체 틀 2"/>
          <p:cNvSpPr txBox="1">
            <a:spLocks/>
          </p:cNvSpPr>
          <p:nvPr/>
        </p:nvSpPr>
        <p:spPr>
          <a:xfrm>
            <a:off x="491067" y="2980187"/>
            <a:ext cx="11514666" cy="3554906"/>
          </a:xfrm>
          <a:prstGeom prst="rect">
            <a:avLst/>
          </a:prstGeom>
          <a:ln>
            <a:solidFill>
              <a:srgbClr val="0000FF"/>
            </a:solidFill>
          </a:ln>
        </p:spPr>
        <p:txBody>
          <a:bodyPr vert="horz" lIns="91440" tIns="45720" rIns="91440" bIns="45720" rtlCol="0">
            <a:normAutofit lnSpcReduction="10000"/>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smtClean="0">
                <a:latin typeface="Calibri" panose="020F0502020204030204" pitchFamily="34" charset="0"/>
                <a:cs typeface="Calibri" panose="020F0502020204030204" pitchFamily="34" charset="0"/>
              </a:rPr>
              <a:t>#1: Agree that study phase is needed before committing to specification work, study includes</a:t>
            </a:r>
          </a:p>
          <a:p>
            <a:pPr lvl="1"/>
            <a:r>
              <a:rPr lang="en-US" altLang="ko-KR" dirty="0" smtClean="0">
                <a:latin typeface="Calibri" panose="020F0502020204030204" pitchFamily="34" charset="0"/>
                <a:cs typeface="Calibri" panose="020F0502020204030204" pitchFamily="34" charset="0"/>
              </a:rPr>
              <a:t>Codebook-based (including &gt;4Tx codebook design) and non-codebook based UL transmission</a:t>
            </a:r>
          </a:p>
          <a:p>
            <a:pPr lvl="1"/>
            <a:r>
              <a:rPr lang="en-US" altLang="ko-KR" dirty="0" smtClean="0">
                <a:latin typeface="Calibri" panose="020F0502020204030204" pitchFamily="34" charset="0"/>
                <a:cs typeface="Calibri" panose="020F0502020204030204" pitchFamily="34" charset="0"/>
              </a:rPr>
              <a:t>RS (&gt;4 port SRS resource, DMR for &gt; 4 layers)</a:t>
            </a:r>
          </a:p>
          <a:p>
            <a:pPr lvl="1"/>
            <a:r>
              <a:rPr lang="en-US" altLang="ko-KR" dirty="0" smtClean="0">
                <a:latin typeface="Calibri" panose="020F0502020204030204" pitchFamily="34" charset="0"/>
                <a:cs typeface="Calibri" panose="020F0502020204030204" pitchFamily="34" charset="0"/>
              </a:rPr>
              <a:t>Other Rel. 18 </a:t>
            </a:r>
            <a:r>
              <a:rPr lang="en-US" altLang="ko-KR" dirty="0">
                <a:latin typeface="Calibri" panose="020F0502020204030204" pitchFamily="34" charset="0"/>
                <a:cs typeface="Calibri" panose="020F0502020204030204" pitchFamily="34" charset="0"/>
              </a:rPr>
              <a:t>(e.g. example area 2 and 3) for &gt;</a:t>
            </a:r>
            <a:r>
              <a:rPr lang="en-US" altLang="ko-KR" dirty="0" smtClean="0">
                <a:latin typeface="Calibri" panose="020F0502020204030204" pitchFamily="34" charset="0"/>
                <a:cs typeface="Calibri" panose="020F0502020204030204" pitchFamily="34" charset="0"/>
              </a:rPr>
              <a:t>4Tx operations</a:t>
            </a:r>
          </a:p>
          <a:p>
            <a:r>
              <a:rPr lang="en-US" altLang="ko-KR" sz="2000" dirty="0" smtClean="0">
                <a:latin typeface="Calibri" panose="020F0502020204030204" pitchFamily="34" charset="0"/>
                <a:cs typeface="Calibri" panose="020F0502020204030204" pitchFamily="34" charset="0"/>
              </a:rPr>
              <a:t>#2: </a:t>
            </a:r>
            <a:r>
              <a:rPr lang="en-US" altLang="ko-KR" sz="2000" dirty="0">
                <a:latin typeface="Calibri" panose="020F0502020204030204" pitchFamily="34" charset="0"/>
                <a:cs typeface="Calibri" panose="020F0502020204030204" pitchFamily="34" charset="0"/>
              </a:rPr>
              <a:t>Antenna structure, channel model, and scenario</a:t>
            </a:r>
            <a:endParaRPr lang="en-US" altLang="ko-KR" sz="2000"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Uniform, dual-polarized can be assumed for CPE/FWA/vehicle/Industrial </a:t>
            </a:r>
            <a:r>
              <a:rPr lang="en-US" altLang="ko-KR" dirty="0">
                <a:latin typeface="Calibri" panose="020F0502020204030204" pitchFamily="34" charset="0"/>
                <a:cs typeface="Calibri" panose="020F0502020204030204" pitchFamily="34" charset="0"/>
              </a:rPr>
              <a:t>devices </a:t>
            </a:r>
            <a:endParaRPr lang="en-US" altLang="ko-KR"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Including </a:t>
            </a:r>
            <a:r>
              <a:rPr lang="en-US" altLang="ko-KR" dirty="0">
                <a:latin typeface="Calibri" panose="020F0502020204030204" pitchFamily="34" charset="0"/>
                <a:cs typeface="Calibri" panose="020F0502020204030204" pitchFamily="34" charset="0"/>
              </a:rPr>
              <a:t>both single and </a:t>
            </a:r>
            <a:r>
              <a:rPr lang="en-US" altLang="ko-KR" dirty="0" smtClean="0">
                <a:latin typeface="Calibri" panose="020F0502020204030204" pitchFamily="34" charset="0"/>
                <a:cs typeface="Calibri" panose="020F0502020204030204" pitchFamily="34" charset="0"/>
              </a:rPr>
              <a:t>multi-panels</a:t>
            </a:r>
          </a:p>
          <a:p>
            <a:pPr lvl="1"/>
            <a:r>
              <a:rPr lang="en-US" altLang="ko-KR" dirty="0" smtClean="0">
                <a:latin typeface="Calibri" panose="020F0502020204030204" pitchFamily="34" charset="0"/>
                <a:cs typeface="Calibri" panose="020F0502020204030204" pitchFamily="34" charset="0"/>
              </a:rPr>
              <a:t>Channel model and scenarios needs to be discussed for the study</a:t>
            </a:r>
            <a:endParaRPr lang="en-US" altLang="ko-KR" dirty="0">
              <a:latin typeface="Calibri" panose="020F0502020204030204" pitchFamily="34" charset="0"/>
              <a:cs typeface="Calibri" panose="020F0502020204030204" pitchFamily="34" charset="0"/>
            </a:endParaRPr>
          </a:p>
          <a:p>
            <a:r>
              <a:rPr lang="en-US" altLang="ko-KR" sz="2000" dirty="0" smtClean="0">
                <a:latin typeface="Calibri" panose="020F0502020204030204" pitchFamily="34" charset="0"/>
                <a:cs typeface="Calibri" panose="020F0502020204030204" pitchFamily="34" charset="0"/>
              </a:rPr>
              <a:t>#3: Items labelled [Controversial]</a:t>
            </a:r>
          </a:p>
          <a:p>
            <a:pPr lvl="1"/>
            <a:r>
              <a:rPr lang="en-US" altLang="ko-KR" dirty="0" smtClean="0">
                <a:latin typeface="Calibri" panose="020F0502020204030204" pitchFamily="34" charset="0"/>
                <a:cs typeface="Calibri" panose="020F0502020204030204" pitchFamily="34" charset="0"/>
              </a:rPr>
              <a:t>1</a:t>
            </a:r>
            <a:r>
              <a:rPr lang="en-US" altLang="ko-KR" baseline="30000" dirty="0" smtClean="0">
                <a:latin typeface="Calibri" panose="020F0502020204030204" pitchFamily="34" charset="0"/>
                <a:cs typeface="Calibri" panose="020F0502020204030204" pitchFamily="34" charset="0"/>
              </a:rPr>
              <a:t>st</a:t>
            </a:r>
            <a:r>
              <a:rPr lang="en-US" altLang="ko-KR" dirty="0" smtClean="0">
                <a:latin typeface="Calibri" panose="020F0502020204030204" pitchFamily="34" charset="0"/>
                <a:cs typeface="Calibri" panose="020F0502020204030204" pitchFamily="34" charset="0"/>
              </a:rPr>
              <a:t> FFS: devices with feasible &gt;4Tx operation should be prioritized</a:t>
            </a:r>
          </a:p>
          <a:p>
            <a:pPr lvl="1"/>
            <a:r>
              <a:rPr lang="en-US" altLang="ko-KR" dirty="0" smtClean="0">
                <a:latin typeface="Calibri" panose="020F0502020204030204" pitchFamily="34" charset="0"/>
                <a:cs typeface="Calibri" panose="020F0502020204030204" pitchFamily="34" charset="0"/>
              </a:rPr>
              <a:t>2</a:t>
            </a:r>
            <a:r>
              <a:rPr lang="en-US" altLang="ko-KR" baseline="30000" dirty="0" smtClean="0">
                <a:latin typeface="Calibri" panose="020F0502020204030204" pitchFamily="34" charset="0"/>
                <a:cs typeface="Calibri" panose="020F0502020204030204" pitchFamily="34" charset="0"/>
              </a:rPr>
              <a:t>nd</a:t>
            </a:r>
            <a:r>
              <a:rPr lang="en-US" altLang="ko-KR" dirty="0" smtClean="0">
                <a:latin typeface="Calibri" panose="020F0502020204030204" pitchFamily="34" charset="0"/>
                <a:cs typeface="Calibri" panose="020F0502020204030204" pitchFamily="34" charset="0"/>
              </a:rPr>
              <a:t> FFS: </a:t>
            </a:r>
            <a:r>
              <a:rPr lang="en-US" altLang="ko-KR" dirty="0">
                <a:latin typeface="Calibri" panose="020F0502020204030204" pitchFamily="34" charset="0"/>
                <a:cs typeface="Calibri" panose="020F0502020204030204" pitchFamily="34" charset="0"/>
              </a:rPr>
              <a:t>both FR1 and </a:t>
            </a:r>
            <a:r>
              <a:rPr lang="en-US" altLang="ko-KR" dirty="0" smtClean="0">
                <a:latin typeface="Calibri" panose="020F0502020204030204" pitchFamily="34" charset="0"/>
                <a:cs typeface="Calibri" panose="020F0502020204030204" pitchFamily="34" charset="0"/>
              </a:rPr>
              <a:t>FR2, and including multi-panel UE</a:t>
            </a:r>
            <a:endParaRPr lang="en-US" altLang="ko-KR" dirty="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3</a:t>
            </a:r>
            <a:r>
              <a:rPr lang="en-US" altLang="ko-KR" baseline="30000" dirty="0" smtClean="0">
                <a:latin typeface="Calibri" panose="020F0502020204030204" pitchFamily="34" charset="0"/>
                <a:cs typeface="Calibri" panose="020F0502020204030204" pitchFamily="34" charset="0"/>
              </a:rPr>
              <a:t>rd</a:t>
            </a:r>
            <a:r>
              <a:rPr lang="en-US" altLang="ko-KR" dirty="0" smtClean="0">
                <a:latin typeface="Calibri" panose="020F0502020204030204" pitchFamily="34" charset="0"/>
                <a:cs typeface="Calibri" panose="020F0502020204030204" pitchFamily="34" charset="0"/>
              </a:rPr>
              <a:t> FFS: RAN4 </a:t>
            </a:r>
            <a:r>
              <a:rPr lang="en-US" altLang="ko-KR" dirty="0">
                <a:latin typeface="Calibri" panose="020F0502020204030204" pitchFamily="34" charset="0"/>
                <a:cs typeface="Calibri" panose="020F0502020204030204" pitchFamily="34" charset="0"/>
              </a:rPr>
              <a:t>as secondary W</a:t>
            </a:r>
            <a:r>
              <a:rPr lang="en-US" altLang="ko-KR" dirty="0" smtClean="0">
                <a:latin typeface="Calibri" panose="020F0502020204030204" pitchFamily="34" charset="0"/>
                <a:cs typeface="Calibri" panose="020F0502020204030204" pitchFamily="34" charset="0"/>
              </a:rPr>
              <a:t>G can be discussed later when the scope is more clear</a:t>
            </a:r>
            <a:endParaRPr lang="en-US" altLang="ko-KR" sz="2000" dirty="0" smtClean="0">
              <a:latin typeface="Calibri" panose="020F0502020204030204" pitchFamily="34" charset="0"/>
              <a:cs typeface="Calibri" panose="020F0502020204030204" pitchFamily="34" charset="0"/>
            </a:endParaRPr>
          </a:p>
          <a:p>
            <a:pPr marL="0" indent="0">
              <a:buFont typeface="Verdana" panose="020B0604030504040204" pitchFamily="34" charse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77828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2</a:t>
            </a:r>
            <a:endParaRPr lang="ko-KR" altLang="en-US" dirty="0"/>
          </a:p>
        </p:txBody>
      </p:sp>
      <p:sp>
        <p:nvSpPr>
          <p:cNvPr id="3" name="내용 개체 틀 2"/>
          <p:cNvSpPr>
            <a:spLocks noGrp="1"/>
          </p:cNvSpPr>
          <p:nvPr>
            <p:ph idx="1"/>
          </p:nvPr>
        </p:nvSpPr>
        <p:spPr>
          <a:xfrm>
            <a:off x="491067" y="859749"/>
            <a:ext cx="11514666" cy="2120438"/>
          </a:xfrm>
          <a:ln>
            <a:solidFill>
              <a:srgbClr val="0000FF"/>
            </a:solidFill>
          </a:ln>
        </p:spPr>
        <p:txBody>
          <a:bodyPr>
            <a:normAutofit/>
          </a:bodyPr>
          <a:lstStyle/>
          <a:p>
            <a:pPr>
              <a:lnSpc>
                <a:spcPct val="100000"/>
              </a:lnSpc>
            </a:pPr>
            <a:r>
              <a:rPr lang="en-US" sz="1600" b="1" dirty="0" smtClean="0"/>
              <a:t>Example </a:t>
            </a:r>
            <a:r>
              <a:rPr lang="en-US" sz="1600" b="1" dirty="0"/>
              <a:t>Area </a:t>
            </a:r>
            <a:r>
              <a:rPr lang="en-US" sz="1600" b="1" dirty="0" smtClean="0"/>
              <a:t>2: </a:t>
            </a:r>
            <a:r>
              <a:rPr lang="en-US" sz="1600" b="1" dirty="0"/>
              <a:t>enhanced multi-panel uplink operation and/or enhanced multi-TRP uplink operation</a:t>
            </a:r>
          </a:p>
          <a:p>
            <a:pPr>
              <a:lnSpc>
                <a:spcPct val="100000"/>
              </a:lnSpc>
            </a:pPr>
            <a:r>
              <a:rPr lang="en-US" sz="1600" b="1" dirty="0"/>
              <a:t>[Non-controversial</a:t>
            </a:r>
            <a:r>
              <a:rPr lang="en-US" sz="1600" b="1" dirty="0" smtClean="0"/>
              <a:t>]</a:t>
            </a:r>
          </a:p>
          <a:p>
            <a:pPr lvl="1">
              <a:lnSpc>
                <a:spcPct val="100000"/>
              </a:lnSpc>
            </a:pPr>
            <a:r>
              <a:rPr lang="en-US" sz="1400" b="1" dirty="0"/>
              <a:t>Specify enhanced multi-panel uplink operation and/or enhanced multi-TRP uplink operation, potentially including fast UL panel selection, separate UL timings/power controls for different panel/TRP and/or simultaneous multi-panel UL transmission [leading WG: RAN1</a:t>
            </a:r>
            <a:r>
              <a:rPr lang="en-US" sz="1400" b="1" dirty="0" smtClean="0"/>
              <a:t>]</a:t>
            </a:r>
          </a:p>
          <a:p>
            <a:pPr>
              <a:lnSpc>
                <a:spcPct val="100000"/>
              </a:lnSpc>
            </a:pPr>
            <a:r>
              <a:rPr lang="en-US" sz="1600" b="1" dirty="0" smtClean="0"/>
              <a:t>[</a:t>
            </a:r>
            <a:r>
              <a:rPr lang="en-US" sz="1600" b="1" dirty="0"/>
              <a:t>Controversial]</a:t>
            </a:r>
          </a:p>
          <a:p>
            <a:pPr lvl="1">
              <a:lnSpc>
                <a:spcPct val="100000"/>
              </a:lnSpc>
            </a:pPr>
            <a:r>
              <a:rPr lang="en-US" sz="1400" b="1" dirty="0"/>
              <a:t>FFS: further clarification and narrowing down of the scope for this example area based on listed example scopes as starting point</a:t>
            </a:r>
          </a:p>
          <a:p>
            <a:pPr lvl="1">
              <a:lnSpc>
                <a:spcPct val="100000"/>
              </a:lnSpc>
            </a:pPr>
            <a:r>
              <a:rPr lang="en-US" sz="1400" b="1" dirty="0"/>
              <a:t>FFS: enhancements are based on Rel-17 unified TCI framework</a:t>
            </a:r>
          </a:p>
          <a:p>
            <a:pPr lvl="1">
              <a:lnSpc>
                <a:spcPct val="100000"/>
              </a:lnSpc>
            </a:pPr>
            <a:r>
              <a:rPr lang="en-US" sz="1400" b="1" dirty="0"/>
              <a:t>FFS: target frequency range </a:t>
            </a:r>
          </a:p>
          <a:p>
            <a:pPr lvl="1">
              <a:lnSpc>
                <a:spcPct val="100000"/>
              </a:lnSpc>
            </a:pPr>
            <a:r>
              <a:rPr lang="en-US" sz="1400" b="1" dirty="0"/>
              <a:t>FFS: RAN2/4 as secondary WG</a:t>
            </a:r>
          </a:p>
        </p:txBody>
      </p:sp>
      <p:sp>
        <p:nvSpPr>
          <p:cNvPr id="5" name="내용 개체 틀 2"/>
          <p:cNvSpPr txBox="1">
            <a:spLocks/>
          </p:cNvSpPr>
          <p:nvPr/>
        </p:nvSpPr>
        <p:spPr>
          <a:xfrm>
            <a:off x="491067" y="2980187"/>
            <a:ext cx="11514666" cy="3554906"/>
          </a:xfrm>
          <a:prstGeom prst="rect">
            <a:avLst/>
          </a:prstGeom>
          <a:ln>
            <a:solidFill>
              <a:srgbClr val="0000FF"/>
            </a:solidFill>
          </a:ln>
        </p:spPr>
        <p:txBody>
          <a:bodyPr vert="horz" lIns="91440" tIns="45720" rIns="91440" bIns="45720" rtlCol="0">
            <a:normAutofit fontScale="92500" lnSpcReduction="10000"/>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smtClean="0">
                <a:latin typeface="Calibri" panose="020F0502020204030204" pitchFamily="34" charset="0"/>
                <a:cs typeface="Calibri" panose="020F0502020204030204" pitchFamily="34" charset="0"/>
              </a:rPr>
              <a:t>#1: Agree with the specification work, at least for some aspects, since</a:t>
            </a:r>
          </a:p>
          <a:p>
            <a:pPr lvl="1"/>
            <a:r>
              <a:rPr lang="en-US" altLang="ko-KR" dirty="0" smtClean="0">
                <a:latin typeface="Calibri" panose="020F0502020204030204" pitchFamily="34" charset="0"/>
                <a:cs typeface="Calibri" panose="020F0502020204030204" pitchFamily="34" charset="0"/>
              </a:rPr>
              <a:t>Basic signaling </a:t>
            </a:r>
            <a:r>
              <a:rPr lang="en-US" altLang="ko-KR" dirty="0" smtClean="0">
                <a:latin typeface="Calibri" panose="020F0502020204030204" pitchFamily="34" charset="0"/>
                <a:cs typeface="Calibri" panose="020F0502020204030204" pitchFamily="34" charset="0"/>
              </a:rPr>
              <a:t>support </a:t>
            </a:r>
            <a:r>
              <a:rPr lang="en-US" altLang="ko-KR" dirty="0" smtClean="0">
                <a:latin typeface="Calibri" panose="020F0502020204030204" pitchFamily="34" charset="0"/>
                <a:cs typeface="Calibri" panose="020F0502020204030204" pitchFamily="34" charset="0"/>
              </a:rPr>
              <a:t>for multi-panel UE (assuming some support in Rel.17) still is quite limited for simultaneous UL transmission</a:t>
            </a:r>
          </a:p>
          <a:p>
            <a:r>
              <a:rPr lang="en-US" altLang="ko-KR" sz="2000" dirty="0" smtClean="0">
                <a:latin typeface="Calibri" panose="020F0502020204030204" pitchFamily="34" charset="0"/>
                <a:cs typeface="Calibri" panose="020F0502020204030204" pitchFamily="34" charset="0"/>
              </a:rPr>
              <a:t>#</a:t>
            </a:r>
            <a:r>
              <a:rPr lang="en-US" altLang="ko-KR" sz="2000" dirty="0" smtClean="0">
                <a:latin typeface="Calibri" panose="020F0502020204030204" pitchFamily="34" charset="0"/>
                <a:cs typeface="Calibri" panose="020F0502020204030204" pitchFamily="34" charset="0"/>
              </a:rPr>
              <a:t>2: Potential enhancements should be </a:t>
            </a:r>
            <a:r>
              <a:rPr lang="en-US" altLang="ko-KR" sz="2000" dirty="0">
                <a:latin typeface="Calibri" panose="020F0502020204030204" pitchFamily="34" charset="0"/>
                <a:cs typeface="Calibri" panose="020F0502020204030204" pitchFamily="34" charset="0"/>
              </a:rPr>
              <a:t>based on </a:t>
            </a:r>
            <a:r>
              <a:rPr lang="en-US" altLang="ko-KR" sz="2000" dirty="0" smtClean="0">
                <a:latin typeface="Calibri" panose="020F0502020204030204" pitchFamily="34" charset="0"/>
                <a:cs typeface="Calibri" panose="020F0502020204030204" pitchFamily="34" charset="0"/>
              </a:rPr>
              <a:t>(or a </a:t>
            </a:r>
            <a:r>
              <a:rPr lang="en-US" altLang="ko-KR" sz="2000" dirty="0">
                <a:latin typeface="Calibri" panose="020F0502020204030204" pitchFamily="34" charset="0"/>
                <a:cs typeface="Calibri" panose="020F0502020204030204" pitchFamily="34" charset="0"/>
              </a:rPr>
              <a:t>continuation) of Rel.17 work, including</a:t>
            </a:r>
            <a:endParaRPr lang="en-US" altLang="ko-KR" sz="2000"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Baseline </a:t>
            </a:r>
            <a:r>
              <a:rPr lang="en-US" altLang="ko-KR" dirty="0" smtClean="0">
                <a:latin typeface="Calibri" panose="020F0502020204030204" pitchFamily="34" charset="0"/>
                <a:cs typeface="Calibri" panose="020F0502020204030204" pitchFamily="34" charset="0"/>
              </a:rPr>
              <a:t>from the support for indication of N&gt;1 UL TCI states based on (potential) Rel-18 DL MIMO enhancements on unified TCI framework</a:t>
            </a:r>
          </a:p>
          <a:p>
            <a:pPr lvl="1"/>
            <a:r>
              <a:rPr lang="en-US" altLang="ko-KR" dirty="0" smtClean="0">
                <a:latin typeface="Calibri" panose="020F0502020204030204" pitchFamily="34" charset="0"/>
                <a:cs typeface="Calibri" panose="020F0502020204030204" pitchFamily="34" charset="0"/>
              </a:rPr>
              <a:t>Per TRP UL control parameters such as TA, UL PC need some study on potential benefits before committing on specification (depending on target use cases, e.g. whether dense UL is agreed or not, whether multiple TA is needed given UL synchronization requirements</a:t>
            </a:r>
            <a:r>
              <a:rPr lang="en-US" altLang="ko-KR" dirty="0" smtClean="0">
                <a:solidFill>
                  <a:srgbClr val="FF0000"/>
                </a:solidFill>
                <a:latin typeface="Calibri" panose="020F0502020204030204" pitchFamily="34" charset="0"/>
                <a:cs typeface="Calibri" panose="020F0502020204030204" pitchFamily="34" charset="0"/>
              </a:rPr>
              <a:t>)</a:t>
            </a:r>
            <a:endParaRPr lang="en-US" altLang="ko-KR" dirty="0" smtClean="0">
              <a:latin typeface="Calibri" panose="020F0502020204030204" pitchFamily="34" charset="0"/>
              <a:cs typeface="Calibri" panose="020F0502020204030204" pitchFamily="34" charset="0"/>
            </a:endParaRPr>
          </a:p>
          <a:p>
            <a:r>
              <a:rPr lang="en-US" altLang="ko-KR" sz="2000" dirty="0" smtClean="0">
                <a:latin typeface="Calibri" panose="020F0502020204030204" pitchFamily="34" charset="0"/>
                <a:cs typeface="Calibri" panose="020F0502020204030204" pitchFamily="34" charset="0"/>
              </a:rPr>
              <a:t>#3: </a:t>
            </a:r>
            <a:r>
              <a:rPr lang="en-US" altLang="ko-KR" sz="2000" dirty="0">
                <a:latin typeface="Calibri" panose="020F0502020204030204" pitchFamily="34" charset="0"/>
                <a:cs typeface="Calibri" panose="020F0502020204030204" pitchFamily="34" charset="0"/>
              </a:rPr>
              <a:t>Items labelled [Controversial</a:t>
            </a:r>
            <a:r>
              <a:rPr lang="en-US" altLang="ko-KR" sz="2000" dirty="0" smtClean="0">
                <a:latin typeface="Calibri" panose="020F0502020204030204" pitchFamily="34" charset="0"/>
                <a:cs typeface="Calibri" panose="020F0502020204030204" pitchFamily="34" charset="0"/>
              </a:rPr>
              <a:t>]</a:t>
            </a:r>
          </a:p>
          <a:p>
            <a:pPr lvl="1"/>
            <a:r>
              <a:rPr lang="en-US" altLang="ko-KR" dirty="0" smtClean="0">
                <a:latin typeface="Calibri" panose="020F0502020204030204" pitchFamily="34" charset="0"/>
                <a:cs typeface="Calibri" panose="020F0502020204030204" pitchFamily="34" charset="0"/>
              </a:rPr>
              <a:t>1</a:t>
            </a:r>
            <a:r>
              <a:rPr lang="en-US" altLang="ko-KR" baseline="30000" dirty="0" smtClean="0">
                <a:latin typeface="Calibri" panose="020F0502020204030204" pitchFamily="34" charset="0"/>
                <a:cs typeface="Calibri" panose="020F0502020204030204" pitchFamily="34" charset="0"/>
              </a:rPr>
              <a:t>st</a:t>
            </a:r>
            <a:r>
              <a:rPr lang="en-US" altLang="ko-KR" dirty="0" smtClean="0">
                <a:latin typeface="Calibri" panose="020F0502020204030204" pitchFamily="34" charset="0"/>
                <a:cs typeface="Calibri" panose="020F0502020204030204" pitchFamily="34" charset="0"/>
              </a:rPr>
              <a:t> FFS: the scope with potential narrowing down or example of enhancements can be discussed</a:t>
            </a:r>
          </a:p>
          <a:p>
            <a:pPr lvl="1"/>
            <a:r>
              <a:rPr lang="en-US" altLang="ko-KR" dirty="0" smtClean="0">
                <a:latin typeface="Calibri" panose="020F0502020204030204" pitchFamily="34" charset="0"/>
                <a:cs typeface="Calibri" panose="020F0502020204030204" pitchFamily="34" charset="0"/>
              </a:rPr>
              <a:t>2</a:t>
            </a:r>
            <a:r>
              <a:rPr lang="en-US" altLang="ko-KR" baseline="30000" dirty="0" smtClean="0">
                <a:latin typeface="Calibri" panose="020F0502020204030204" pitchFamily="34" charset="0"/>
                <a:cs typeface="Calibri" panose="020F0502020204030204" pitchFamily="34" charset="0"/>
              </a:rPr>
              <a:t>nd</a:t>
            </a:r>
            <a:r>
              <a:rPr lang="en-US" altLang="ko-KR" dirty="0" smtClean="0">
                <a:latin typeface="Calibri" panose="020F0502020204030204" pitchFamily="34" charset="0"/>
                <a:cs typeface="Calibri" panose="020F0502020204030204" pitchFamily="34" charset="0"/>
              </a:rPr>
              <a:t> FFS: this enhancement should be based on Rel.17 unified TCI and multi-TRP frameworks</a:t>
            </a:r>
          </a:p>
          <a:p>
            <a:pPr lvl="1"/>
            <a:r>
              <a:rPr lang="en-US" altLang="ko-KR" dirty="0" smtClean="0">
                <a:latin typeface="Calibri" panose="020F0502020204030204" pitchFamily="34" charset="0"/>
                <a:cs typeface="Calibri" panose="020F0502020204030204" pitchFamily="34" charset="0"/>
              </a:rPr>
              <a:t>3</a:t>
            </a:r>
            <a:r>
              <a:rPr lang="en-US" altLang="ko-KR" baseline="30000" dirty="0" smtClean="0">
                <a:latin typeface="Calibri" panose="020F0502020204030204" pitchFamily="34" charset="0"/>
                <a:cs typeface="Calibri" panose="020F0502020204030204" pitchFamily="34" charset="0"/>
              </a:rPr>
              <a:t>rd</a:t>
            </a:r>
            <a:r>
              <a:rPr lang="en-US" altLang="ko-KR" dirty="0" smtClean="0">
                <a:latin typeface="Calibri" panose="020F0502020204030204" pitchFamily="34" charset="0"/>
                <a:cs typeface="Calibri" panose="020F0502020204030204" pitchFamily="34" charset="0"/>
              </a:rPr>
              <a:t> FFS: both FR1 and FR2</a:t>
            </a:r>
          </a:p>
          <a:p>
            <a:pPr lvl="1"/>
            <a:r>
              <a:rPr lang="en-US" altLang="ko-KR" dirty="0" smtClean="0">
                <a:latin typeface="Calibri" panose="020F0502020204030204" pitchFamily="34" charset="0"/>
                <a:cs typeface="Calibri" panose="020F0502020204030204" pitchFamily="34" charset="0"/>
              </a:rPr>
              <a:t>4</a:t>
            </a:r>
            <a:r>
              <a:rPr lang="en-US" altLang="ko-KR" baseline="30000" dirty="0" smtClean="0">
                <a:latin typeface="Calibri" panose="020F0502020204030204" pitchFamily="34" charset="0"/>
                <a:cs typeface="Calibri" panose="020F0502020204030204" pitchFamily="34" charset="0"/>
              </a:rPr>
              <a:t>th</a:t>
            </a:r>
            <a:r>
              <a:rPr lang="en-US" altLang="ko-KR" dirty="0" smtClean="0">
                <a:latin typeface="Calibri" panose="020F0502020204030204" pitchFamily="34" charset="0"/>
                <a:cs typeface="Calibri" panose="020F0502020204030204" pitchFamily="34" charset="0"/>
              </a:rPr>
              <a:t> FFS: agree with RAN2 as secondary WG, and RAN4 as another WG can be discussed after scope becomes clear</a:t>
            </a:r>
            <a:endParaRPr lang="en-US" altLang="ko-KR" dirty="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Font typeface="Verdana" panose="020B0604030504040204" pitchFamily="34" charse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3730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3</a:t>
            </a:r>
            <a:endParaRPr lang="ko-KR" altLang="en-US" dirty="0"/>
          </a:p>
        </p:txBody>
      </p:sp>
      <p:sp>
        <p:nvSpPr>
          <p:cNvPr id="3" name="내용 개체 틀 2"/>
          <p:cNvSpPr>
            <a:spLocks noGrp="1"/>
          </p:cNvSpPr>
          <p:nvPr>
            <p:ph idx="1"/>
          </p:nvPr>
        </p:nvSpPr>
        <p:spPr>
          <a:xfrm>
            <a:off x="491067" y="859749"/>
            <a:ext cx="11514666" cy="2120438"/>
          </a:xfrm>
          <a:ln>
            <a:solidFill>
              <a:srgbClr val="0000FF"/>
            </a:solidFill>
          </a:ln>
        </p:spPr>
        <p:txBody>
          <a:bodyPr>
            <a:normAutofit/>
          </a:bodyPr>
          <a:lstStyle/>
          <a:p>
            <a:pPr>
              <a:lnSpc>
                <a:spcPct val="100000"/>
              </a:lnSpc>
            </a:pPr>
            <a:r>
              <a:rPr lang="en-US" sz="1600" b="1" dirty="0"/>
              <a:t>Example Area </a:t>
            </a:r>
            <a:r>
              <a:rPr lang="en-US" sz="1600" b="1" dirty="0" smtClean="0"/>
              <a:t>3: </a:t>
            </a:r>
            <a:r>
              <a:rPr lang="en-US" sz="1600" b="1" dirty="0" smtClean="0"/>
              <a:t>frequency selective precoding</a:t>
            </a:r>
            <a:endParaRPr lang="en-US" sz="1600" b="1" strike="sngStrike" dirty="0"/>
          </a:p>
          <a:p>
            <a:pPr>
              <a:lnSpc>
                <a:spcPct val="100000"/>
              </a:lnSpc>
            </a:pPr>
            <a:r>
              <a:rPr lang="en-US" sz="1600" b="1" dirty="0"/>
              <a:t>[Non-controversial</a:t>
            </a:r>
            <a:r>
              <a:rPr lang="en-US" sz="1600" b="1" dirty="0" smtClean="0"/>
              <a:t>]</a:t>
            </a:r>
          </a:p>
          <a:p>
            <a:pPr lvl="1">
              <a:lnSpc>
                <a:spcPct val="100000"/>
              </a:lnSpc>
            </a:pPr>
            <a:r>
              <a:rPr lang="en-US" sz="1400" b="1" dirty="0"/>
              <a:t>Study and if necessary specify frequency-selective precoding, mainly targeting devices with &gt;=4 </a:t>
            </a:r>
            <a:r>
              <a:rPr lang="en-US" sz="1400" b="1" dirty="0" err="1"/>
              <a:t>Tx</a:t>
            </a:r>
            <a:r>
              <a:rPr lang="en-US" sz="1400" b="1" dirty="0"/>
              <a:t> [leading WG: RAN1]</a:t>
            </a:r>
          </a:p>
          <a:p>
            <a:pPr>
              <a:lnSpc>
                <a:spcPct val="100000"/>
              </a:lnSpc>
            </a:pPr>
            <a:r>
              <a:rPr lang="en-US" sz="1600" b="1" dirty="0" smtClean="0"/>
              <a:t>[</a:t>
            </a:r>
            <a:r>
              <a:rPr lang="en-US" sz="1600" b="1" dirty="0"/>
              <a:t>Controversial]</a:t>
            </a:r>
          </a:p>
          <a:p>
            <a:pPr lvl="1">
              <a:lnSpc>
                <a:spcPct val="100000"/>
              </a:lnSpc>
            </a:pPr>
            <a:r>
              <a:rPr lang="en-US" sz="1400" b="1" dirty="0"/>
              <a:t>FFS: whether this example area can be generalized to enhanced uplink precoding</a:t>
            </a:r>
          </a:p>
          <a:p>
            <a:pPr lvl="1">
              <a:lnSpc>
                <a:spcPct val="100000"/>
              </a:lnSpc>
            </a:pPr>
            <a:r>
              <a:rPr lang="en-US" sz="1400" b="1" dirty="0"/>
              <a:t>FFS: target frequency range and target devices</a:t>
            </a:r>
          </a:p>
          <a:p>
            <a:pPr lvl="1">
              <a:lnSpc>
                <a:spcPct val="100000"/>
              </a:lnSpc>
            </a:pPr>
            <a:r>
              <a:rPr lang="en-US" sz="1400" b="1" dirty="0"/>
              <a:t>FFS: RAN4 as secondary WG</a:t>
            </a:r>
          </a:p>
          <a:p>
            <a:pPr lvl="1">
              <a:lnSpc>
                <a:spcPct val="100000"/>
              </a:lnSpc>
            </a:pPr>
            <a:endParaRPr lang="en-US" sz="1400" b="1" dirty="0"/>
          </a:p>
        </p:txBody>
      </p:sp>
      <p:sp>
        <p:nvSpPr>
          <p:cNvPr id="5" name="내용 개체 틀 2"/>
          <p:cNvSpPr txBox="1">
            <a:spLocks/>
          </p:cNvSpPr>
          <p:nvPr/>
        </p:nvSpPr>
        <p:spPr>
          <a:xfrm>
            <a:off x="491067" y="2980187"/>
            <a:ext cx="11514666" cy="3554906"/>
          </a:xfrm>
          <a:prstGeom prst="rect">
            <a:avLst/>
          </a:prstGeom>
          <a:ln>
            <a:solidFill>
              <a:srgbClr val="0000FF"/>
            </a:solidFill>
          </a:ln>
        </p:spPr>
        <p:txBody>
          <a:bodyPr vert="horz" lIns="91440" tIns="45720" rIns="91440" bIns="45720" rtlCol="0">
            <a:normAutofit/>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smtClean="0">
                <a:latin typeface="Calibri" panose="020F0502020204030204" pitchFamily="34" charset="0"/>
                <a:cs typeface="Calibri" panose="020F0502020204030204" pitchFamily="34" charset="0"/>
              </a:rPr>
              <a:t>#1: Agree that study phase is needed before committing to specification work</a:t>
            </a:r>
          </a:p>
          <a:p>
            <a:pPr lvl="1"/>
            <a:r>
              <a:rPr lang="en-US" altLang="ko-KR" dirty="0" smtClean="0">
                <a:latin typeface="Calibri" panose="020F0502020204030204" pitchFamily="34" charset="0"/>
                <a:cs typeface="Calibri" panose="020F0502020204030204" pitchFamily="34" charset="0"/>
              </a:rPr>
              <a:t>Objective of the study needs to be clearly stated, i.e., study the benefits considering DL control overhead (i.e. performance vs DL overhead tradeoff)</a:t>
            </a:r>
          </a:p>
          <a:p>
            <a:r>
              <a:rPr lang="en-US" altLang="ko-KR" sz="2000" dirty="0" smtClean="0">
                <a:latin typeface="Calibri" panose="020F0502020204030204" pitchFamily="34" charset="0"/>
                <a:cs typeface="Calibri" panose="020F0502020204030204" pitchFamily="34" charset="0"/>
              </a:rPr>
              <a:t>#2: Scope of study and potential enhancements (if found beneficial)</a:t>
            </a:r>
          </a:p>
          <a:p>
            <a:pPr lvl="1"/>
            <a:r>
              <a:rPr lang="en-US" altLang="ko-KR" dirty="0" smtClean="0">
                <a:latin typeface="Calibri" panose="020F0502020204030204" pitchFamily="34" charset="0"/>
                <a:cs typeface="Calibri" panose="020F0502020204030204" pitchFamily="34" charset="0"/>
              </a:rPr>
              <a:t>Codebook enhancement </a:t>
            </a:r>
            <a:r>
              <a:rPr lang="en-US" altLang="ko-KR" dirty="0">
                <a:latin typeface="Calibri" panose="020F0502020204030204" pitchFamily="34" charset="0"/>
                <a:cs typeface="Calibri" panose="020F0502020204030204" pitchFamily="34" charset="0"/>
              </a:rPr>
              <a:t>for both 4Tx and &gt;</a:t>
            </a:r>
            <a:r>
              <a:rPr lang="en-US" altLang="ko-KR" dirty="0" smtClean="0">
                <a:latin typeface="Calibri" panose="020F0502020204030204" pitchFamily="34" charset="0"/>
                <a:cs typeface="Calibri" panose="020F0502020204030204" pitchFamily="34" charset="0"/>
              </a:rPr>
              <a:t>4Tx, including dual-stage codebook</a:t>
            </a:r>
          </a:p>
          <a:p>
            <a:pPr lvl="1"/>
            <a:r>
              <a:rPr lang="en-US" altLang="ko-KR" dirty="0" smtClean="0">
                <a:latin typeface="Calibri" panose="020F0502020204030204" pitchFamily="34" charset="0"/>
                <a:cs typeface="Calibri" panose="020F0502020204030204" pitchFamily="34" charset="0"/>
              </a:rPr>
              <a:t>DL control signaling for overhead reduction, including two-stage DCI</a:t>
            </a:r>
          </a:p>
          <a:p>
            <a:r>
              <a:rPr lang="en-US" altLang="ko-KR" sz="2000" dirty="0" smtClean="0">
                <a:latin typeface="Calibri" panose="020F0502020204030204" pitchFamily="34" charset="0"/>
                <a:cs typeface="Calibri" panose="020F0502020204030204" pitchFamily="34" charset="0"/>
              </a:rPr>
              <a:t>#3: </a:t>
            </a:r>
            <a:r>
              <a:rPr lang="en-US" altLang="ko-KR" sz="2000" dirty="0">
                <a:latin typeface="Calibri" panose="020F0502020204030204" pitchFamily="34" charset="0"/>
                <a:cs typeface="Calibri" panose="020F0502020204030204" pitchFamily="34" charset="0"/>
              </a:rPr>
              <a:t>Items labelled [Controversial]</a:t>
            </a:r>
            <a:endParaRPr lang="en-US" altLang="ko-KR" sz="2000"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1</a:t>
            </a:r>
            <a:r>
              <a:rPr lang="en-US" altLang="ko-KR" baseline="30000" dirty="0" smtClean="0">
                <a:latin typeface="Calibri" panose="020F0502020204030204" pitchFamily="34" charset="0"/>
                <a:cs typeface="Calibri" panose="020F0502020204030204" pitchFamily="34" charset="0"/>
              </a:rPr>
              <a:t>st</a:t>
            </a:r>
            <a:r>
              <a:rPr lang="en-US" altLang="ko-KR" dirty="0" smtClean="0">
                <a:latin typeface="Calibri" panose="020F0502020204030204" pitchFamily="34" charset="0"/>
                <a:cs typeface="Calibri" panose="020F0502020204030204" pitchFamily="34" charset="0"/>
              </a:rPr>
              <a:t> FFS: scope of study should be clear, i.e. frequency selective precoding; it is unclear what generalized UL precoding means</a:t>
            </a:r>
          </a:p>
          <a:p>
            <a:pPr lvl="1"/>
            <a:r>
              <a:rPr lang="en-US" altLang="ko-KR" dirty="0" smtClean="0">
                <a:latin typeface="Calibri" panose="020F0502020204030204" pitchFamily="34" charset="0"/>
                <a:cs typeface="Calibri" panose="020F0502020204030204" pitchFamily="34" charset="0"/>
              </a:rPr>
              <a:t>2</a:t>
            </a:r>
            <a:r>
              <a:rPr lang="en-US" altLang="ko-KR" baseline="30000" dirty="0" smtClean="0">
                <a:latin typeface="Calibri" panose="020F0502020204030204" pitchFamily="34" charset="0"/>
                <a:cs typeface="Calibri" panose="020F0502020204030204" pitchFamily="34" charset="0"/>
              </a:rPr>
              <a:t>nd</a:t>
            </a:r>
            <a:r>
              <a:rPr lang="en-US" altLang="ko-KR" dirty="0" smtClean="0">
                <a:latin typeface="Calibri" panose="020F0502020204030204" pitchFamily="34" charset="0"/>
                <a:cs typeface="Calibri" panose="020F0502020204030204" pitchFamily="34" charset="0"/>
              </a:rPr>
              <a:t> FFS: both FR1 and FR2</a:t>
            </a:r>
          </a:p>
          <a:p>
            <a:pPr lvl="1"/>
            <a:r>
              <a:rPr lang="en-US" altLang="ko-KR" dirty="0">
                <a:latin typeface="Calibri" panose="020F0502020204030204" pitchFamily="34" charset="0"/>
                <a:cs typeface="Calibri" panose="020F0502020204030204" pitchFamily="34" charset="0"/>
              </a:rPr>
              <a:t>3</a:t>
            </a:r>
            <a:r>
              <a:rPr lang="en-US" altLang="ko-KR" baseline="30000" dirty="0">
                <a:latin typeface="Calibri" panose="020F0502020204030204" pitchFamily="34" charset="0"/>
                <a:cs typeface="Calibri" panose="020F0502020204030204" pitchFamily="34" charset="0"/>
              </a:rPr>
              <a:t>rd</a:t>
            </a:r>
            <a:r>
              <a:rPr lang="en-US" altLang="ko-KR" dirty="0">
                <a:latin typeface="Calibri" panose="020F0502020204030204" pitchFamily="34" charset="0"/>
                <a:cs typeface="Calibri" panose="020F0502020204030204" pitchFamily="34" charset="0"/>
              </a:rPr>
              <a:t> FFS: RAN4 as secondary WG can be discussed later when the scope is more clear</a:t>
            </a:r>
            <a:endParaRPr lang="en-US" altLang="ko-KR" sz="1800" dirty="0">
              <a:latin typeface="Calibri" panose="020F0502020204030204" pitchFamily="34" charset="0"/>
              <a:cs typeface="Calibri" panose="020F0502020204030204" pitchFamily="34" charset="0"/>
            </a:endParaRPr>
          </a:p>
          <a:p>
            <a:pPr lvl="1"/>
            <a:endParaRPr lang="en-US" altLang="ko-KR" sz="1800"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Font typeface="Verdana" panose="020B0604030504040204" pitchFamily="34" charse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4052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Other</a:t>
            </a:r>
            <a:endParaRPr lang="ko-KR" altLang="en-US" dirty="0"/>
          </a:p>
        </p:txBody>
      </p:sp>
      <p:sp>
        <p:nvSpPr>
          <p:cNvPr id="3" name="내용 개체 틀 2"/>
          <p:cNvSpPr>
            <a:spLocks noGrp="1"/>
          </p:cNvSpPr>
          <p:nvPr>
            <p:ph idx="1"/>
          </p:nvPr>
        </p:nvSpPr>
        <p:spPr>
          <a:xfrm>
            <a:off x="491067" y="859749"/>
            <a:ext cx="11514666" cy="2120438"/>
          </a:xfrm>
          <a:ln>
            <a:solidFill>
              <a:srgbClr val="0000FF"/>
            </a:solidFill>
          </a:ln>
        </p:spPr>
        <p:txBody>
          <a:bodyPr>
            <a:normAutofit/>
          </a:bodyPr>
          <a:lstStyle/>
          <a:p>
            <a:pPr>
              <a:lnSpc>
                <a:spcPct val="100000"/>
              </a:lnSpc>
            </a:pPr>
            <a:r>
              <a:rPr lang="en-US" sz="1600" b="1" dirty="0" smtClean="0"/>
              <a:t>[</a:t>
            </a:r>
            <a:r>
              <a:rPr lang="en-US" sz="1600" b="1" dirty="0"/>
              <a:t>Non-controversial</a:t>
            </a:r>
            <a:r>
              <a:rPr lang="en-US" sz="1600" b="1" dirty="0" smtClean="0"/>
              <a:t>]</a:t>
            </a:r>
          </a:p>
          <a:p>
            <a:pPr lvl="1">
              <a:lnSpc>
                <a:spcPct val="100000"/>
              </a:lnSpc>
            </a:pPr>
            <a:r>
              <a:rPr lang="en-US" sz="1400" b="1" dirty="0"/>
              <a:t>Potentially specify other UL enhancements e.g., enhancement for multi-carrier UL operation, enhancements for DFTS-OFDM, enhancement for UL CW mapping [leading WG: RAN1]</a:t>
            </a:r>
          </a:p>
          <a:p>
            <a:pPr>
              <a:lnSpc>
                <a:spcPct val="100000"/>
              </a:lnSpc>
            </a:pPr>
            <a:r>
              <a:rPr lang="en-US" sz="1600" b="1" dirty="0" smtClean="0"/>
              <a:t>[</a:t>
            </a:r>
            <a:r>
              <a:rPr lang="en-US" sz="1600" b="1" dirty="0"/>
              <a:t>Controversial]</a:t>
            </a:r>
          </a:p>
          <a:p>
            <a:pPr lvl="1">
              <a:lnSpc>
                <a:spcPct val="100000"/>
              </a:lnSpc>
            </a:pPr>
            <a:r>
              <a:rPr lang="en-US" sz="1400" b="1" dirty="0"/>
              <a:t>FFS: further clarification and narrowing down of the scope for this example area based on listed example scopes as starting point</a:t>
            </a:r>
          </a:p>
          <a:p>
            <a:pPr lvl="1">
              <a:lnSpc>
                <a:spcPct val="100000"/>
              </a:lnSpc>
            </a:pPr>
            <a:r>
              <a:rPr lang="en-US" sz="1400" b="1" dirty="0"/>
              <a:t>FFS: other potential scope, e.g., enhancement for UL dense deployment</a:t>
            </a:r>
          </a:p>
          <a:p>
            <a:pPr lvl="1">
              <a:lnSpc>
                <a:spcPct val="100000"/>
              </a:lnSpc>
            </a:pPr>
            <a:endParaRPr lang="en-US" sz="1400" b="1" dirty="0"/>
          </a:p>
        </p:txBody>
      </p:sp>
      <p:sp>
        <p:nvSpPr>
          <p:cNvPr id="5" name="내용 개체 틀 2"/>
          <p:cNvSpPr txBox="1">
            <a:spLocks/>
          </p:cNvSpPr>
          <p:nvPr/>
        </p:nvSpPr>
        <p:spPr>
          <a:xfrm>
            <a:off x="491067" y="2980187"/>
            <a:ext cx="11514666" cy="3554906"/>
          </a:xfrm>
          <a:prstGeom prst="rect">
            <a:avLst/>
          </a:prstGeom>
          <a:ln>
            <a:solidFill>
              <a:srgbClr val="0000FF"/>
            </a:solidFill>
          </a:ln>
        </p:spPr>
        <p:txBody>
          <a:bodyPr vert="horz" lIns="91440" tIns="45720" rIns="91440" bIns="45720" rtlCol="0">
            <a:normAutofit lnSpcReduction="10000"/>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smtClean="0">
                <a:latin typeface="Calibri" panose="020F0502020204030204" pitchFamily="34" charset="0"/>
                <a:cs typeface="Calibri" panose="020F0502020204030204" pitchFamily="34" charset="0"/>
              </a:rPr>
              <a:t>#1: Do not support the specification work</a:t>
            </a:r>
          </a:p>
          <a:p>
            <a:pPr lvl="1"/>
            <a:r>
              <a:rPr lang="en-US" altLang="ko-KR" dirty="0" smtClean="0">
                <a:latin typeface="Calibri" panose="020F0502020204030204" pitchFamily="34" charset="0"/>
                <a:cs typeface="Calibri" panose="020F0502020204030204" pitchFamily="34" charset="0"/>
              </a:rPr>
              <a:t>Multi-carrier </a:t>
            </a:r>
            <a:r>
              <a:rPr lang="en-US" altLang="ko-KR" dirty="0">
                <a:latin typeface="Calibri" panose="020F0502020204030204" pitchFamily="34" charset="0"/>
                <a:cs typeface="Calibri" panose="020F0502020204030204" pitchFamily="34" charset="0"/>
              </a:rPr>
              <a:t>UL </a:t>
            </a:r>
            <a:r>
              <a:rPr lang="en-US" altLang="ko-KR" dirty="0" smtClean="0">
                <a:latin typeface="Calibri" panose="020F0502020204030204" pitchFamily="34" charset="0"/>
                <a:cs typeface="Calibri" panose="020F0502020204030204" pitchFamily="34" charset="0"/>
              </a:rPr>
              <a:t>operation: needs clarification about </a:t>
            </a:r>
            <a:r>
              <a:rPr lang="en-US" altLang="ko-KR" dirty="0">
                <a:latin typeface="Calibri" panose="020F0502020204030204" pitchFamily="34" charset="0"/>
                <a:cs typeface="Calibri" panose="020F0502020204030204" pitchFamily="34" charset="0"/>
              </a:rPr>
              <a:t>the main use case and key differences </a:t>
            </a:r>
            <a:r>
              <a:rPr lang="en-US" altLang="ko-KR" dirty="0" smtClean="0">
                <a:latin typeface="Calibri" panose="020F0502020204030204" pitchFamily="34" charset="0"/>
                <a:cs typeface="Calibri" panose="020F0502020204030204" pitchFamily="34" charset="0"/>
              </a:rPr>
              <a:t>w.r.t. </a:t>
            </a:r>
            <a:r>
              <a:rPr lang="en-US" altLang="ko-KR" dirty="0">
                <a:latin typeface="Calibri" panose="020F0502020204030204" pitchFamily="34" charset="0"/>
                <a:cs typeface="Calibri" panose="020F0502020204030204" pitchFamily="34" charset="0"/>
              </a:rPr>
              <a:t>Rel-16/17</a:t>
            </a:r>
            <a:endParaRPr lang="en-US" altLang="ko-KR"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Enhancements for DFTS-OFDM: no need and unclear benefits</a:t>
            </a:r>
          </a:p>
          <a:p>
            <a:pPr lvl="2"/>
            <a:r>
              <a:rPr lang="en-US" altLang="ko-KR" dirty="0" smtClean="0">
                <a:latin typeface="Calibri" panose="020F0502020204030204" pitchFamily="34" charset="0"/>
                <a:cs typeface="Calibri" panose="020F0502020204030204" pitchFamily="34" charset="0"/>
              </a:rPr>
              <a:t>for </a:t>
            </a:r>
            <a:r>
              <a:rPr lang="en-US" altLang="ko-KR" dirty="0">
                <a:latin typeface="Calibri" panose="020F0502020204030204" pitchFamily="34" charset="0"/>
                <a:cs typeface="Calibri" panose="020F0502020204030204" pitchFamily="34" charset="0"/>
              </a:rPr>
              <a:t>low PAPR (coverage limited), </a:t>
            </a:r>
            <a:r>
              <a:rPr lang="en-US" altLang="ko-KR" dirty="0" smtClean="0">
                <a:latin typeface="Calibri" panose="020F0502020204030204" pitchFamily="34" charset="0"/>
                <a:cs typeface="Calibri" panose="020F0502020204030204" pitchFamily="34" charset="0"/>
              </a:rPr>
              <a:t>rank&gt;1 </a:t>
            </a:r>
            <a:r>
              <a:rPr lang="en-US" altLang="ko-KR" dirty="0">
                <a:latin typeface="Calibri" panose="020F0502020204030204" pitchFamily="34" charset="0"/>
                <a:cs typeface="Calibri" panose="020F0502020204030204" pitchFamily="34" charset="0"/>
              </a:rPr>
              <a:t>is </a:t>
            </a:r>
            <a:r>
              <a:rPr lang="en-US" altLang="ko-KR" dirty="0" smtClean="0">
                <a:latin typeface="Calibri" panose="020F0502020204030204" pitchFamily="34" charset="0"/>
                <a:cs typeface="Calibri" panose="020F0502020204030204" pitchFamily="34" charset="0"/>
              </a:rPr>
              <a:t>unlikely</a:t>
            </a:r>
          </a:p>
          <a:p>
            <a:pPr lvl="2"/>
            <a:r>
              <a:rPr lang="en-US" altLang="ko-KR" dirty="0" err="1" smtClean="0">
                <a:latin typeface="Calibri" panose="020F0502020204030204" pitchFamily="34" charset="0"/>
                <a:cs typeface="Calibri" panose="020F0502020204030204" pitchFamily="34" charset="0"/>
              </a:rPr>
              <a:t>gNB</a:t>
            </a:r>
            <a:r>
              <a:rPr lang="en-US" altLang="ko-KR" dirty="0" smtClean="0">
                <a:latin typeface="Calibri" panose="020F0502020204030204" pitchFamily="34" charset="0"/>
                <a:cs typeface="Calibri" panose="020F0502020204030204" pitchFamily="34" charset="0"/>
              </a:rPr>
              <a:t> </a:t>
            </a:r>
            <a:r>
              <a:rPr lang="en-US" altLang="ko-KR" dirty="0">
                <a:latin typeface="Calibri" panose="020F0502020204030204" pitchFamily="34" charset="0"/>
                <a:cs typeface="Calibri" panose="020F0502020204030204" pitchFamily="34" charset="0"/>
              </a:rPr>
              <a:t>complexity of </a:t>
            </a:r>
            <a:r>
              <a:rPr lang="en-US" altLang="ko-KR" dirty="0" smtClean="0">
                <a:latin typeface="Calibri" panose="020F0502020204030204" pitchFamily="34" charset="0"/>
                <a:cs typeface="Calibri" panose="020F0502020204030204" pitchFamily="34" charset="0"/>
              </a:rPr>
              <a:t>DFTS-OFDM </a:t>
            </a:r>
            <a:r>
              <a:rPr lang="en-US" altLang="ko-KR" dirty="0">
                <a:latin typeface="Calibri" panose="020F0502020204030204" pitchFamily="34" charset="0"/>
                <a:cs typeface="Calibri" panose="020F0502020204030204" pitchFamily="34" charset="0"/>
              </a:rPr>
              <a:t>MIMO (link adaptation, MIMO RX</a:t>
            </a:r>
            <a:r>
              <a:rPr lang="en-US" altLang="ko-KR" dirty="0" smtClean="0">
                <a:latin typeface="Calibri" panose="020F0502020204030204" pitchFamily="34" charset="0"/>
                <a:cs typeface="Calibri" panose="020F0502020204030204" pitchFamily="34" charset="0"/>
              </a:rPr>
              <a:t>)</a:t>
            </a:r>
          </a:p>
          <a:p>
            <a:pPr lvl="2"/>
            <a:r>
              <a:rPr lang="en-US" altLang="ko-KR" dirty="0" smtClean="0">
                <a:latin typeface="Calibri" panose="020F0502020204030204" pitchFamily="34" charset="0"/>
                <a:cs typeface="Calibri" panose="020F0502020204030204" pitchFamily="34" charset="0"/>
              </a:rPr>
              <a:t>we </a:t>
            </a:r>
            <a:r>
              <a:rPr lang="en-US" altLang="ko-KR" dirty="0">
                <a:latin typeface="Calibri" panose="020F0502020204030204" pitchFamily="34" charset="0"/>
                <a:cs typeface="Calibri" panose="020F0502020204030204" pitchFamily="34" charset="0"/>
              </a:rPr>
              <a:t>can use rank=1 CP-OFDM and </a:t>
            </a:r>
            <a:r>
              <a:rPr lang="en-US" altLang="ko-KR" dirty="0" smtClean="0">
                <a:latin typeface="Calibri" panose="020F0502020204030204" pitchFamily="34" charset="0"/>
                <a:cs typeface="Calibri" panose="020F0502020204030204" pitchFamily="34" charset="0"/>
              </a:rPr>
              <a:t>rank&gt;1 </a:t>
            </a:r>
            <a:r>
              <a:rPr lang="en-US" altLang="ko-KR" dirty="0">
                <a:latin typeface="Calibri" panose="020F0502020204030204" pitchFamily="34" charset="0"/>
                <a:cs typeface="Calibri" panose="020F0502020204030204" pitchFamily="34" charset="0"/>
              </a:rPr>
              <a:t>CP-OFDM</a:t>
            </a:r>
            <a:endParaRPr lang="en-US" altLang="ko-KR"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UL CW mapping: </a:t>
            </a:r>
          </a:p>
          <a:p>
            <a:pPr lvl="2"/>
            <a:r>
              <a:rPr lang="en-US" altLang="ko-KR" dirty="0" smtClean="0">
                <a:latin typeface="Calibri" panose="020F0502020204030204" pitchFamily="34" charset="0"/>
                <a:cs typeface="Calibri" panose="020F0502020204030204" pitchFamily="34" charset="0"/>
              </a:rPr>
              <a:t>benefits need to be justified via proper study (cf. during RAN15, no benefits were observed)</a:t>
            </a:r>
            <a:endParaRPr lang="en-US" altLang="ko-KR" dirty="0">
              <a:latin typeface="Calibri" panose="020F0502020204030204" pitchFamily="34" charset="0"/>
              <a:cs typeface="Calibri" panose="020F0502020204030204" pitchFamily="34" charset="0"/>
            </a:endParaRPr>
          </a:p>
          <a:p>
            <a:pPr lvl="2"/>
            <a:r>
              <a:rPr lang="en-US" altLang="ko-KR" dirty="0" smtClean="0">
                <a:latin typeface="Calibri" panose="020F0502020204030204" pitchFamily="34" charset="0"/>
                <a:cs typeface="Calibri" panose="020F0502020204030204" pitchFamily="34" charset="0"/>
              </a:rPr>
              <a:t>Unclear whether it is for &lt;= 4 layers or also for &gt; 4 layers (if &gt;4Tx operation is supported)</a:t>
            </a:r>
          </a:p>
          <a:p>
            <a:r>
              <a:rPr lang="en-US" altLang="ko-KR" sz="2000" dirty="0" smtClean="0">
                <a:latin typeface="Calibri" panose="020F0502020204030204" pitchFamily="34" charset="0"/>
                <a:cs typeface="Calibri" panose="020F0502020204030204" pitchFamily="34" charset="0"/>
              </a:rPr>
              <a:t>#2: </a:t>
            </a:r>
            <a:r>
              <a:rPr lang="en-US" altLang="ko-KR" sz="2000" dirty="0">
                <a:latin typeface="Calibri" panose="020F0502020204030204" pitchFamily="34" charset="0"/>
                <a:cs typeface="Calibri" panose="020F0502020204030204" pitchFamily="34" charset="0"/>
              </a:rPr>
              <a:t>Items labelled [Controversial]</a:t>
            </a:r>
          </a:p>
          <a:p>
            <a:pPr lvl="1"/>
            <a:r>
              <a:rPr lang="en-US" altLang="ko-KR" dirty="0" smtClean="0">
                <a:latin typeface="Calibri" panose="020F0502020204030204" pitchFamily="34" charset="0"/>
                <a:cs typeface="Calibri" panose="020F0502020204030204" pitchFamily="34" charset="0"/>
              </a:rPr>
              <a:t>1</a:t>
            </a:r>
            <a:r>
              <a:rPr lang="en-US" altLang="ko-KR" baseline="30000" dirty="0" smtClean="0">
                <a:latin typeface="Calibri" panose="020F0502020204030204" pitchFamily="34" charset="0"/>
                <a:cs typeface="Calibri" panose="020F0502020204030204" pitchFamily="34" charset="0"/>
              </a:rPr>
              <a:t>st</a:t>
            </a:r>
            <a:r>
              <a:rPr lang="en-US" altLang="ko-KR" dirty="0" smtClean="0">
                <a:latin typeface="Calibri" panose="020F0502020204030204" pitchFamily="34" charset="0"/>
                <a:cs typeface="Calibri" panose="020F0502020204030204" pitchFamily="34" charset="0"/>
              </a:rPr>
              <a:t> FFS: agree with the need for clear scope for further discussion</a:t>
            </a:r>
          </a:p>
          <a:p>
            <a:pPr lvl="1"/>
            <a:r>
              <a:rPr lang="en-US" altLang="ko-KR" dirty="0" smtClean="0">
                <a:latin typeface="Calibri" panose="020F0502020204030204" pitchFamily="34" charset="0"/>
                <a:cs typeface="Calibri" panose="020F0502020204030204" pitchFamily="34" charset="0"/>
              </a:rPr>
              <a:t>2</a:t>
            </a:r>
            <a:r>
              <a:rPr lang="en-US" altLang="ko-KR" baseline="30000" dirty="0" smtClean="0">
                <a:latin typeface="Calibri" panose="020F0502020204030204" pitchFamily="34" charset="0"/>
                <a:cs typeface="Calibri" panose="020F0502020204030204" pitchFamily="34" charset="0"/>
              </a:rPr>
              <a:t>nd</a:t>
            </a:r>
            <a:r>
              <a:rPr lang="en-US" altLang="ko-KR" dirty="0" smtClean="0">
                <a:latin typeface="Calibri" panose="020F0502020204030204" pitchFamily="34" charset="0"/>
                <a:cs typeface="Calibri" panose="020F0502020204030204" pitchFamily="34" charset="0"/>
              </a:rPr>
              <a:t> FFS: the use case of UL dense deployment is clear, hence can be discussed</a:t>
            </a:r>
          </a:p>
          <a:p>
            <a:pPr lvl="1"/>
            <a:endParaRPr lang="en-US" altLang="ko-KR" sz="1800"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Font typeface="Verdana" panose="020B0604030504040204" pitchFamily="34" charse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462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Proposal </a:t>
            </a:r>
            <a:r>
              <a:rPr lang="en-US" altLang="ko-KR" sz="2400" dirty="0" smtClean="0">
                <a:solidFill>
                  <a:schemeClr val="bg2">
                    <a:lumMod val="75000"/>
                  </a:schemeClr>
                </a:solidFill>
              </a:rPr>
              <a:t>|</a:t>
            </a:r>
            <a:endParaRPr lang="ko-KR" altLang="en-US" dirty="0"/>
          </a:p>
        </p:txBody>
      </p:sp>
      <p:sp>
        <p:nvSpPr>
          <p:cNvPr id="3" name="내용 개체 틀 2"/>
          <p:cNvSpPr>
            <a:spLocks noGrp="1"/>
          </p:cNvSpPr>
          <p:nvPr>
            <p:ph idx="1"/>
          </p:nvPr>
        </p:nvSpPr>
        <p:spPr>
          <a:xfrm>
            <a:off x="338667" y="1222219"/>
            <a:ext cx="11514666" cy="4897924"/>
          </a:xfrm>
          <a:ln>
            <a:solidFill>
              <a:srgbClr val="0000FF"/>
            </a:solidFill>
          </a:ln>
        </p:spPr>
        <p:txBody>
          <a:bodyPr>
            <a:normAutofit/>
          </a:bodyPr>
          <a:lstStyle/>
          <a:p>
            <a:r>
              <a:rPr lang="en-US" altLang="ko-KR" sz="2000" dirty="0" smtClean="0">
                <a:latin typeface="Calibri" panose="020F0502020204030204" pitchFamily="34" charset="0"/>
                <a:cs typeface="Calibri" panose="020F0502020204030204" pitchFamily="34" charset="0"/>
              </a:rPr>
              <a:t>On Rel-18 UL MIMO enhancement, include example areas 1, 2 and 3 from the moderator conclusion with the following </a:t>
            </a:r>
            <a:r>
              <a:rPr lang="en-US" altLang="ko-KR" sz="2000" dirty="0" smtClean="0">
                <a:latin typeface="Calibri" panose="020F0502020204030204" pitchFamily="34" charset="0"/>
                <a:cs typeface="Calibri" panose="020F0502020204030204" pitchFamily="34" charset="0"/>
              </a:rPr>
              <a:t>refinement </a:t>
            </a:r>
            <a:r>
              <a:rPr lang="en-US" altLang="ko-KR" sz="2000" smtClean="0">
                <a:latin typeface="Calibri" panose="020F0502020204030204" pitchFamily="34" charset="0"/>
                <a:cs typeface="Calibri" panose="020F0502020204030204" pitchFamily="34" charset="0"/>
              </a:rPr>
              <a:t>(in red)</a:t>
            </a:r>
            <a:endParaRPr lang="en-US" altLang="ko-KR" sz="2000" dirty="0" smtClean="0">
              <a:latin typeface="Calibri" panose="020F0502020204030204" pitchFamily="34" charset="0"/>
              <a:cs typeface="Calibri" panose="020F0502020204030204" pitchFamily="34" charset="0"/>
            </a:endParaRPr>
          </a:p>
          <a:p>
            <a:pPr lvl="1"/>
            <a:r>
              <a:rPr lang="en-US" altLang="ko-KR" sz="1800" dirty="0" smtClean="0">
                <a:latin typeface="Calibri" panose="020F0502020204030204" pitchFamily="34" charset="0"/>
                <a:cs typeface="Calibri" panose="020F0502020204030204" pitchFamily="34" charset="0"/>
              </a:rPr>
              <a:t>Area 1: scope of study should be clear</a:t>
            </a:r>
          </a:p>
          <a:p>
            <a:pPr lvl="2"/>
            <a:r>
              <a:rPr lang="en-US" altLang="ko-KR" sz="1600" dirty="0">
                <a:latin typeface="Calibri" panose="020F0502020204030204" pitchFamily="34" charset="0"/>
                <a:cs typeface="Calibri" panose="020F0502020204030204" pitchFamily="34" charset="0"/>
              </a:rPr>
              <a:t>Study and if necessary specify &gt;4 </a:t>
            </a:r>
            <a:r>
              <a:rPr lang="en-US" altLang="ko-KR" sz="1600" dirty="0" err="1">
                <a:latin typeface="Calibri" panose="020F0502020204030204" pitchFamily="34" charset="0"/>
                <a:cs typeface="Calibri" panose="020F0502020204030204" pitchFamily="34" charset="0"/>
              </a:rPr>
              <a:t>Tx</a:t>
            </a:r>
            <a:r>
              <a:rPr lang="en-US" altLang="ko-KR" sz="1600" dirty="0">
                <a:latin typeface="Calibri" panose="020F0502020204030204" pitchFamily="34" charset="0"/>
                <a:cs typeface="Calibri" panose="020F0502020204030204" pitchFamily="34" charset="0"/>
              </a:rPr>
              <a:t> UL operation, e.g., for CPE/FWA/vehicle/Industrial devices</a:t>
            </a:r>
            <a:r>
              <a:rPr lang="en-US" altLang="ko-KR" sz="1600" dirty="0">
                <a:solidFill>
                  <a:srgbClr val="FF0000"/>
                </a:solidFill>
                <a:latin typeface="Calibri" panose="020F0502020204030204" pitchFamily="34" charset="0"/>
                <a:cs typeface="Calibri" panose="020F0502020204030204" pitchFamily="34" charset="0"/>
              </a:rPr>
              <a:t>, and including </a:t>
            </a:r>
            <a:r>
              <a:rPr lang="en-US" altLang="ko-KR" sz="1600" dirty="0" smtClean="0">
                <a:solidFill>
                  <a:srgbClr val="FF0000"/>
                </a:solidFill>
                <a:latin typeface="Calibri" panose="020F0502020204030204" pitchFamily="34" charset="0"/>
                <a:cs typeface="Calibri" panose="020F0502020204030204" pitchFamily="34" charset="0"/>
              </a:rPr>
              <a:t>enhancements on CB-based</a:t>
            </a:r>
            <a:r>
              <a:rPr lang="en-US" altLang="ko-KR" sz="1600" dirty="0">
                <a:solidFill>
                  <a:srgbClr val="FF0000"/>
                </a:solidFill>
                <a:latin typeface="Calibri" panose="020F0502020204030204" pitchFamily="34" charset="0"/>
                <a:cs typeface="Calibri" panose="020F0502020204030204" pitchFamily="34" charset="0"/>
              </a:rPr>
              <a:t>, non-CB-based</a:t>
            </a:r>
            <a:r>
              <a:rPr lang="en-US" altLang="ko-KR" sz="1600" dirty="0" smtClean="0">
                <a:solidFill>
                  <a:srgbClr val="FF0000"/>
                </a:solidFill>
                <a:latin typeface="Calibri" panose="020F0502020204030204" pitchFamily="34" charset="0"/>
                <a:cs typeface="Calibri" panose="020F0502020204030204" pitchFamily="34" charset="0"/>
              </a:rPr>
              <a:t>, RS, and other Rel.18 enhancements (area 2 and 3)</a:t>
            </a:r>
            <a:r>
              <a:rPr lang="en-US" altLang="ko-KR" sz="1600" dirty="0" smtClean="0">
                <a:latin typeface="Calibri" panose="020F0502020204030204" pitchFamily="34" charset="0"/>
                <a:cs typeface="Calibri" panose="020F0502020204030204" pitchFamily="34" charset="0"/>
              </a:rPr>
              <a:t>  </a:t>
            </a:r>
            <a:r>
              <a:rPr lang="en-US" altLang="ko-KR" sz="1600" dirty="0">
                <a:latin typeface="Calibri" panose="020F0502020204030204" pitchFamily="34" charset="0"/>
                <a:cs typeface="Calibri" panose="020F0502020204030204" pitchFamily="34" charset="0"/>
              </a:rPr>
              <a:t>[leading WG: RAN1]</a:t>
            </a:r>
          </a:p>
          <a:p>
            <a:pPr lvl="1"/>
            <a:r>
              <a:rPr lang="en-US" altLang="ko-KR" sz="1800" dirty="0" smtClean="0">
                <a:latin typeface="Calibri" panose="020F0502020204030204" pitchFamily="34" charset="0"/>
                <a:cs typeface="Calibri" panose="020F0502020204030204" pitchFamily="34" charset="0"/>
              </a:rPr>
              <a:t>Area 2: this enhancement will build on Rel. 17 foundational features</a:t>
            </a:r>
          </a:p>
          <a:p>
            <a:pPr lvl="2"/>
            <a:r>
              <a:rPr lang="en-US" altLang="ko-KR" sz="1600" dirty="0" smtClean="0">
                <a:solidFill>
                  <a:srgbClr val="FF0000"/>
                </a:solidFill>
                <a:latin typeface="Calibri" panose="020F0502020204030204" pitchFamily="34" charset="0"/>
                <a:cs typeface="Calibri" panose="020F0502020204030204" pitchFamily="34" charset="0"/>
              </a:rPr>
              <a:t>Based on the Rel.17 unified TCI and multi-TRP frameworks, </a:t>
            </a:r>
          </a:p>
          <a:p>
            <a:pPr lvl="3"/>
            <a:r>
              <a:rPr lang="en-US" altLang="ko-KR" sz="1600" dirty="0" smtClean="0">
                <a:latin typeface="Calibri" panose="020F0502020204030204" pitchFamily="34" charset="0"/>
                <a:cs typeface="Calibri" panose="020F0502020204030204" pitchFamily="34" charset="0"/>
              </a:rPr>
              <a:t>Specify </a:t>
            </a:r>
            <a:r>
              <a:rPr lang="en-US" altLang="ko-KR" sz="1600" dirty="0">
                <a:latin typeface="Calibri" panose="020F0502020204030204" pitchFamily="34" charset="0"/>
                <a:cs typeface="Calibri" panose="020F0502020204030204" pitchFamily="34" charset="0"/>
              </a:rPr>
              <a:t>enhanced multi-panel uplink operation and/or enhanced multi-TRP uplink operation, potentially </a:t>
            </a:r>
            <a:r>
              <a:rPr lang="en-US" altLang="ko-KR" sz="1600" dirty="0" smtClean="0">
                <a:latin typeface="Calibri" panose="020F0502020204030204" pitchFamily="34" charset="0"/>
                <a:cs typeface="Calibri" panose="020F0502020204030204" pitchFamily="34" charset="0"/>
              </a:rPr>
              <a:t>including </a:t>
            </a:r>
            <a:r>
              <a:rPr lang="en-US" altLang="ko-KR" sz="1600" dirty="0">
                <a:latin typeface="Calibri" panose="020F0502020204030204" pitchFamily="34" charset="0"/>
                <a:cs typeface="Calibri" panose="020F0502020204030204" pitchFamily="34" charset="0"/>
              </a:rPr>
              <a:t>fast UL panel selection, </a:t>
            </a:r>
            <a:endParaRPr lang="en-US" altLang="ko-KR" sz="1600" dirty="0" smtClean="0">
              <a:latin typeface="Calibri" panose="020F0502020204030204" pitchFamily="34" charset="0"/>
              <a:cs typeface="Calibri" panose="020F0502020204030204" pitchFamily="34" charset="0"/>
            </a:endParaRPr>
          </a:p>
          <a:p>
            <a:pPr lvl="3"/>
            <a:r>
              <a:rPr lang="en-US" altLang="ko-KR" sz="1600" dirty="0" smtClean="0">
                <a:solidFill>
                  <a:srgbClr val="FF0000"/>
                </a:solidFill>
                <a:latin typeface="Calibri" panose="020F0502020204030204" pitchFamily="34" charset="0"/>
                <a:cs typeface="Calibri" panose="020F0502020204030204" pitchFamily="34" charset="0"/>
              </a:rPr>
              <a:t>Study and if necessary specify</a:t>
            </a:r>
            <a:r>
              <a:rPr lang="en-US" altLang="ko-KR" sz="1600" dirty="0" smtClean="0">
                <a:latin typeface="Calibri" panose="020F0502020204030204" pitchFamily="34" charset="0"/>
                <a:cs typeface="Calibri" panose="020F0502020204030204" pitchFamily="34" charset="0"/>
              </a:rPr>
              <a:t> separate </a:t>
            </a:r>
            <a:r>
              <a:rPr lang="en-US" altLang="ko-KR" sz="1600" dirty="0">
                <a:latin typeface="Calibri" panose="020F0502020204030204" pitchFamily="34" charset="0"/>
                <a:cs typeface="Calibri" panose="020F0502020204030204" pitchFamily="34" charset="0"/>
              </a:rPr>
              <a:t>UL timings/power control for different panel/TRP and/or simultaneous multi-panel UL </a:t>
            </a:r>
            <a:r>
              <a:rPr lang="en-US" altLang="ko-KR" sz="1600" dirty="0" smtClean="0">
                <a:latin typeface="Calibri" panose="020F0502020204030204" pitchFamily="34" charset="0"/>
                <a:cs typeface="Calibri" panose="020F0502020204030204" pitchFamily="34" charset="0"/>
              </a:rPr>
              <a:t>transmission [</a:t>
            </a:r>
            <a:r>
              <a:rPr lang="en-US" altLang="ko-KR" sz="1600" dirty="0">
                <a:latin typeface="Calibri" panose="020F0502020204030204" pitchFamily="34" charset="0"/>
                <a:cs typeface="Calibri" panose="020F0502020204030204" pitchFamily="34" charset="0"/>
              </a:rPr>
              <a:t>leading WG; </a:t>
            </a:r>
            <a:r>
              <a:rPr lang="en-US" altLang="ko-KR" sz="1600" dirty="0" smtClean="0">
                <a:latin typeface="Calibri" panose="020F0502020204030204" pitchFamily="34" charset="0"/>
                <a:cs typeface="Calibri" panose="020F0502020204030204" pitchFamily="34" charset="0"/>
              </a:rPr>
              <a:t>RAN1]</a:t>
            </a:r>
          </a:p>
          <a:p>
            <a:pPr lvl="1"/>
            <a:r>
              <a:rPr lang="en-US" altLang="ko-KR" sz="1800" dirty="0">
                <a:latin typeface="Calibri" panose="020F0502020204030204" pitchFamily="34" charset="0"/>
                <a:cs typeface="Calibri" panose="020F0502020204030204" pitchFamily="34" charset="0"/>
              </a:rPr>
              <a:t>Area 3: objective of the study should be clearly stated</a:t>
            </a:r>
          </a:p>
          <a:p>
            <a:pPr lvl="2"/>
            <a:r>
              <a:rPr lang="en-US" altLang="ko-KR" sz="1600" dirty="0">
                <a:latin typeface="Calibri" panose="020F0502020204030204" pitchFamily="34" charset="0"/>
                <a:cs typeface="Calibri" panose="020F0502020204030204" pitchFamily="34" charset="0"/>
              </a:rPr>
              <a:t>Study and if necessary specify frequency-selective precoding, mainly targeting devices with &gt;=4 </a:t>
            </a:r>
            <a:r>
              <a:rPr lang="en-US" altLang="ko-KR" sz="1600" dirty="0" err="1">
                <a:latin typeface="Calibri" panose="020F0502020204030204" pitchFamily="34" charset="0"/>
                <a:cs typeface="Calibri" panose="020F0502020204030204" pitchFamily="34" charset="0"/>
              </a:rPr>
              <a:t>Tx</a:t>
            </a:r>
            <a:r>
              <a:rPr lang="en-US" altLang="ko-KR" sz="1600" dirty="0">
                <a:latin typeface="Calibri" panose="020F0502020204030204" pitchFamily="34" charset="0"/>
                <a:cs typeface="Calibri" panose="020F0502020204030204" pitchFamily="34" charset="0"/>
              </a:rPr>
              <a:t>, </a:t>
            </a:r>
            <a:r>
              <a:rPr lang="en-US" altLang="ko-KR" sz="1600" dirty="0">
                <a:solidFill>
                  <a:srgbClr val="FF0000"/>
                </a:solidFill>
                <a:latin typeface="Calibri" panose="020F0502020204030204" pitchFamily="34" charset="0"/>
                <a:cs typeface="Calibri" panose="020F0502020204030204" pitchFamily="34" charset="0"/>
              </a:rPr>
              <a:t>based on performance vs DL control overhead tradeoff, and including codebook enhancements and DL control signaling design</a:t>
            </a:r>
            <a:r>
              <a:rPr lang="en-US" altLang="ko-KR" sz="1600" dirty="0">
                <a:latin typeface="Calibri" panose="020F0502020204030204" pitchFamily="34" charset="0"/>
                <a:cs typeface="Calibri" panose="020F0502020204030204" pitchFamily="34" charset="0"/>
              </a:rPr>
              <a:t> </a:t>
            </a:r>
            <a:r>
              <a:rPr lang="en-US" altLang="ko-KR" sz="1600" dirty="0" smtClean="0">
                <a:latin typeface="Calibri" panose="020F0502020204030204" pitchFamily="34" charset="0"/>
                <a:cs typeface="Calibri" panose="020F0502020204030204" pitchFamily="34" charset="0"/>
              </a:rPr>
              <a:t>[</a:t>
            </a:r>
            <a:r>
              <a:rPr lang="en-US" altLang="ko-KR" sz="1600" dirty="0">
                <a:latin typeface="Calibri" panose="020F0502020204030204" pitchFamily="34" charset="0"/>
                <a:cs typeface="Calibri" panose="020F0502020204030204" pitchFamily="34" charset="0"/>
              </a:rPr>
              <a:t>leading WG: RAN1</a:t>
            </a:r>
            <a:r>
              <a:rPr lang="en-US" altLang="ko-KR" sz="1600" dirty="0" smtClean="0">
                <a:latin typeface="Calibri" panose="020F0502020204030204" pitchFamily="34" charset="0"/>
                <a:cs typeface="Calibri" panose="020F0502020204030204" pitchFamily="34" charset="0"/>
              </a:rPr>
              <a:t>]</a:t>
            </a:r>
          </a:p>
          <a:p>
            <a:pPr lvl="1"/>
            <a:endParaRPr lang="en-US" altLang="ko-KR" sz="1800" dirty="0">
              <a:latin typeface="Calibri" panose="020F0502020204030204" pitchFamily="34" charset="0"/>
              <a:cs typeface="Calibri" panose="020F0502020204030204" pitchFamily="34" charset="0"/>
            </a:endParaRPr>
          </a:p>
          <a:p>
            <a:pPr lvl="2"/>
            <a:endParaRPr lang="en-US" altLang="ko-KR" sz="1800" dirty="0" smtClean="0">
              <a:latin typeface="Calibri" panose="020F0502020204030204" pitchFamily="34" charset="0"/>
              <a:cs typeface="Calibri" panose="020F0502020204030204" pitchFamily="34" charset="0"/>
            </a:endParaRPr>
          </a:p>
          <a:p>
            <a:pPr lvl="1"/>
            <a:endParaRPr lang="en-US" altLang="ko-KR"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675456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55219</TotalTime>
  <Words>1675</Words>
  <Application>Microsoft Office PowerPoint</Application>
  <PresentationFormat>Widescreen</PresentationFormat>
  <Paragraphs>136</Paragraphs>
  <Slides>8</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vt:i4>
      </vt:variant>
    </vt:vector>
  </HeadingPairs>
  <TitlesOfParts>
    <vt:vector size="19" baseType="lpstr">
      <vt:lpstr>맑은 고딕</vt:lpstr>
      <vt:lpstr>Arial</vt:lpstr>
      <vt:lpstr>Calibri</vt:lpstr>
      <vt:lpstr>Calibri Light</vt:lpstr>
      <vt:lpstr>굴림</vt:lpstr>
      <vt:lpstr>Symbol</vt:lpstr>
      <vt:lpstr>Times New Roman</vt:lpstr>
      <vt:lpstr>Titillium</vt:lpstr>
      <vt:lpstr>Verdana</vt:lpstr>
      <vt:lpstr>Wingdings</vt:lpstr>
      <vt:lpstr>Office 테마</vt:lpstr>
      <vt:lpstr>PowerPoint Presentation</vt:lpstr>
      <vt:lpstr>Background | Latest categorization for DL MIMO and UL [RWS-210659] (RAN1 led) </vt:lpstr>
      <vt:lpstr>Background |Outcome of email discussion – UL MIMO</vt:lpstr>
      <vt:lpstr>Assessment on conclusion of email discussion | Example area 1</vt:lpstr>
      <vt:lpstr>Assessment on conclusion of email discussion | Example area 2</vt:lpstr>
      <vt:lpstr>Assessment on conclusion of email discussion | Example area 3</vt:lpstr>
      <vt:lpstr>Assessment on conclusion of email discussion | Other</vt:lpstr>
      <vt:lpstr>Proposal |</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Younsun Kim</dc:creator>
  <cp:lastModifiedBy>Md Saifur Rahman/Communication Standards /SRA/Staff Engineer/Samsung Electronics (STA)</cp:lastModifiedBy>
  <cp:revision>929</cp:revision>
  <dcterms:created xsi:type="dcterms:W3CDTF">2019-02-14T07:06:45Z</dcterms:created>
  <dcterms:modified xsi:type="dcterms:W3CDTF">2021-09-06T16:03:22Z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