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7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8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  <p:sldMasterId id="2147483653" r:id="rId3"/>
    <p:sldMasterId id="2147483665" r:id="rId4"/>
    <p:sldMasterId id="2147483667" r:id="rId5"/>
    <p:sldMasterId id="2147483672" r:id="rId6"/>
    <p:sldMasterId id="2147483678" r:id="rId7"/>
    <p:sldMasterId id="2147483691" r:id="rId8"/>
    <p:sldMasterId id="2147483709" r:id="rId9"/>
  </p:sldMasterIdLst>
  <p:notesMasterIdLst>
    <p:notesMasterId r:id="rId14"/>
  </p:notesMasterIdLst>
  <p:sldIdLst>
    <p:sldId id="747" r:id="rId10"/>
    <p:sldId id="628" r:id="rId11"/>
    <p:sldId id="767" r:id="rId12"/>
    <p:sldId id="402" r:id="rId13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47">
          <p15:clr>
            <a:srgbClr val="A4A3A4"/>
          </p15:clr>
        </p15:guide>
        <p15:guide id="2" pos="289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E" initials="TL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6600"/>
    <a:srgbClr val="CC0000"/>
    <a:srgbClr val="FF9999"/>
    <a:srgbClr val="FFFF66"/>
    <a:srgbClr val="99FF99"/>
    <a:srgbClr val="FFCCFF"/>
    <a:srgbClr val="FF9966"/>
    <a:srgbClr val="66FF66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0353" autoAdjust="0"/>
  </p:normalViewPr>
  <p:slideViewPr>
    <p:cSldViewPr snapToGrid="0" snapToObjects="1">
      <p:cViewPr varScale="1">
        <p:scale>
          <a:sx n="167" d="100"/>
          <a:sy n="167" d="100"/>
        </p:scale>
        <p:origin x="96" y="115"/>
      </p:cViewPr>
      <p:guideLst>
        <p:guide orient="horz" pos="1647"/>
        <p:guide pos="2892"/>
      </p:guideLst>
    </p:cSldViewPr>
  </p:slideViewPr>
  <p:outlineViewPr>
    <p:cViewPr>
      <p:scale>
        <a:sx n="33" d="100"/>
        <a:sy n="33" d="100"/>
      </p:scale>
      <p:origin x="0" y="2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commentAuthors" Target="commentAuthors.xml"/><Relationship Id="rId10" Type="http://schemas.openxmlformats.org/officeDocument/2006/relationships/slide" Target="slides/slide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546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444E398-6076-4EBD-A234-C4154D93710F}" type="slidenum">
              <a:rPr kumimoji="1" lang="zh-CN" altLang="en-US" smtClean="0">
                <a:solidFill>
                  <a:srgbClr val="000000"/>
                </a:solidFill>
              </a:rPr>
              <a:t>1</a:t>
            </a:fld>
            <a:endParaRPr kumimoji="1"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056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504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692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4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605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9.pn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2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charset="-122"/>
                <a:cs typeface="Arial" panose="020B0604020202020204" pitchFamily="34" charset="0"/>
              </a:rPr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875195"/>
            <a:ext cx="1360488" cy="9363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0082" tIns="35044" rIns="70082" bIns="35044" anchor="b" anchorCtr="1">
            <a:spAutoFit/>
          </a:bodyPr>
          <a:lstStyle/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75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675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675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6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6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endParaRPr lang="en-US" altLang="zh-CN" sz="675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75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675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6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6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5" y="3851276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31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525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525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31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525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525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3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25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525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1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45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4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6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‹#›</a:t>
            </a:fld>
            <a:endParaRPr lang="en-US" sz="6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2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Gray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Best User</a:t>
            </a: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  <a:t>‹#›</a:t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23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二级</a:t>
            </a:r>
          </a:p>
          <a:p>
            <a:pPr lvl="2"/>
            <a:r>
              <a:rPr lang="zh-CN" dirty="0"/>
              <a:t>三级</a:t>
            </a:r>
          </a:p>
          <a:p>
            <a:pPr lvl="3"/>
            <a:r>
              <a:rPr lang="zh-CN" dirty="0"/>
              <a:t>四级</a:t>
            </a:r>
          </a:p>
          <a:p>
            <a:pPr lvl="4"/>
            <a:r>
              <a:rPr lang="zh-CN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797149" y="2109806"/>
            <a:ext cx="8047990" cy="562610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sym typeface="+mn-ea"/>
              </a:rPr>
              <a:t>Joint Proposal on Fast 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role change in CA/DC</a:t>
            </a:r>
          </a:p>
        </p:txBody>
      </p:sp>
      <p:sp>
        <p:nvSpPr>
          <p:cNvPr id="51203" name="文本框 3"/>
          <p:cNvSpPr txBox="1">
            <a:spLocks noChangeArrowheads="1"/>
          </p:cNvSpPr>
          <p:nvPr/>
        </p:nvSpPr>
        <p:spPr bwMode="auto">
          <a:xfrm>
            <a:off x="58738" y="122238"/>
            <a:ext cx="4354512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3GPP TSG RAN Meeting #93e	</a:t>
            </a: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Electronic Meeting, September 13 – 17, 2021</a:t>
            </a:r>
            <a:endParaRPr kumimoji="1" lang="zh-CN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zh-CN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Source: 	</a:t>
            </a:r>
            <a:r>
              <a:rPr lang="en-GB" altLang="zh-CN" sz="1800" dirty="0" smtClean="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ZTE</a:t>
            </a:r>
            <a:r>
              <a:rPr lang="en-GB" altLang="zh-CN" sz="1800" dirty="0" smtClean="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, </a:t>
            </a:r>
            <a:r>
              <a:rPr lang="en-GB" altLang="zh-CN" sz="1800" dirty="0" err="1" smtClean="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Sanechips</a:t>
            </a:r>
            <a:r>
              <a:rPr lang="en-GB" altLang="zh-CN" sz="1800" dirty="0" smtClean="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, </a:t>
            </a:r>
            <a:r>
              <a:rPr lang="en-GB" altLang="zh-CN" sz="1800" dirty="0" smtClean="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Samsung</a:t>
            </a:r>
            <a:r>
              <a:rPr lang="en-US" altLang="zh-CN" sz="1800" dirty="0" smtClean="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,</a:t>
            </a: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 Verizon</a:t>
            </a: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Agenda:  9.0.3</a:t>
            </a: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zh-CN" sz="1800" dirty="0">
              <a:ea typeface="宋体" panose="02010600030101010101" pitchFamily="2" charset="-122"/>
            </a:endParaRPr>
          </a:p>
        </p:txBody>
      </p:sp>
      <p:sp>
        <p:nvSpPr>
          <p:cNvPr id="51204" name="文本框 4"/>
          <p:cNvSpPr txBox="1">
            <a:spLocks noChangeArrowheads="1"/>
          </p:cNvSpPr>
          <p:nvPr/>
        </p:nvSpPr>
        <p:spPr bwMode="auto">
          <a:xfrm>
            <a:off x="7190105" y="122555"/>
            <a:ext cx="176022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400" dirty="0" smtClean="0">
                <a:solidFill>
                  <a:schemeClr val="bg1"/>
                </a:solidFill>
                <a:ea typeface="宋体" panose="02010600030101010101" pitchFamily="2" charset="-122"/>
              </a:rPr>
              <a:t>RP</a:t>
            </a:r>
            <a:r>
              <a:rPr kumimoji="1" lang="en-US" altLang="zh-CN" sz="2400" dirty="0" smtClean="0">
                <a:solidFill>
                  <a:schemeClr val="bg1"/>
                </a:solidFill>
                <a:ea typeface="宋体" panose="02010600030101010101" pitchFamily="2" charset="-122"/>
              </a:rPr>
              <a:t>-212391</a:t>
            </a:r>
            <a:endParaRPr kumimoji="1" lang="en-US" altLang="zh-CN" sz="24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21310" y="325120"/>
            <a:ext cx="8513445" cy="455930"/>
          </a:xfrm>
        </p:spPr>
        <p:txBody>
          <a:bodyPr/>
          <a:lstStyle/>
          <a:p>
            <a:r>
              <a:rPr lang="en-US" altLang="zh-CN">
                <a:sym typeface="+mn-ea"/>
              </a:rPr>
              <a:t>Motivation - Fast role change</a:t>
            </a:r>
            <a:endParaRPr dirty="0">
              <a:sym typeface="+mn-ea"/>
            </a:endParaRPr>
          </a:p>
        </p:txBody>
      </p:sp>
      <p:sp>
        <p:nvSpPr>
          <p:cNvPr id="4" name="内容占位符 6"/>
          <p:cNvSpPr txBox="1"/>
          <p:nvPr/>
        </p:nvSpPr>
        <p:spPr>
          <a:xfrm>
            <a:off x="321310" y="908536"/>
            <a:ext cx="7849870" cy="3959860"/>
          </a:xfrm>
          <a:prstGeom prst="rect">
            <a:avLst/>
          </a:prstGeom>
        </p:spPr>
        <p:txBody>
          <a:bodyPr/>
          <a:lstStyle>
            <a:lvl1pPr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For the case of CA/DC, especially for the FR1+FR1 or FR2+FR2 CA/DC, in case radio conditions in PCell/MCG becomes poor, RRC reestablishment is triggered to recover the </a:t>
            </a:r>
            <a:r>
              <a:rPr lang="en-US" altLang="zh-CN" sz="1400" kern="0" dirty="0" err="1"/>
              <a:t>PCell</a:t>
            </a:r>
            <a:r>
              <a:rPr lang="en-US" altLang="zh-CN" sz="1400" kern="0" dirty="0"/>
              <a:t>/MCG even if the </a:t>
            </a:r>
            <a:r>
              <a:rPr lang="en-US" altLang="zh-CN" sz="1400" kern="0" dirty="0" err="1"/>
              <a:t>Scell</a:t>
            </a:r>
            <a:r>
              <a:rPr lang="en-US" altLang="zh-CN" sz="1400" kern="0" dirty="0"/>
              <a:t>/SCG is in perfectly good radio conditions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RRC Reestablishment results in significant interruption time for the user plane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A fast role change procedure (i.e. change the </a:t>
            </a:r>
            <a:r>
              <a:rPr lang="en-US" altLang="zh-CN" sz="1200" kern="0" dirty="0" err="1"/>
              <a:t>SCell</a:t>
            </a:r>
            <a:r>
              <a:rPr lang="en-US" altLang="zh-CN" sz="1200" kern="0" dirty="0"/>
              <a:t>/SCG to </a:t>
            </a:r>
            <a:r>
              <a:rPr lang="en-US" altLang="zh-CN" sz="1200" kern="0" dirty="0" err="1"/>
              <a:t>PCell</a:t>
            </a:r>
            <a:r>
              <a:rPr lang="en-US" altLang="zh-CN" sz="1200" kern="0" dirty="0"/>
              <a:t>/MCG) can be used to avoid this interruption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kern="0" dirty="0">
                <a:sym typeface="+mn-ea"/>
              </a:rPr>
              <a:t>Limitations in current specifications: 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altLang="zh-CN" sz="1200" kern="0" dirty="0">
                <a:sym typeface="+mn-ea"/>
              </a:rPr>
              <a:t>Changing the SCell/SCG to PCell/MCG, </a:t>
            </a:r>
            <a:r>
              <a:rPr lang="en-US" altLang="zh-CN" sz="1200" kern="0" dirty="0"/>
              <a:t>even if the connection in SCell/SCG is good requires </a:t>
            </a:r>
            <a:r>
              <a:rPr lang="en-US" altLang="zh-CN" sz="1200" kern="0" dirty="0" err="1"/>
              <a:t>SCell</a:t>
            </a:r>
            <a:r>
              <a:rPr lang="en-US" altLang="zh-CN" sz="1200" kern="0" dirty="0"/>
              <a:t>/SCG to be released and the NW needs to configure the new PCell/MCG based on the configuration of previous SCell/SCG 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The existing procedure results in following problems: </a:t>
            </a:r>
          </a:p>
          <a:p>
            <a:pPr marL="1428750" lvl="2"/>
            <a:r>
              <a:rPr lang="en-US" altLang="zh-CN" sz="1200" kern="0" dirty="0"/>
              <a:t>unnecessary interruption time due to delay caused by F1/E1/Xn inter-node interaction and RACH procedure in air interface) and </a:t>
            </a:r>
          </a:p>
          <a:p>
            <a:pPr marL="1428750" lvl="2"/>
            <a:r>
              <a:rPr lang="en-US" altLang="zh-CN" sz="1200" kern="0" dirty="0"/>
              <a:t>Extra signaling overhead (Since </a:t>
            </a:r>
            <a:r>
              <a:rPr lang="en-US" altLang="zh-CN" sz="1200" kern="0" dirty="0" err="1"/>
              <a:t>SCell</a:t>
            </a:r>
            <a:r>
              <a:rPr lang="en-US" altLang="zh-CN" sz="1200" kern="0" dirty="0"/>
              <a:t>/SCG will be released and the same cell has to be configured as PCell/MCG)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5915" y="410845"/>
            <a:ext cx="8513445" cy="604520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Enhancement - Fast Role Change</a:t>
            </a:r>
            <a:r>
              <a:rPr dirty="0">
                <a:sym typeface="+mn-ea"/>
              </a:rPr>
              <a:t/>
            </a:r>
            <a:br>
              <a:rPr dirty="0">
                <a:sym typeface="+mn-ea"/>
              </a:rPr>
            </a:br>
            <a:r>
              <a:rPr dirty="0">
                <a:sym typeface="+mn-ea"/>
              </a:rPr>
              <a:t/>
            </a:r>
            <a:br>
              <a:rPr dirty="0">
                <a:sym typeface="+mn-ea"/>
              </a:rPr>
            </a:br>
            <a:endParaRPr lang="en-US" altLang="zh-CN" dirty="0"/>
          </a:p>
        </p:txBody>
      </p:sp>
      <p:sp>
        <p:nvSpPr>
          <p:cNvPr id="4" name="内容占位符 6"/>
          <p:cNvSpPr txBox="1"/>
          <p:nvPr/>
        </p:nvSpPr>
        <p:spPr>
          <a:xfrm>
            <a:off x="321310" y="1002665"/>
            <a:ext cx="7849870" cy="3959860"/>
          </a:xfrm>
          <a:prstGeom prst="rect">
            <a:avLst/>
          </a:prstGeom>
        </p:spPr>
        <p:txBody>
          <a:bodyPr/>
          <a:lstStyle>
            <a:lvl1pPr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To reduce the interruption time and improve the user experience, we propose to support fast role change for CA/DC in Rel-18 and the scope can as follows: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Support fast role change between SCell and PCell in CA case, and fast role change between MCG and SCG in DC case: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The SCell/SCG configuration release/addition shall be avoided in role change [RAN2, RAN3]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The inter-node interaction (e.g. F1/E1/Xn) for role change shall be minimized [RAN3, RAN2]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Unnecessary RACH procedure should be avoided during the role change procedure [RAN2]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Both UE triggered role change (e.g. in failure case), and NW triggered role change shall be considered [RAN2, </a:t>
            </a:r>
            <a:r>
              <a:rPr lang="en-US" altLang="zh-CN" sz="1400" kern="0" dirty="0" smtClean="0"/>
              <a:t>RAN1?]</a:t>
            </a:r>
            <a:endParaRPr lang="en-US" altLang="zh-CN" sz="1400" kern="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Prioritize the fast role change without security key refresh [RAN2]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165</TotalTime>
  <Words>329</Words>
  <Application>Microsoft Office PowerPoint</Application>
  <PresentationFormat>全屏显示(16:9)</PresentationFormat>
  <Paragraphs>30</Paragraphs>
  <Slides>4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4</vt:i4>
      </vt:variant>
      <vt:variant>
        <vt:lpstr>自定义放映</vt:lpstr>
      </vt:variant>
      <vt:variant>
        <vt:i4>1</vt:i4>
      </vt:variant>
    </vt:vector>
  </HeadingPairs>
  <TitlesOfParts>
    <vt:vector size="23" baseType="lpstr">
      <vt:lpstr>Heiti SC Light</vt:lpstr>
      <vt:lpstr>MS PGothic</vt:lpstr>
      <vt:lpstr>黑体</vt:lpstr>
      <vt:lpstr>宋体</vt:lpstr>
      <vt:lpstr>微软雅黑</vt:lpstr>
      <vt:lpstr>Arial</vt:lpstr>
      <vt:lpstr>Calibri</vt:lpstr>
      <vt:lpstr>Impact</vt:lpstr>
      <vt:lpstr>Wingdings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PowerPoint 演示文稿</vt:lpstr>
      <vt:lpstr>Motivation - Fast role change</vt:lpstr>
      <vt:lpstr>Enhancement - Fast Role Change  </vt:lpstr>
      <vt:lpstr>Thanks</vt:lpstr>
      <vt:lpstr>自定义放映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WPG</dc:creator>
  <cp:lastModifiedBy>ZTE</cp:lastModifiedBy>
  <cp:revision>1945</cp:revision>
  <dcterms:created xsi:type="dcterms:W3CDTF">2015-07-14T07:21:00Z</dcterms:created>
  <dcterms:modified xsi:type="dcterms:W3CDTF">2021-09-06T03:53:10Z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