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349" r:id="rId2"/>
    <p:sldId id="354" r:id="rId3"/>
    <p:sldId id="350" r:id="rId4"/>
    <p:sldId id="355" r:id="rId5"/>
    <p:sldId id="353" r:id="rId6"/>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9F2"/>
    <a:srgbClr val="353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86410" autoAdjust="0"/>
  </p:normalViewPr>
  <p:slideViewPr>
    <p:cSldViewPr snapToGrid="0" snapToObjects="1" showGuides="1">
      <p:cViewPr varScale="1">
        <p:scale>
          <a:sx n="114" d="100"/>
          <a:sy n="114" d="100"/>
        </p:scale>
        <p:origin x="330" y="102"/>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9/6/2021</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06/09/2021</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WG2_RL2/TSGR2_115-e/Docs/R2-2109182.zip" TargetMode="External"/><Relationship Id="rId2" Type="http://schemas.openxmlformats.org/officeDocument/2006/relationships/hyperlink" Target="https://www.3gpp.org/ftp/tsg_ran/TSG_RAN/TSGR_92e/Docs/RP-211587.zip" TargetMode="External"/><Relationship Id="rId1" Type="http://schemas.openxmlformats.org/officeDocument/2006/relationships/slideLayout" Target="../slideLayouts/slideLayout2.xml"/><Relationship Id="rId6" Type="http://schemas.openxmlformats.org/officeDocument/2006/relationships/hyperlink" Target="https://www.3gpp.org/ftp/tsg_ran/WG4_Radio/TSGR4_100-e/Docs/R4-2115112.zip" TargetMode="External"/><Relationship Id="rId5" Type="http://schemas.openxmlformats.org/officeDocument/2006/relationships/hyperlink" Target="https://www.3gpp.org/ftp/TSG_RAN/WG2_RL2/TSGR2_115-e/Docs/R2-2109223.zip" TargetMode="External"/><Relationship Id="rId4" Type="http://schemas.openxmlformats.org/officeDocument/2006/relationships/hyperlink" Target="https://www.3gpp.org/ftp/TSG_RAN/WG2_RL2/TSGR2_115-e/Docs/R2-2109185.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WG4_Radio/TSGR4_100-e/Docs/R4-2115112.zip" TargetMode="External"/><Relationship Id="rId2" Type="http://schemas.openxmlformats.org/officeDocument/2006/relationships/hyperlink" Target="https://www.3gpp.org/ftp/TSG_RAN/WG2_RL2/TSGR2_115-e/Docs/R2-2109182.zip" TargetMode="Externa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a:t>Views on US n77 handling</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smtClean="0"/>
              <a:t>MediaTek Inc. </a:t>
            </a:r>
            <a:endParaRPr lang="en-US" sz="1800" dirty="0"/>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b="1" dirty="0" smtClean="0">
                <a:latin typeface="+mj-lt"/>
              </a:rPr>
              <a:t>3GPP TSG RAN 93E	</a:t>
            </a:r>
            <a:r>
              <a:rPr lang="en-US" b="1" dirty="0" smtClean="0">
                <a:latin typeface="+mj-lt"/>
              </a:rPr>
              <a:t>RP-212314</a:t>
            </a:r>
            <a:endParaRPr lang="en-US" b="1" dirty="0" smtClean="0">
              <a:latin typeface="+mj-lt"/>
            </a:endParaRPr>
          </a:p>
          <a:p>
            <a:pPr>
              <a:tabLst>
                <a:tab pos="11199813" algn="r"/>
              </a:tabLst>
            </a:pPr>
            <a:r>
              <a:rPr lang="en-US" dirty="0" smtClean="0"/>
              <a:t>September 13</a:t>
            </a:r>
            <a:r>
              <a:rPr lang="en-US" baseline="30000" dirty="0" smtClean="0"/>
              <a:t>th</a:t>
            </a:r>
            <a:r>
              <a:rPr lang="en-US" dirty="0" smtClean="0"/>
              <a:t>-17</a:t>
            </a:r>
            <a:r>
              <a:rPr lang="en-US" baseline="30000" dirty="0" smtClean="0"/>
              <a:t>th</a:t>
            </a:r>
            <a:r>
              <a:rPr lang="en-US" dirty="0" smtClean="0"/>
              <a:t>, 2021	Agenda Item </a:t>
            </a:r>
            <a:r>
              <a:rPr lang="en-US" dirty="0" smtClean="0"/>
              <a:t>14</a:t>
            </a:r>
            <a:endParaRPr lang="en-US" dirty="0" smtClean="0"/>
          </a:p>
        </p:txBody>
      </p:sp>
      <p:sp>
        <p:nvSpPr>
          <p:cNvPr id="5" name="TextBox 4"/>
          <p:cNvSpPr txBox="1"/>
          <p:nvPr/>
        </p:nvSpPr>
        <p:spPr>
          <a:xfrm>
            <a:off x="3800212" y="3691156"/>
            <a:ext cx="4597167" cy="545284"/>
          </a:xfrm>
          <a:prstGeom prst="rect">
            <a:avLst/>
          </a:prstGeom>
        </p:spPr>
        <p:txBody>
          <a:bodyPr wrap="none" lIns="0" tIns="0" rIns="0" bIns="0" rtlCol="0">
            <a:noAutofit/>
          </a:bodyPr>
          <a:lstStyle/>
          <a:p>
            <a:pPr algn="ctr"/>
            <a:endParaRPr lang="en-US" b="1" dirty="0" smtClean="0">
              <a:solidFill>
                <a:srgbClr val="FF0000"/>
              </a:solidFill>
              <a:latin typeface="+mj-lt"/>
            </a:endParaRP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sz="2000" dirty="0" smtClean="0"/>
              <a:t>In </a:t>
            </a:r>
            <a:r>
              <a:rPr lang="en-US" sz="2000" dirty="0"/>
              <a:t>RP#92e meeting, the following conclusions were achieved. (Proposals 1-4 of section 5.7 in </a:t>
            </a:r>
            <a:r>
              <a:rPr lang="en-US" sz="2000" dirty="0">
                <a:hlinkClick r:id="rId2"/>
              </a:rPr>
              <a:t>RP-211587</a:t>
            </a:r>
            <a:r>
              <a:rPr lang="en-US" sz="2000" dirty="0"/>
              <a:t>)</a:t>
            </a:r>
          </a:p>
          <a:p>
            <a:pPr marL="973138" lvl="1" indent="-342900" hangingPunct="0">
              <a:buFont typeface="+mj-lt"/>
              <a:buAutoNum type="arabicPeriod"/>
            </a:pPr>
            <a:r>
              <a:rPr lang="en-GB" sz="1800" dirty="0"/>
              <a:t>RAN4 focuses on the necessary updates to RAN4 requirements and leave </a:t>
            </a:r>
            <a:r>
              <a:rPr lang="en-GB" sz="1800" dirty="0" err="1"/>
              <a:t>signaling</a:t>
            </a:r>
            <a:r>
              <a:rPr lang="en-GB" sz="1800" dirty="0"/>
              <a:t> work, if any, to RAN2.</a:t>
            </a:r>
            <a:endParaRPr lang="en-US" sz="1800" dirty="0"/>
          </a:p>
          <a:p>
            <a:pPr marL="973138" lvl="1" indent="-342900" hangingPunct="0">
              <a:buFont typeface="+mj-lt"/>
              <a:buAutoNum type="arabicPeriod"/>
            </a:pPr>
            <a:r>
              <a:rPr lang="en-GB" sz="1800" dirty="0"/>
              <a:t>RAN2 focuses on </a:t>
            </a:r>
            <a:r>
              <a:rPr lang="en-GB" sz="1800" dirty="0" err="1"/>
              <a:t>signaling</a:t>
            </a:r>
            <a:r>
              <a:rPr lang="en-GB" sz="1800" dirty="0"/>
              <a:t> aspects, with an aim to ensure the network can properly deal with legacy n77 UEs that do not support 3.45-3.55 GHz operation in US</a:t>
            </a:r>
            <a:endParaRPr lang="en-US" sz="1800" dirty="0"/>
          </a:p>
          <a:p>
            <a:pPr marL="973138" lvl="1" indent="-342900" hangingPunct="0">
              <a:buFont typeface="+mj-lt"/>
              <a:buAutoNum type="arabicPeriod"/>
            </a:pPr>
            <a:r>
              <a:rPr lang="en-GB" sz="1800" dirty="0"/>
              <a:t>RAN tasks RAN4/2 to complete the required work in Aug. and report back to RAN#93-e</a:t>
            </a:r>
            <a:endParaRPr lang="en-US" sz="1800" dirty="0"/>
          </a:p>
          <a:p>
            <a:pPr marL="973138" lvl="1" indent="-342900" hangingPunct="0">
              <a:buFont typeface="+mj-lt"/>
              <a:buAutoNum type="arabicPeriod"/>
            </a:pPr>
            <a:r>
              <a:rPr lang="en-GB" sz="1800" dirty="0"/>
              <a:t>RAN4 chair is kindly asked to use an appropriate agenda to facilitate the work in Aug. meeting, i.e., R16 maintenance, R16 TEI, etc.</a:t>
            </a:r>
            <a:endParaRPr lang="en-US" sz="1800" dirty="0"/>
          </a:p>
          <a:p>
            <a:r>
              <a:rPr lang="en-US" sz="2000" dirty="0"/>
              <a:t>In RAN2#115e meeting</a:t>
            </a:r>
          </a:p>
          <a:p>
            <a:pPr lvl="1"/>
            <a:r>
              <a:rPr lang="en-US" sz="1800" dirty="0"/>
              <a:t>RAN2 endorsed CRs </a:t>
            </a:r>
            <a:r>
              <a:rPr lang="en-GB" sz="1800" dirty="0">
                <a:hlinkClick r:id="rId3"/>
              </a:rPr>
              <a:t>R2-2109182</a:t>
            </a:r>
            <a:r>
              <a:rPr lang="en-GB" sz="1800" dirty="0"/>
              <a:t> to </a:t>
            </a:r>
            <a:r>
              <a:rPr lang="en-GB" sz="1800" dirty="0">
                <a:hlinkClick r:id="rId4"/>
              </a:rPr>
              <a:t>R2-2109185</a:t>
            </a:r>
            <a:r>
              <a:rPr lang="en-US" sz="1800" dirty="0"/>
              <a:t> to add new capability to indicate whether the UE support the extended DoD band in US</a:t>
            </a:r>
          </a:p>
          <a:p>
            <a:pPr lvl="1"/>
            <a:r>
              <a:rPr lang="en-US" sz="1800" dirty="0"/>
              <a:t>RAN2 suggest adding new NS value to bar legacy UE (LS </a:t>
            </a:r>
            <a:r>
              <a:rPr lang="en-US" sz="1800" u="sng" dirty="0">
                <a:hlinkClick r:id="rId5"/>
              </a:rPr>
              <a:t>R2-2109223</a:t>
            </a:r>
            <a:r>
              <a:rPr lang="en-US" sz="1800" dirty="0"/>
              <a:t>). But NS value need to be defined by RAN4.</a:t>
            </a:r>
          </a:p>
          <a:p>
            <a:r>
              <a:rPr lang="en-US" sz="2000" dirty="0"/>
              <a:t>In RAN4#93e meeting </a:t>
            </a:r>
          </a:p>
          <a:p>
            <a:pPr lvl="1"/>
            <a:r>
              <a:rPr lang="en-US" sz="1800" dirty="0"/>
              <a:t>RAN4 endorsed CR </a:t>
            </a:r>
            <a:r>
              <a:rPr lang="en-US" sz="1800" dirty="0">
                <a:hlinkClick r:id="rId6"/>
              </a:rPr>
              <a:t>R4-2115112</a:t>
            </a:r>
            <a:r>
              <a:rPr lang="en-US" sz="1800" dirty="0"/>
              <a:t> to modify the NOTE so that it include both C-band and DoD </a:t>
            </a:r>
            <a:r>
              <a:rPr lang="en-US" sz="1800" dirty="0" smtClean="0"/>
              <a:t>band</a:t>
            </a:r>
            <a:endParaRPr lang="en-US" sz="16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1654646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sz="half" idx="1"/>
          </p:nvPr>
        </p:nvSpPr>
        <p:spPr/>
        <p:txBody>
          <a:bodyPr/>
          <a:lstStyle/>
          <a:p>
            <a:r>
              <a:rPr lang="en-US" sz="1600" b="1" dirty="0">
                <a:latin typeface="+mj-lt"/>
              </a:rPr>
              <a:t>[UE capability] </a:t>
            </a:r>
            <a:r>
              <a:rPr lang="en-US" sz="1600" dirty="0"/>
              <a:t>UE capability is needed for </a:t>
            </a:r>
            <a:r>
              <a:rPr lang="en-US" sz="1600" dirty="0" smtClean="0"/>
              <a:t>the network </a:t>
            </a:r>
            <a:r>
              <a:rPr lang="en-US" sz="1600" dirty="0"/>
              <a:t>to know whether the UE is capable for 3450-3550MHz in n77. Therefore, the principle in RAN2 CRs is agreeable.</a:t>
            </a:r>
          </a:p>
          <a:p>
            <a:r>
              <a:rPr lang="en-US" sz="1600" b="1" dirty="0">
                <a:latin typeface="+mj-lt"/>
              </a:rPr>
              <a:t>[NS value] </a:t>
            </a:r>
            <a:r>
              <a:rPr lang="en-US" sz="1600" dirty="0"/>
              <a:t>NS value can be used to prevent legacy UEs supporting n77 from camping on the DoD bands. However, inputs from US operators are needed to decide whether the NS value is needed. </a:t>
            </a:r>
            <a:endParaRPr lang="en-US" sz="1600" dirty="0"/>
          </a:p>
        </p:txBody>
      </p:sp>
      <p:sp>
        <p:nvSpPr>
          <p:cNvPr id="5" name="Content Placeholder 4"/>
          <p:cNvSpPr>
            <a:spLocks noGrp="1"/>
          </p:cNvSpPr>
          <p:nvPr>
            <p:ph sz="half" idx="2"/>
          </p:nvPr>
        </p:nvSpPr>
        <p:spPr/>
        <p:txBody>
          <a:bodyPr/>
          <a:lstStyle/>
          <a:p>
            <a:r>
              <a:rPr lang="en-US" sz="1600" b="1" dirty="0">
                <a:latin typeface="+mj-lt"/>
              </a:rPr>
              <a:t>[CR revision]</a:t>
            </a:r>
          </a:p>
          <a:p>
            <a:pPr lvl="1"/>
            <a:r>
              <a:rPr lang="en-US" sz="1400" dirty="0"/>
              <a:t>In RAN2 endorsed CR, e.g., </a:t>
            </a:r>
            <a:r>
              <a:rPr lang="en-GB" sz="1400" dirty="0">
                <a:hlinkClick r:id="rId2"/>
              </a:rPr>
              <a:t>R2-2109182</a:t>
            </a:r>
            <a:r>
              <a:rPr lang="en-GB" sz="1400" dirty="0"/>
              <a:t>, a direct citation to TS38.101-1 is adopted.</a:t>
            </a:r>
          </a:p>
          <a:p>
            <a:pPr lvl="2"/>
            <a:endParaRPr lang="en-GB" sz="1050" dirty="0"/>
          </a:p>
          <a:p>
            <a:pPr lvl="1"/>
            <a:endParaRPr lang="en-GB" sz="1400" dirty="0"/>
          </a:p>
          <a:p>
            <a:pPr lvl="1"/>
            <a:endParaRPr lang="en-GB" sz="1400" dirty="0"/>
          </a:p>
          <a:p>
            <a:pPr lvl="1"/>
            <a:r>
              <a:rPr lang="en-US" sz="1400" dirty="0"/>
              <a:t>In RAN4 endorsed CR </a:t>
            </a:r>
            <a:r>
              <a:rPr lang="en-US" sz="1400" dirty="0">
                <a:hlinkClick r:id="rId3"/>
              </a:rPr>
              <a:t>R4-2115112</a:t>
            </a:r>
            <a:r>
              <a:rPr lang="en-US" sz="1400" dirty="0"/>
              <a:t>, the 3450-3550MHz is directly added without mentioning the capability</a:t>
            </a:r>
          </a:p>
          <a:p>
            <a:pPr lvl="1"/>
            <a:endParaRPr lang="en-US" sz="1400" dirty="0"/>
          </a:p>
          <a:p>
            <a:pPr lvl="2"/>
            <a:endParaRPr lang="en-US" sz="1050" dirty="0"/>
          </a:p>
          <a:p>
            <a:pPr lvl="1"/>
            <a:endParaRPr lang="en-US" sz="1400" dirty="0"/>
          </a:p>
          <a:p>
            <a:pPr lvl="1"/>
            <a:r>
              <a:rPr lang="en-US" sz="1400" dirty="0"/>
              <a:t>According to both RAN2 and RAN4 CRs, the UE behavior is clear if extendedBand-n77 is indicated, but may not clear if it is not indicated. </a:t>
            </a:r>
          </a:p>
          <a:p>
            <a:pPr lvl="1"/>
            <a:r>
              <a:rPr lang="en-US" sz="1400" dirty="0"/>
              <a:t>It is our understanding that </a:t>
            </a:r>
            <a:r>
              <a:rPr lang="en-US" sz="1400" u="sng" dirty="0"/>
              <a:t>absent of extendedBand-n77 but supporting n77 </a:t>
            </a:r>
            <a:r>
              <a:rPr lang="en-US" sz="1400" dirty="0"/>
              <a:t>implies that the UE supports C-band only in USA.</a:t>
            </a:r>
          </a:p>
          <a:p>
            <a:endParaRPr lang="en-US" sz="2000"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3</a:t>
            </a:fld>
            <a:endParaRPr lang="en-GB"/>
          </a:p>
        </p:txBody>
      </p:sp>
      <p:pic>
        <p:nvPicPr>
          <p:cNvPr id="6" name="Picture 5"/>
          <p:cNvPicPr>
            <a:picLocks noChangeAspect="1"/>
          </p:cNvPicPr>
          <p:nvPr/>
        </p:nvPicPr>
        <p:blipFill>
          <a:blip r:embed="rId4"/>
          <a:stretch>
            <a:fillRect/>
          </a:stretch>
        </p:blipFill>
        <p:spPr>
          <a:xfrm>
            <a:off x="6290651" y="2543539"/>
            <a:ext cx="5423512" cy="661057"/>
          </a:xfrm>
          <a:prstGeom prst="rect">
            <a:avLst/>
          </a:prstGeom>
        </p:spPr>
      </p:pic>
      <p:pic>
        <p:nvPicPr>
          <p:cNvPr id="7" name="Picture 6"/>
          <p:cNvPicPr>
            <a:picLocks noChangeAspect="1"/>
          </p:cNvPicPr>
          <p:nvPr/>
        </p:nvPicPr>
        <p:blipFill>
          <a:blip r:embed="rId5"/>
          <a:stretch>
            <a:fillRect/>
          </a:stretch>
        </p:blipFill>
        <p:spPr>
          <a:xfrm>
            <a:off x="6314077" y="3811299"/>
            <a:ext cx="5400086" cy="746635"/>
          </a:xfrm>
          <a:prstGeom prst="rect">
            <a:avLst/>
          </a:prstGeom>
        </p:spPr>
      </p:pic>
    </p:spTree>
    <p:extLst>
      <p:ext uri="{BB962C8B-B14F-4D97-AF65-F5344CB8AC3E}">
        <p14:creationId xmlns:p14="http://schemas.microsoft.com/office/powerpoint/2010/main" val="1038450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6" name="Content Placeholder 5"/>
          <p:cNvSpPr>
            <a:spLocks noGrp="1"/>
          </p:cNvSpPr>
          <p:nvPr>
            <p:ph idx="1"/>
          </p:nvPr>
        </p:nvSpPr>
        <p:spPr/>
        <p:txBody>
          <a:bodyPr/>
          <a:lstStyle/>
          <a:p>
            <a:r>
              <a:rPr lang="en-US" sz="2400" b="1" dirty="0">
                <a:latin typeface="+mj-lt"/>
              </a:rPr>
              <a:t>Proposal 1: </a:t>
            </a:r>
            <a:r>
              <a:rPr lang="en-US" sz="2400" dirty="0"/>
              <a:t>Inputs from US operators are needed to decide whether the NS value is needed. </a:t>
            </a:r>
          </a:p>
          <a:p>
            <a:endParaRPr lang="en-US" sz="2400" dirty="0"/>
          </a:p>
          <a:p>
            <a:r>
              <a:rPr lang="en-US" sz="2400" b="1" dirty="0">
                <a:latin typeface="+mj-lt"/>
              </a:rPr>
              <a:t>Proposal 2: </a:t>
            </a:r>
            <a:r>
              <a:rPr lang="en-US" sz="2400" dirty="0"/>
              <a:t>Discuss whether </a:t>
            </a:r>
            <a:r>
              <a:rPr lang="en-US" sz="2400" dirty="0" smtClean="0"/>
              <a:t>a revision </a:t>
            </a:r>
            <a:r>
              <a:rPr lang="en-US" sz="2400" dirty="0"/>
              <a:t>of RAN2/RAN4 endorsed CR(s) is needed to clarify the supporting frequency range in n77 while extendedBand-n77 is absent</a:t>
            </a:r>
          </a:p>
          <a:p>
            <a:endParaRPr lang="en-US" sz="2400" dirty="0"/>
          </a:p>
        </p:txBody>
      </p:sp>
      <p:sp>
        <p:nvSpPr>
          <p:cNvPr id="5" name="Slide Number Placeholder 4"/>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2818684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0AEF9A4B-07C9-404C-9053-A3A2AC3AD5D6}" type="slidenum">
              <a:rPr lang="en-GB" smtClean="0"/>
              <a:pPr/>
              <a:t>5</a:t>
            </a:fld>
            <a:endParaRPr lang="en-GB"/>
          </a:p>
        </p:txBody>
      </p:sp>
      <p:sp>
        <p:nvSpPr>
          <p:cNvPr id="5" name="Text Placeholder 4"/>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687327981"/>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MediaTek Light</Template>
  <TotalTime>8916</TotalTime>
  <Words>406</Words>
  <Application>Microsoft Office PowerPoint</Application>
  <PresentationFormat>Custom</PresentationFormat>
  <Paragraphs>39</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MediaTek_PPT_Template_16x9_Internal Use</vt:lpstr>
      <vt:lpstr>Views on US n77 handling</vt:lpstr>
      <vt:lpstr>Background</vt:lpstr>
      <vt:lpstr>Discussion</vt:lpstr>
      <vt:lpstr>Proposals</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MediaTek Inc.</dc:creator>
  <cp:lastModifiedBy>MediaTek Inc.</cp:lastModifiedBy>
  <cp:revision>206</cp:revision>
  <dcterms:created xsi:type="dcterms:W3CDTF">2019-11-21T19:15:22Z</dcterms:created>
  <dcterms:modified xsi:type="dcterms:W3CDTF">2021-09-06T16:00:20Z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