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5"/>
  </p:notesMasterIdLst>
  <p:handoutMasterIdLst>
    <p:handoutMasterId r:id="rId16"/>
  </p:handoutMasterIdLst>
  <p:sldIdLst>
    <p:sldId id="373" r:id="rId3"/>
    <p:sldId id="374" r:id="rId4"/>
    <p:sldId id="399" r:id="rId5"/>
    <p:sldId id="400" r:id="rId6"/>
    <p:sldId id="389" r:id="rId7"/>
    <p:sldId id="390" r:id="rId8"/>
    <p:sldId id="391" r:id="rId9"/>
    <p:sldId id="392" r:id="rId10"/>
    <p:sldId id="396" r:id="rId11"/>
    <p:sldId id="401" r:id="rId12"/>
    <p:sldId id="398" r:id="rId13"/>
    <p:sldId id="352" r:id="rId14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93" autoAdjust="0"/>
    <p:restoredTop sz="96956" autoAdjust="0"/>
  </p:normalViewPr>
  <p:slideViewPr>
    <p:cSldViewPr>
      <p:cViewPr varScale="1">
        <p:scale>
          <a:sx n="94" d="100"/>
          <a:sy n="94" d="100"/>
        </p:scale>
        <p:origin x="-1158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9/6/2021,Mon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96132-7430-4C93-B37D-4FE1F71F2BD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370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Views on Rel-18 NR MBS Evolution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503853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RP-212246</a:t>
            </a:r>
            <a:endParaRPr lang="zh-CN" alt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671" y="573832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WG Meeting #93-e</a:t>
            </a:r>
          </a:p>
          <a:p>
            <a:r>
              <a:rPr lang="en-US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Electronic Meeting, September 13 - 17, 2021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‎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  <a:endParaRPr lang="en-US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9.0.3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+mn-lt"/>
              </a:rPr>
              <a:t>Power saving enhancements for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</a:rPr>
              <a:t>MBS</a:t>
            </a:r>
            <a:endParaRPr lang="en-US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51570"/>
            <a:ext cx="8229600" cy="33483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altLang="zh-CN" sz="1800" b="1" dirty="0" smtClean="0">
                <a:solidFill>
                  <a:schemeClr val="tx1"/>
                </a:solidFill>
                <a:latin typeface="Calibri" pitchFamily="34" charset="0"/>
              </a:rPr>
              <a:t>Discussions and views</a:t>
            </a:r>
            <a:endParaRPr lang="en-US" altLang="zh-CN" sz="1800" b="1" dirty="0">
              <a:solidFill>
                <a:schemeClr val="tx1"/>
              </a:solidFill>
              <a:latin typeface="Calibri" pitchFamily="34" charset="0"/>
            </a:endParaRP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Power saving has been discussed and enhanced in R16/R17 for unicast. Although it is desirable to improve power efficiency for MBS, further studies are needed to better understand its potential benefits and required effort. 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So we propose to include it as a secondary priority objective and it can be included in the Rel-18 work scope if sufficient interests and if time allows.</a:t>
            </a:r>
            <a:endParaRPr lang="en-US" altLang="zh-CN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784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Suggested work scope for further discussion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51570"/>
            <a:ext cx="8229600" cy="33483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solidFill>
                  <a:schemeClr val="tx1"/>
                </a:solidFill>
                <a:latin typeface="Calibri" pitchFamily="34" charset="0"/>
              </a:rPr>
              <a:t>As a summary, our proposals are in the following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400" b="1" dirty="0">
                <a:solidFill>
                  <a:srgbClr val="C00000"/>
                </a:solidFill>
              </a:rPr>
              <a:t>Proposal 1: </a:t>
            </a:r>
            <a:r>
              <a:rPr lang="en-US" altLang="zh-CN" sz="1400" b="1" dirty="0" smtClean="0">
                <a:solidFill>
                  <a:srgbClr val="C00000"/>
                </a:solidFill>
              </a:rPr>
              <a:t>RAN </a:t>
            </a:r>
            <a:r>
              <a:rPr lang="en-US" altLang="zh-CN" sz="1400" b="1" dirty="0">
                <a:solidFill>
                  <a:srgbClr val="C00000"/>
                </a:solidFill>
              </a:rPr>
              <a:t>endorse a dedicated project after RP#93e for Rel-18 NR MBS enhancements. It is suggested that 2 TU per meeting in leading WG (i.e., RAN2) is a starting point for further discussions on the potential work scope.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400" b="1" dirty="0">
                <a:solidFill>
                  <a:srgbClr val="C00000"/>
                </a:solidFill>
              </a:rPr>
              <a:t>Proposal 2: ‘Improved support of FTA/ROM’ is included as one objective in the Rel-18 NR MBS WI. Detailed work scope can be further discussed in the subsequent email discussions.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400" b="1" dirty="0">
                <a:solidFill>
                  <a:srgbClr val="C00000"/>
                </a:solidFill>
              </a:rPr>
              <a:t>Proposal 3: ‘Resource efficiency improvements for RAN sharing scenarios’ is included as one objective in the Rel-18 NR MBS WI. Detailed work scope can be further discussed in the subsequent email discussions.   </a:t>
            </a:r>
            <a:endParaRPr lang="en-US" altLang="zh-CN" sz="14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altLang="zh-CN" sz="16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altLang="zh-CN" sz="1800" dirty="0" smtClean="0">
                <a:solidFill>
                  <a:schemeClr val="tx1"/>
                </a:solidFill>
                <a:latin typeface="Calibri" pitchFamily="34" charset="0"/>
              </a:rPr>
              <a:t> In [5], we provide WID for R18 NR MBS evolution, as an input to RAN’s further discussions and consolidations of the work scope. </a:t>
            </a:r>
            <a:endParaRPr lang="en-US" altLang="zh-CN" sz="18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4413890"/>
            <a:ext cx="6552728" cy="379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 sz="2000" b="0">
                <a:solidFill>
                  <a:schemeClr val="tx1"/>
                </a:solidFill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rgbClr val="240967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7030A0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9pPr>
          </a:lstStyle>
          <a:p>
            <a:pPr marL="0" indent="0">
              <a:buNone/>
            </a:pPr>
            <a:r>
              <a:rPr lang="en-US" sz="1200" dirty="0" smtClean="0">
                <a:solidFill>
                  <a:srgbClr val="C00000"/>
                </a:solidFill>
              </a:rPr>
              <a:t>[5] RP-212247</a:t>
            </a:r>
            <a:r>
              <a:rPr lang="en-US" sz="1200" dirty="0">
                <a:solidFill>
                  <a:srgbClr val="C00000"/>
                </a:solidFill>
              </a:rPr>
              <a:t>, New WID: Enhancements of NR Multicast and Broadcast Services</a:t>
            </a:r>
          </a:p>
        </p:txBody>
      </p:sp>
    </p:spTree>
    <p:extLst>
      <p:ext uri="{BB962C8B-B14F-4D97-AF65-F5344CB8AC3E}">
        <p14:creationId xmlns:p14="http://schemas.microsoft.com/office/powerpoint/2010/main" val="1624877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827" y="1066726"/>
            <a:ext cx="8229600" cy="31792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From the previous 3GPP RAN discussions [1][2], wide interests on NR MBS evolution in R18 have been expressed by operators, service </a:t>
            </a: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provide</a:t>
            </a:r>
            <a:r>
              <a:rPr lang="en-US" altLang="zh-CN" sz="1600" dirty="0">
                <a:solidFill>
                  <a:schemeClr val="tx1"/>
                </a:solidFill>
                <a:cs typeface="Arial" pitchFamily="34" charset="0"/>
              </a:rPr>
              <a:t>r</a:t>
            </a: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s,  </a:t>
            </a: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as well as NW and UE vendors.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NR MBS is listed as part of the RAN R18 topic list for further discussions on detailed content and scope.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cs typeface="Arial" pitchFamily="34" charset="0"/>
              </a:rPr>
              <a:t>SA2 discussed on the area as well and their progress has been captured in [3].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This document present</a:t>
            </a:r>
            <a:r>
              <a:rPr lang="en-US" altLang="zh-CN" sz="1600" dirty="0">
                <a:solidFill>
                  <a:schemeClr val="tx1"/>
                </a:solidFill>
                <a:cs typeface="Arial" pitchFamily="34" charset="0"/>
              </a:rPr>
              <a:t>s</a:t>
            </a:r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 C</a:t>
            </a:r>
            <a:r>
              <a:rPr lang="en-US" sz="1600" dirty="0" smtClean="0">
                <a:solidFill>
                  <a:schemeClr val="tx1"/>
                </a:solidFill>
                <a:cs typeface="Arial" pitchFamily="34" charset="0"/>
              </a:rPr>
              <a:t>ATT’s view on R18 NR MBS evolution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97966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b="1" dirty="0" smtClean="0">
                <a:latin typeface="+mj-lt"/>
                <a:cs typeface="Arial" pitchFamily="34" charset="0"/>
              </a:rPr>
              <a:t>Background</a:t>
            </a:r>
            <a:endParaRPr lang="en-US" sz="3200" b="1" dirty="0">
              <a:latin typeface="+mj-lt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694900"/>
            <a:ext cx="8497855" cy="9290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q"/>
              <a:defRPr sz="2000" b="0">
                <a:solidFill>
                  <a:schemeClr val="tx1"/>
                </a:solidFill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rgbClr val="240967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7030A0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</a:defRPr>
            </a:lvl9pPr>
          </a:lstStyle>
          <a:p>
            <a:pPr marL="0" indent="0">
              <a:buNone/>
            </a:pPr>
            <a:r>
              <a:rPr lang="en-US" sz="1200" dirty="0" smtClean="0">
                <a:solidFill>
                  <a:srgbClr val="C00000"/>
                </a:solidFill>
              </a:rPr>
              <a:t>[1] RWS-210655 </a:t>
            </a:r>
            <a:r>
              <a:rPr lang="en-US" sz="1200" dirty="0">
                <a:solidFill>
                  <a:srgbClr val="C00000"/>
                </a:solidFill>
              </a:rPr>
              <a:t>Summary of </a:t>
            </a:r>
            <a:r>
              <a:rPr lang="en-US" sz="1200" dirty="0" smtClean="0">
                <a:solidFill>
                  <a:srgbClr val="C00000"/>
                </a:solidFill>
              </a:rPr>
              <a:t>RAN-R18-WS-non-eMBB-Overall</a:t>
            </a:r>
          </a:p>
          <a:p>
            <a:pPr marL="0" indent="0">
              <a:buNone/>
            </a:pPr>
            <a:r>
              <a:rPr lang="en-US" sz="1200" dirty="0" smtClean="0">
                <a:solidFill>
                  <a:srgbClr val="C00000"/>
                </a:solidFill>
              </a:rPr>
              <a:t>[</a:t>
            </a:r>
            <a:r>
              <a:rPr lang="en-US" sz="1200" dirty="0">
                <a:solidFill>
                  <a:srgbClr val="C00000"/>
                </a:solidFill>
              </a:rPr>
              <a:t>2] </a:t>
            </a:r>
            <a:r>
              <a:rPr lang="en-US" sz="1200" dirty="0" smtClean="0">
                <a:solidFill>
                  <a:srgbClr val="C00000"/>
                </a:solidFill>
              </a:rPr>
              <a:t>RP-211659 Summary </a:t>
            </a:r>
            <a:r>
              <a:rPr lang="en-US" sz="1200" dirty="0">
                <a:solidFill>
                  <a:srgbClr val="C00000"/>
                </a:solidFill>
              </a:rPr>
              <a:t>of Evolution for broadcast and multicast services	</a:t>
            </a:r>
            <a:endParaRPr lang="en-US" sz="1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200" dirty="0" smtClean="0">
                <a:solidFill>
                  <a:srgbClr val="C00000"/>
                </a:solidFill>
              </a:rPr>
              <a:t>[3] </a:t>
            </a:r>
            <a:r>
              <a:rPr lang="en-US" sz="1200" dirty="0">
                <a:solidFill>
                  <a:srgbClr val="C00000"/>
                </a:solidFill>
              </a:rPr>
              <a:t>S2-2106805‎ New SID: Architectural enhancements for 5G multicast-broadcast services Phase ‎‎2‎</a:t>
            </a:r>
          </a:p>
        </p:txBody>
      </p:sp>
    </p:spTree>
    <p:extLst>
      <p:ext uri="{BB962C8B-B14F-4D97-AF65-F5344CB8AC3E}">
        <p14:creationId xmlns:p14="http://schemas.microsoft.com/office/powerpoint/2010/main" val="22432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A dedicated WI for NR MBS Enhancements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843558"/>
            <a:ext cx="8820472" cy="417646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 smtClean="0"/>
              <a:t>As per Chair’s guidance in RP-211680, projects will be endorsed after RP#93e meeting, for subsequent RAN discussions toward exact scope for the WIs/SIs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 smtClean="0">
                <a:solidFill>
                  <a:schemeClr val="tx1"/>
                </a:solidFill>
              </a:rPr>
              <a:t>A dedicated Rel-18 WI for NR MBS enhancements is suggested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The work scope continues new enhancements as well as some continuation based on Rel-17 NR MBS WI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Less interests observed in the LTE </a:t>
            </a:r>
            <a:r>
              <a:rPr lang="en-US" sz="1400" dirty="0" err="1" smtClean="0">
                <a:solidFill>
                  <a:schemeClr val="tx1"/>
                </a:solidFill>
              </a:rPr>
              <a:t>EnTV</a:t>
            </a:r>
            <a:r>
              <a:rPr lang="en-US" sz="1400" dirty="0" smtClean="0">
                <a:solidFill>
                  <a:schemeClr val="tx1"/>
                </a:solidFill>
              </a:rPr>
              <a:t> enhancement discussions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600" dirty="0">
                <a:solidFill>
                  <a:schemeClr val="tx1"/>
                </a:solidFill>
              </a:rPr>
              <a:t>I</a:t>
            </a:r>
            <a:r>
              <a:rPr lang="x-none" sz="1600" dirty="0" smtClean="0">
                <a:solidFill>
                  <a:schemeClr val="tx1"/>
                </a:solidFill>
              </a:rPr>
              <a:t>nvolved </a:t>
            </a:r>
            <a:r>
              <a:rPr lang="x-none" sz="1600" dirty="0">
                <a:solidFill>
                  <a:schemeClr val="tx1"/>
                </a:solidFill>
              </a:rPr>
              <a:t>WGs and required </a:t>
            </a:r>
            <a:r>
              <a:rPr lang="x-none" sz="1600" dirty="0" smtClean="0">
                <a:solidFill>
                  <a:schemeClr val="tx1"/>
                </a:solidFill>
              </a:rPr>
              <a:t>TU</a:t>
            </a:r>
            <a:endParaRPr lang="en-US" sz="1600" dirty="0" smtClean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WGs:RAN2 is the leading WG, and impacted WGs included </a:t>
            </a:r>
            <a:r>
              <a:rPr lang="en-US" sz="1400" dirty="0" smtClean="0">
                <a:solidFill>
                  <a:schemeClr val="tx1"/>
                </a:solidFill>
              </a:rPr>
              <a:t>RAN1/3</a:t>
            </a:r>
            <a:endParaRPr lang="en-US" sz="1400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x-none" sz="1400" dirty="0">
                <a:solidFill>
                  <a:schemeClr val="tx1"/>
                </a:solidFill>
              </a:rPr>
              <a:t>TU</a:t>
            </a:r>
            <a:r>
              <a:rPr lang="en-US" sz="1400" dirty="0">
                <a:solidFill>
                  <a:schemeClr val="tx1"/>
                </a:solidFill>
              </a:rPr>
              <a:t>s:2 TU per meeting in the leading WG (i.e., R2</a:t>
            </a:r>
            <a:r>
              <a:rPr lang="en-US" sz="1400" dirty="0" smtClean="0">
                <a:solidFill>
                  <a:schemeClr val="tx1"/>
                </a:solidFill>
              </a:rPr>
              <a:t>). </a:t>
            </a:r>
            <a:r>
              <a:rPr lang="en-US" sz="1400" dirty="0">
                <a:solidFill>
                  <a:schemeClr val="tx1"/>
                </a:solidFill>
              </a:rPr>
              <a:t>Such rough estimation is based on a benchmark with what had been spent for </a:t>
            </a:r>
            <a:r>
              <a:rPr lang="en-US" sz="1400" dirty="0" smtClean="0">
                <a:solidFill>
                  <a:schemeClr val="tx1"/>
                </a:solidFill>
              </a:rPr>
              <a:t>R17 NR MBS. </a:t>
            </a:r>
            <a:r>
              <a:rPr lang="en-US" sz="1400" dirty="0">
                <a:solidFill>
                  <a:schemeClr val="tx1"/>
                </a:solidFill>
              </a:rPr>
              <a:t>The exact numbers can be discussed in a later stage.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79227" y="4227934"/>
            <a:ext cx="8564003" cy="5463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rgbClr val="00123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rgbClr val="24096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b="1" dirty="0" smtClean="0">
                <a:solidFill>
                  <a:srgbClr val="C00000"/>
                </a:solidFill>
              </a:rPr>
              <a:t>Proposal 1: RAN endorse a dedicated project after RP#93e for Rel-18 NR MBS enhancements. It is suggested that 2 TU per meeting in leading WG (i.e., RAN2) is a starting point for further discussions on the potential work scope.  </a:t>
            </a:r>
          </a:p>
        </p:txBody>
      </p:sp>
    </p:spTree>
    <p:extLst>
      <p:ext uri="{BB962C8B-B14F-4D97-AF65-F5344CB8AC3E}">
        <p14:creationId xmlns:p14="http://schemas.microsoft.com/office/powerpoint/2010/main" val="81783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Overview on potential work scope 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843558"/>
            <a:ext cx="8424936" cy="361840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dirty="0" smtClean="0"/>
              <a:t>We suggest the discussion on potential work scope takes into account the following aspects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Market requirements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Specification effort and TU restriction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Alignment of RAN and SA work scope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sz="1400" dirty="0" smtClean="0">
                <a:solidFill>
                  <a:schemeClr val="tx1"/>
                </a:solidFill>
              </a:rPr>
              <a:t>We will present our further discussions and views on the main aspects have been discussed in [4], including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Support </a:t>
            </a:r>
            <a:r>
              <a:rPr lang="en-US" sz="1200" dirty="0">
                <a:solidFill>
                  <a:schemeClr val="tx1"/>
                </a:solidFill>
              </a:rPr>
              <a:t>for Multicast reception in </a:t>
            </a:r>
            <a:r>
              <a:rPr lang="en-US" sz="1200" dirty="0" smtClean="0">
                <a:solidFill>
                  <a:schemeClr val="tx1"/>
                </a:solidFill>
              </a:rPr>
              <a:t>RRC IDLE/INACTIVE </a:t>
            </a:r>
            <a:r>
              <a:rPr lang="en-US" sz="1200" dirty="0">
                <a:solidFill>
                  <a:schemeClr val="tx1"/>
                </a:solidFill>
              </a:rPr>
              <a:t>state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Enhancements to improved support for </a:t>
            </a:r>
            <a:r>
              <a:rPr lang="en-US" sz="1200" dirty="0">
                <a:solidFill>
                  <a:schemeClr val="tx1"/>
                </a:solidFill>
              </a:rPr>
              <a:t>FTA/ROM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</a:rPr>
              <a:t>Enhanced support for </a:t>
            </a:r>
            <a:r>
              <a:rPr lang="en-US" sz="1200" dirty="0" smtClean="0">
                <a:solidFill>
                  <a:schemeClr val="tx1"/>
                </a:solidFill>
              </a:rPr>
              <a:t>SFN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Improved </a:t>
            </a:r>
            <a:r>
              <a:rPr lang="en-US" sz="1200" dirty="0">
                <a:solidFill>
                  <a:schemeClr val="tx1"/>
                </a:solidFill>
              </a:rPr>
              <a:t>reliability of </a:t>
            </a:r>
            <a:r>
              <a:rPr lang="en-US" sz="1200" dirty="0" smtClean="0">
                <a:solidFill>
                  <a:schemeClr val="tx1"/>
                </a:solidFill>
              </a:rPr>
              <a:t>PTM (i.e., mainly higher layer aspects based on R17 progress)</a:t>
            </a:r>
            <a:endParaRPr lang="en-US" sz="1200" dirty="0">
              <a:solidFill>
                <a:schemeClr val="tx1"/>
              </a:solidFill>
            </a:endParaRP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Enhancements for the RAN sharing scenarios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Power saving enhancements for MBS</a:t>
            </a:r>
            <a:endParaRPr lang="en-US" sz="1200" dirty="0" smtClean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7544" y="4526999"/>
            <a:ext cx="82809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C00000"/>
                </a:solidFill>
              </a:rPr>
              <a:t>[4] </a:t>
            </a:r>
            <a:r>
              <a:rPr lang="en-US" sz="1200" dirty="0">
                <a:solidFill>
                  <a:srgbClr val="C00000"/>
                </a:solidFill>
              </a:rPr>
              <a:t>RP-211659 Summary of Evolution for broadcast and multicast services	</a:t>
            </a:r>
          </a:p>
        </p:txBody>
      </p:sp>
    </p:spTree>
    <p:extLst>
      <p:ext uri="{BB962C8B-B14F-4D97-AF65-F5344CB8AC3E}">
        <p14:creationId xmlns:p14="http://schemas.microsoft.com/office/powerpoint/2010/main" val="39039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latin typeface="+mn-lt"/>
                <a:cs typeface="Arial" pitchFamily="34" charset="0"/>
              </a:rPr>
              <a:t>Support for Multicast reception in INACTIVE/IDLE state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51570"/>
            <a:ext cx="8229600" cy="33483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Calibri" pitchFamily="34" charset="0"/>
              </a:rPr>
              <a:t>Motivation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Support of Multicast only in connected state(e.g. per R17 progress by now) can not meet the requirement to support a large number of users, including requirements from SA6 for mission </a:t>
            </a:r>
            <a:r>
              <a:rPr lang="en-US" altLang="zh-CN" sz="1600" smtClean="0">
                <a:solidFill>
                  <a:schemeClr val="tx1"/>
                </a:solidFill>
                <a:latin typeface="Calibri" pitchFamily="34" charset="0"/>
              </a:rPr>
              <a:t>critical </a:t>
            </a:r>
            <a:r>
              <a:rPr lang="en-US" altLang="zh-CN" sz="1600" smtClean="0">
                <a:solidFill>
                  <a:schemeClr val="tx1"/>
                </a:solidFill>
                <a:latin typeface="Calibri" pitchFamily="34" charset="0"/>
              </a:rPr>
              <a:t>services </a:t>
            </a:r>
            <a:endParaRPr lang="en-US" altLang="zh-CN" sz="16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To meet the requirement on the balance between power consumption and performance for certain types of devices(e.g. IOT devices)</a:t>
            </a:r>
          </a:p>
          <a:p>
            <a:pPr marL="57150" lvl="1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Calibri" pitchFamily="34" charset="0"/>
              </a:rPr>
              <a:t>Potential work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Identify </a:t>
            </a: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and specify enhancements to support multicast reception in IDLE/INACTIVE state, e.g. which delivery mode (i.e., </a:t>
            </a: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mode </a:t>
            </a: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1 or mode 2) to use and how to support such configuration.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00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latin typeface="+mn-lt"/>
                <a:cs typeface="Arial" pitchFamily="34" charset="0"/>
              </a:rPr>
              <a:t>E</a:t>
            </a:r>
            <a:r>
              <a:rPr lang="en-US" sz="2400" b="1" dirty="0" smtClean="0">
                <a:latin typeface="+mn-lt"/>
                <a:cs typeface="Arial" pitchFamily="34" charset="0"/>
              </a:rPr>
              <a:t>nhancements for improved support of FTA</a:t>
            </a:r>
            <a:endParaRPr lang="en-US" sz="24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51570"/>
            <a:ext cx="8229600" cy="33483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altLang="zh-CN" sz="1800" b="1" dirty="0">
                <a:solidFill>
                  <a:schemeClr val="tx1"/>
                </a:solidFill>
                <a:latin typeface="Calibri" pitchFamily="34" charset="0"/>
              </a:rPr>
              <a:t>Motivation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dirty="0" smtClean="0">
                <a:solidFill>
                  <a:schemeClr val="tx1"/>
                </a:solidFill>
              </a:rPr>
              <a:t>Support </a:t>
            </a:r>
            <a:r>
              <a:rPr lang="en-US" dirty="0">
                <a:solidFill>
                  <a:schemeClr val="tx1"/>
                </a:solidFill>
              </a:rPr>
              <a:t>of FTA is well motivated based on industrial requirement, </a:t>
            </a:r>
            <a:r>
              <a:rPr lang="en-US" dirty="0" smtClean="0">
                <a:solidFill>
                  <a:schemeClr val="tx1"/>
                </a:solidFill>
              </a:rPr>
              <a:t>and there is room for further enhancements based on general broadcast support in Rel-17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Low standardization effort is expected, i.e., a low hanging fruit to make Rel-18 MBS more promising from industry and business point of view</a:t>
            </a:r>
            <a:endParaRPr lang="en-US" dirty="0">
              <a:solidFill>
                <a:schemeClr val="tx1"/>
              </a:solidFill>
              <a:latin typeface="Calibri" pitchFamily="34" charset="0"/>
            </a:endParaRPr>
          </a:p>
          <a:p>
            <a:pPr marL="0" lvl="1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Calibri" pitchFamily="34" charset="0"/>
              </a:rPr>
              <a:t>Potential work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Specify </a:t>
            </a:r>
            <a:r>
              <a:rPr lang="en-US" altLang="zh-CN" dirty="0">
                <a:solidFill>
                  <a:schemeClr val="tx1"/>
                </a:solidFill>
                <a:latin typeface="Calibri" pitchFamily="34" charset="0"/>
              </a:rPr>
              <a:t>necessary enhancements for improved support of Free-To-Air (FTA)/Receive Only Mode (ROM), i.e. including  </a:t>
            </a:r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signaling </a:t>
            </a:r>
            <a:r>
              <a:rPr lang="en-US" altLang="zh-CN" dirty="0">
                <a:solidFill>
                  <a:schemeClr val="tx1"/>
                </a:solidFill>
                <a:latin typeface="Calibri" pitchFamily="34" charset="0"/>
              </a:rPr>
              <a:t>for UE capability report to assist NW configuration of simultaneous reception of FTA / ROM and other services in the serving cells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endParaRPr lang="en-US" altLang="zh-CN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00484" y="3867894"/>
            <a:ext cx="8564003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rgbClr val="00123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rgbClr val="24096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b="1" dirty="0" smtClean="0">
                <a:solidFill>
                  <a:srgbClr val="C00000"/>
                </a:solidFill>
              </a:rPr>
              <a:t>Proposal 2: ‘Improved support of FTA/ROM’ is included as one objective in the Rel-18 NR MBS WI. Detailed work scope can be further discussed in the subsequent email discussions.   </a:t>
            </a:r>
          </a:p>
        </p:txBody>
      </p:sp>
    </p:spTree>
    <p:extLst>
      <p:ext uri="{BB962C8B-B14F-4D97-AF65-F5344CB8AC3E}">
        <p14:creationId xmlns:p14="http://schemas.microsoft.com/office/powerpoint/2010/main" val="3431009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400" b="1" dirty="0">
                <a:latin typeface="Calibri" pitchFamily="34" charset="0"/>
              </a:rPr>
              <a:t>Enhanced support of SFN</a:t>
            </a:r>
            <a:endParaRPr lang="en-US" sz="2400" b="1" dirty="0">
              <a:latin typeface="+mn-lt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9" name="内容占位符 3"/>
          <p:cNvSpPr>
            <a:spLocks noGrp="1"/>
          </p:cNvSpPr>
          <p:nvPr>
            <p:ph idx="1"/>
          </p:nvPr>
        </p:nvSpPr>
        <p:spPr>
          <a:xfrm>
            <a:off x="397193" y="1009639"/>
            <a:ext cx="4261825" cy="3344309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7" tIns="60958" rIns="121917" bIns="6095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altLang="zh-CN" sz="1800" b="1" dirty="0" smtClean="0">
                <a:solidFill>
                  <a:schemeClr val="tx1"/>
                </a:solidFill>
                <a:latin typeface="Calibri" pitchFamily="34" charset="0"/>
              </a:rPr>
              <a:t>Motivation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SFN in R17 can not meet the high performance requirements at cell edge, so there is a need to extend it to a larger area</a:t>
            </a:r>
            <a:endParaRPr lang="en-US" altLang="zh-CN" strike="sngStrike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lvl="1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000" b="1" dirty="0" smtClean="0">
                <a:solidFill>
                  <a:schemeClr val="tx1"/>
                </a:solidFill>
                <a:latin typeface="Calibri" pitchFamily="34" charset="0"/>
              </a:rPr>
              <a:t>Potential work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dirty="0">
                <a:solidFill>
                  <a:schemeClr val="tx1"/>
                </a:solidFill>
                <a:latin typeface="Calibri" pitchFamily="34" charset="0"/>
              </a:rPr>
              <a:t>To </a:t>
            </a:r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study and specify </a:t>
            </a:r>
            <a:r>
              <a:rPr lang="en-US" altLang="zh-CN" dirty="0">
                <a:solidFill>
                  <a:schemeClr val="tx1"/>
                </a:solidFill>
                <a:latin typeface="Calibri" pitchFamily="34" charset="0"/>
              </a:rPr>
              <a:t>extended CP for SFN </a:t>
            </a:r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support</a:t>
            </a:r>
            <a:endParaRPr lang="en-US" altLang="zh-CN" dirty="0">
              <a:solidFill>
                <a:schemeClr val="tx1"/>
              </a:solidFill>
              <a:latin typeface="Calibri" pitchFamily="34" charset="0"/>
            </a:endParaRP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To study the potential mechanism </a:t>
            </a:r>
            <a:r>
              <a:rPr lang="en-US" altLang="zh-CN" dirty="0">
                <a:solidFill>
                  <a:schemeClr val="tx1"/>
                </a:solidFill>
                <a:latin typeface="Calibri" pitchFamily="34" charset="0"/>
              </a:rPr>
              <a:t>to support synchronization across gNBs/DUs for </a:t>
            </a:r>
            <a:r>
              <a:rPr lang="en-US" altLang="zh-CN" dirty="0" smtClean="0">
                <a:solidFill>
                  <a:schemeClr val="tx1"/>
                </a:solidFill>
                <a:latin typeface="Calibri" pitchFamily="34" charset="0"/>
              </a:rPr>
              <a:t>SFN, if needed</a:t>
            </a:r>
            <a:endParaRPr lang="en-US" altLang="zh-CN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4559040" y="1707654"/>
            <a:ext cx="4395414" cy="181802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18065" y="3688115"/>
            <a:ext cx="4236389" cy="622923"/>
          </a:xfrm>
          <a:prstGeom prst="rect">
            <a:avLst/>
          </a:prstGeom>
        </p:spPr>
        <p:txBody>
          <a:bodyPr wrap="square" lIns="121917" tIns="60958" rIns="121917" bIns="60958" anchor="ctr">
            <a:spAutoFit/>
          </a:bodyPr>
          <a:lstStyle/>
          <a:p>
            <a:pPr marL="0" lvl="1" defTabSz="914400">
              <a:lnSpc>
                <a:spcPct val="120000"/>
              </a:lnSpc>
              <a:spcBef>
                <a:spcPts val="600"/>
              </a:spcBef>
            </a:pPr>
            <a:r>
              <a:rPr lang="en-US" altLang="zh-CN" sz="1400" i="1" dirty="0">
                <a:solidFill>
                  <a:srgbClr val="C00000"/>
                </a:solidFill>
                <a:latin typeface="Calibri" pitchFamily="34" charset="0"/>
              </a:rPr>
              <a:t>No-SFN performance simulation: </a:t>
            </a:r>
            <a:r>
              <a:rPr lang="en-US" altLang="zh-CN" sz="1400" i="1" dirty="0" smtClean="0">
                <a:solidFill>
                  <a:srgbClr val="C00000"/>
                </a:solidFill>
                <a:latin typeface="Calibri" pitchFamily="34" charset="0"/>
              </a:rPr>
              <a:t> Cell </a:t>
            </a:r>
            <a:r>
              <a:rPr lang="en-US" altLang="zh-CN" sz="1400" i="1" dirty="0">
                <a:solidFill>
                  <a:srgbClr val="C00000"/>
                </a:solidFill>
                <a:latin typeface="Calibri" pitchFamily="34" charset="0"/>
              </a:rPr>
              <a:t>edge </a:t>
            </a:r>
            <a:r>
              <a:rPr lang="en-US" altLang="zh-CN" sz="1400" i="1" dirty="0" smtClean="0">
                <a:solidFill>
                  <a:srgbClr val="C00000"/>
                </a:solidFill>
                <a:latin typeface="Calibri" pitchFamily="34" charset="0"/>
              </a:rPr>
              <a:t>throughput loss due to interference (3.7Mbps </a:t>
            </a:r>
            <a:r>
              <a:rPr lang="en-US" altLang="zh-CN" sz="1400" i="1" dirty="0">
                <a:solidFill>
                  <a:srgbClr val="C00000"/>
                </a:solidFill>
                <a:latin typeface="Calibri" pitchFamily="34" charset="0"/>
              </a:rPr>
              <a:t>at </a:t>
            </a:r>
            <a:r>
              <a:rPr lang="en-US" altLang="zh-CN" sz="1400" i="1" dirty="0" smtClean="0">
                <a:solidFill>
                  <a:srgbClr val="C00000"/>
                </a:solidFill>
                <a:latin typeface="Calibri" pitchFamily="34" charset="0"/>
              </a:rPr>
              <a:t>10MHz BW)</a:t>
            </a:r>
            <a:endParaRPr lang="en-US" altLang="zh-CN" sz="1400" i="1" dirty="0">
              <a:solidFill>
                <a:srgbClr val="C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009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Improved reliability of PTM</a:t>
            </a:r>
            <a:endParaRPr lang="en-US" sz="54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51570"/>
            <a:ext cx="8229600" cy="33483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Calibri" pitchFamily="34" charset="0"/>
              </a:rPr>
              <a:t>Motivation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PTM transmission in R17 can not </a:t>
            </a: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meet the ultra </a:t>
            </a: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high reliability requirement </a:t>
            </a: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 from some services(e.g. V2X) and </a:t>
            </a: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it is not resource efficient to </a:t>
            </a: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always rely </a:t>
            </a: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on PTP </a:t>
            </a: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transmission</a:t>
            </a:r>
            <a:endParaRPr lang="en-US" altLang="zh-CN" sz="1600" dirty="0">
              <a:solidFill>
                <a:schemeClr val="tx1"/>
              </a:solidFill>
              <a:latin typeface="Calibri" pitchFamily="34" charset="0"/>
            </a:endParaRPr>
          </a:p>
          <a:p>
            <a:pPr marL="1028700" lvl="3" indent="-342900">
              <a:lnSpc>
                <a:spcPct val="12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>
                <a:latin typeface="Calibri" pitchFamily="34" charset="0"/>
              </a:rPr>
              <a:t>In R17 no conclusion on higher layer reliability support for PTM is reached. This needs to be further studied in R18. </a:t>
            </a:r>
          </a:p>
          <a:p>
            <a:pPr marL="0" indent="0"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Calibri" pitchFamily="34" charset="0"/>
              </a:rPr>
              <a:t>Potential work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To </a:t>
            </a: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specify higher </a:t>
            </a: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layer enhancements for improved reliability of PTM transmission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009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  <a:latin typeface="+mn-lt"/>
              </a:rPr>
              <a:t>E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nhancements for the RAN sharing scenarios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51570"/>
            <a:ext cx="8229600" cy="33483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Calibri" pitchFamily="34" charset="0"/>
              </a:rPr>
              <a:t>Motivation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Resource efficiency in RAN sharing scenario is not considered in R17 and there is room for improvement.</a:t>
            </a:r>
          </a:p>
          <a:p>
            <a:pPr marL="0" lvl="1" indent="-17145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2000" b="1" dirty="0" smtClean="0">
                <a:solidFill>
                  <a:schemeClr val="tx1"/>
                </a:solidFill>
                <a:latin typeface="Calibri" pitchFamily="34" charset="0"/>
              </a:rPr>
              <a:t>Potential work</a:t>
            </a:r>
          </a:p>
          <a:p>
            <a:pPr marL="742950" lvl="2" indent="-285750">
              <a:lnSpc>
                <a:spcPct val="120000"/>
              </a:lnSpc>
              <a:spcBef>
                <a:spcPts val="600"/>
              </a:spcBef>
              <a:buFont typeface="Wingdings" pitchFamily="2" charset="2"/>
              <a:buChar char="p"/>
            </a:pP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M</a:t>
            </a: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echanism to improve the resource efficiency for MBS reception in </a:t>
            </a:r>
            <a:r>
              <a:rPr lang="en-US" altLang="zh-CN" sz="1600" dirty="0">
                <a:solidFill>
                  <a:schemeClr val="tx1"/>
                </a:solidFill>
                <a:latin typeface="Calibri" pitchFamily="34" charset="0"/>
              </a:rPr>
              <a:t>RAN sharing </a:t>
            </a:r>
            <a:r>
              <a:rPr lang="en-US" altLang="zh-CN" sz="1600" dirty="0" smtClean="0">
                <a:solidFill>
                  <a:schemeClr val="tx1"/>
                </a:solidFill>
                <a:latin typeface="Calibri" pitchFamily="34" charset="0"/>
              </a:rPr>
              <a:t>scenarios. </a:t>
            </a:r>
            <a:endParaRPr lang="en-US" altLang="zh-CN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53589" y="3219822"/>
            <a:ext cx="8564003" cy="5463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rgbClr val="00123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rgbClr val="24096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b="1" dirty="0" smtClean="0">
                <a:solidFill>
                  <a:srgbClr val="C00000"/>
                </a:solidFill>
              </a:rPr>
              <a:t>Proposal 3: ‘Resource efficiency improvements for RAN sharing scenarios’ is included as one objective in the Rel-18 NR MBS WI. Detailed work scope can be further discussed in the subsequent email discussions.   </a:t>
            </a:r>
          </a:p>
        </p:txBody>
      </p:sp>
    </p:spTree>
    <p:extLst>
      <p:ext uri="{BB962C8B-B14F-4D97-AF65-F5344CB8AC3E}">
        <p14:creationId xmlns:p14="http://schemas.microsoft.com/office/powerpoint/2010/main" val="263391249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9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1157</Words>
  <Application>Microsoft Office PowerPoint</Application>
  <PresentationFormat>全屏显示(16:9)</PresentationFormat>
  <Paragraphs>96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1_Office 主题</vt:lpstr>
      <vt:lpstr>Office 主题</vt:lpstr>
      <vt:lpstr>Views on Rel-18 NR MBS Evolution</vt:lpstr>
      <vt:lpstr>PowerPoint 演示文稿</vt:lpstr>
      <vt:lpstr>A dedicated WI for NR MBS Enhancements</vt:lpstr>
      <vt:lpstr>Overview on potential work scope </vt:lpstr>
      <vt:lpstr>Support for Multicast reception in INACTIVE/IDLE state</vt:lpstr>
      <vt:lpstr>Enhancements for improved support of FTA</vt:lpstr>
      <vt:lpstr>Enhanced support of SFN</vt:lpstr>
      <vt:lpstr>Improved reliability of PTM</vt:lpstr>
      <vt:lpstr>Enhancements for the RAN sharing scenarios</vt:lpstr>
      <vt:lpstr>Power saving enhancements for MBS</vt:lpstr>
      <vt:lpstr>Suggested work scope for further discussion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2021-09-06T12:08:25Z</dcterms:modified>
</cp:coreProperties>
</file>