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6"/>
  </p:notesMasterIdLst>
  <p:handoutMasterIdLst>
    <p:handoutMasterId r:id="rId27"/>
  </p:handoutMasterIdLst>
  <p:sldIdLst>
    <p:sldId id="271" r:id="rId17"/>
    <p:sldId id="277" r:id="rId18"/>
    <p:sldId id="278" r:id="rId19"/>
    <p:sldId id="279" r:id="rId20"/>
    <p:sldId id="280" r:id="rId21"/>
    <p:sldId id="275" r:id="rId22"/>
    <p:sldId id="281" r:id="rId23"/>
    <p:sldId id="276" r:id="rId24"/>
    <p:sldId id="261" r:id="rId25"/>
  </p:sldIdLst>
  <p:sldSz cx="12192000" cy="6858000"/>
  <p:notesSz cx="6858000" cy="9144000"/>
  <p:embeddedFontLst>
    <p:embeddedFont>
      <p:font typeface="Ericsson Hilda" panose="00000500000000000000" pitchFamily="2" charset="0"/>
      <p:regular r:id="rId28"/>
      <p:bold r:id="rId29"/>
    </p:embeddedFont>
    <p:embeddedFont>
      <p:font typeface="Ericsson Hilda Light" panose="00000400000000000000" pitchFamily="2" charset="0"/>
      <p:regular r:id="rId30"/>
    </p:embeddedFont>
    <p:embeddedFont>
      <p:font typeface="Ericsson Technical Icons" panose="000005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83" d="100"/>
          <a:sy n="83" d="100"/>
        </p:scale>
        <p:origin x="101" y="12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notesMaster" Target="notesMasters/notesMaster1.xml"/><Relationship Id="rId39" Type="http://schemas.microsoft.com/office/2016/11/relationships/changesInfo" Target="changesInfos/changesInfo1.xml"/><Relationship Id="rId21" Type="http://schemas.openxmlformats.org/officeDocument/2006/relationships/slide" Target="slides/slide5.xml"/><Relationship Id="rId34" Type="http://schemas.openxmlformats.org/officeDocument/2006/relationships/font" Target="fonts/font7.fntdata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4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52C0BE34-F333-4214-AEF6-8775FF136337}"/>
    <pc:docChg chg="undo custSel modSld">
      <pc:chgData name="Gino Masini" userId="446cd9d3-d73a-4f5c-b87e-4610f52c71cf" providerId="ADAL" clId="{52C0BE34-F333-4214-AEF6-8775FF136337}" dt="2021-09-06T14:24:23.082" v="126" actId="20577"/>
      <pc:docMkLst>
        <pc:docMk/>
      </pc:docMkLst>
      <pc:sldChg chg="modSp mod">
        <pc:chgData name="Gino Masini" userId="446cd9d3-d73a-4f5c-b87e-4610f52c71cf" providerId="ADAL" clId="{52C0BE34-F333-4214-AEF6-8775FF136337}" dt="2021-09-06T14:23:00.478" v="102" actId="20577"/>
        <pc:sldMkLst>
          <pc:docMk/>
          <pc:sldMk cId="325726620" sldId="275"/>
        </pc:sldMkLst>
        <pc:spChg chg="mod">
          <ac:chgData name="Gino Masini" userId="446cd9d3-d73a-4f5c-b87e-4610f52c71cf" providerId="ADAL" clId="{52C0BE34-F333-4214-AEF6-8775FF136337}" dt="2021-09-06T14:23:00.478" v="102" actId="20577"/>
          <ac:spMkLst>
            <pc:docMk/>
            <pc:sldMk cId="325726620" sldId="275"/>
            <ac:spMk id="5" creationId="{393A08AF-E8DD-44C5-A85C-B1192DD283A4}"/>
          </ac:spMkLst>
        </pc:spChg>
      </pc:sldChg>
      <pc:sldChg chg="modSp mod">
        <pc:chgData name="Gino Masini" userId="446cd9d3-d73a-4f5c-b87e-4610f52c71cf" providerId="ADAL" clId="{52C0BE34-F333-4214-AEF6-8775FF136337}" dt="2021-09-06T14:24:23.082" v="126" actId="20577"/>
        <pc:sldMkLst>
          <pc:docMk/>
          <pc:sldMk cId="2404952930" sldId="276"/>
        </pc:sldMkLst>
        <pc:spChg chg="mod">
          <ac:chgData name="Gino Masini" userId="446cd9d3-d73a-4f5c-b87e-4610f52c71cf" providerId="ADAL" clId="{52C0BE34-F333-4214-AEF6-8775FF136337}" dt="2021-09-06T14:24:23.082" v="126" actId="20577"/>
          <ac:spMkLst>
            <pc:docMk/>
            <pc:sldMk cId="2404952930" sldId="276"/>
            <ac:spMk id="5" creationId="{393A08AF-E8DD-44C5-A85C-B1192DD283A4}"/>
          </ac:spMkLst>
        </pc:spChg>
      </pc:sldChg>
      <pc:sldChg chg="modSp mod">
        <pc:chgData name="Gino Masini" userId="446cd9d3-d73a-4f5c-b87e-4610f52c71cf" providerId="ADAL" clId="{52C0BE34-F333-4214-AEF6-8775FF136337}" dt="2021-09-06T14:20:26.387" v="21" actId="20577"/>
        <pc:sldMkLst>
          <pc:docMk/>
          <pc:sldMk cId="1959640588" sldId="278"/>
        </pc:sldMkLst>
        <pc:spChg chg="mod">
          <ac:chgData name="Gino Masini" userId="446cd9d3-d73a-4f5c-b87e-4610f52c71cf" providerId="ADAL" clId="{52C0BE34-F333-4214-AEF6-8775FF136337}" dt="2021-09-06T14:20:26.387" v="21" actId="20577"/>
          <ac:spMkLst>
            <pc:docMk/>
            <pc:sldMk cId="1959640588" sldId="278"/>
            <ac:spMk id="3" creationId="{28122A53-4C11-4A05-BB10-2B88A4734F27}"/>
          </ac:spMkLst>
        </pc:spChg>
      </pc:sldChg>
      <pc:sldChg chg="modSp mod">
        <pc:chgData name="Gino Masini" userId="446cd9d3-d73a-4f5c-b87e-4610f52c71cf" providerId="ADAL" clId="{52C0BE34-F333-4214-AEF6-8775FF136337}" dt="2021-09-06T14:22:06.403" v="93" actId="20577"/>
        <pc:sldMkLst>
          <pc:docMk/>
          <pc:sldMk cId="578759486" sldId="279"/>
        </pc:sldMkLst>
        <pc:spChg chg="mod">
          <ac:chgData name="Gino Masini" userId="446cd9d3-d73a-4f5c-b87e-4610f52c71cf" providerId="ADAL" clId="{52C0BE34-F333-4214-AEF6-8775FF136337}" dt="2021-09-06T14:22:06.403" v="93" actId="20577"/>
          <ac:spMkLst>
            <pc:docMk/>
            <pc:sldMk cId="578759486" sldId="279"/>
            <ac:spMk id="3" creationId="{77EE9A80-89FB-41A8-89BA-8623B6C594E3}"/>
          </ac:spMkLst>
        </pc:spChg>
      </pc:sldChg>
      <pc:sldChg chg="modSp mod">
        <pc:chgData name="Gino Masini" userId="446cd9d3-d73a-4f5c-b87e-4610f52c71cf" providerId="ADAL" clId="{52C0BE34-F333-4214-AEF6-8775FF136337}" dt="2021-09-06T14:23:30.840" v="103" actId="20577"/>
        <pc:sldMkLst>
          <pc:docMk/>
          <pc:sldMk cId="3422058381" sldId="281"/>
        </pc:sldMkLst>
        <pc:spChg chg="mod">
          <ac:chgData name="Gino Masini" userId="446cd9d3-d73a-4f5c-b87e-4610f52c71cf" providerId="ADAL" clId="{52C0BE34-F333-4214-AEF6-8775FF136337}" dt="2021-09-06T14:23:30.840" v="103" actId="20577"/>
          <ac:spMkLst>
            <pc:docMk/>
            <pc:sldMk cId="3422058381" sldId="281"/>
            <ac:spMk id="3" creationId="{D30E55C8-B826-45B0-A12C-086409F7FF8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7C828D7-FA80-4385-8E51-CAFB8BCAB9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1D418DB-B64A-4CDF-A823-5CB7759EF45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876D9BE-6EF4-4983-9E8E-D74C6BEAAD9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6BCA736-F6D7-42CB-A119-33033641CE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FDF0ABA-8E23-4963-92E4-BE0F3B92921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6F48E32-0B4E-4C25-8FBE-12D1BED3A5D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A0C7BBF-824D-4281-BC25-CC998223CF6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752F1F3-7161-469C-B730-D7AE184C5CB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3BF5C49-5F08-4A28-97E7-73A801C59DE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0F1BDA9-4D3C-4713-82B3-978FCEEA32F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A81A073-903E-43CC-BCB7-D91FF4C7093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A341354-F66A-4FAB-B0A3-E783F06DA72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7D5F05D-F429-4B4B-A057-B73C8FD3836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AE4E1C6-84F3-4947-878F-F2FD321C3AB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D1AEF99-07B5-4B14-9E09-73CAC3A9D4B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8533B90-86CF-4BF3-8F62-396B571B6AA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99F2944-B841-47CF-92D5-5437FCAAF38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DB929A5-F98D-4D30-BAD7-7B0F5B6DDFF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B7F30F0-7422-44AB-809A-0AAC47F6FD7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8AFBBAF-EB03-49E6-8BF5-21FECC1BC5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F3CAB13-6C34-47B8-8FF6-5C88F37A8F0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51705AD-74F2-4B9D-85CB-2B1DE49582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EC28BA7-29E7-4639-A51F-7314B5151D0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9147DE6-3847-4D69-9B2C-8416ED47B9F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0FE4770-1D0E-43F1-9D95-565DF04365F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A4EF547-4DDF-4DBF-9FEA-F92D1BAEBBE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CD5FEFB-9DDD-4ECF-949B-A8C4F8ED6A0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A6C2A04-AB9B-429F-945B-B1B09863C35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DD02FDD-7AD8-4E46-B34B-8737F10DB1D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6830722-C8D9-4082-A15A-0BB42A27EA3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99910A77-B9C9-4241-AB67-D0075C0E8AE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6A36D07-B33D-42D5-99E9-3088F3F2249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AFA2A81-3AEA-48DC-A7BB-D1A22038290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801940E-5CE0-4B24-834F-83EB3FF4181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32DD29D-E769-4C50-B48C-AED79C458AC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2BAC965-992F-4275-81C8-76E7B29D2F2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AA07A2D-A6A4-4B48-AAE6-495C1841C3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3AC7A455-8234-43D8-B388-F68D68E4FE0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4F2B4AF5-8D6B-4770-AD83-2D831151D5B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44FC0D9-79BF-42AF-B113-F91FEA1B243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F34ECC7-0F69-4BAD-BC72-5DF78E95C09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1.vsd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Regenerative Architecture for NTN in Rel-18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RP-212214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 dirty="0"/>
              <a:t>3GPP TSG RAN #93-e</a:t>
            </a:r>
            <a:br>
              <a:rPr lang="en-US" sz="2000" dirty="0"/>
            </a:br>
            <a:r>
              <a:rPr lang="en-US" sz="2000" dirty="0"/>
              <a:t>13-17 September 2021</a:t>
            </a:r>
            <a:br>
              <a:rPr lang="en-US" sz="2000" dirty="0"/>
            </a:br>
            <a:r>
              <a:rPr lang="en-US" sz="2000" dirty="0"/>
              <a:t>Online</a:t>
            </a:r>
          </a:p>
          <a:p>
            <a:pPr algn="l"/>
            <a:r>
              <a:rPr lang="en-US" sz="2000" dirty="0"/>
              <a:t>Source: Ericsson</a:t>
            </a:r>
            <a:br>
              <a:rPr lang="en-US" sz="2000" dirty="0"/>
            </a:br>
            <a:r>
              <a:rPr lang="en-US" sz="2000" dirty="0"/>
              <a:t>Agenda Item: 9.0.1</a:t>
            </a:r>
            <a:br>
              <a:rPr lang="en-US" sz="2000" dirty="0"/>
            </a:br>
            <a:r>
              <a:rPr lang="en-US" sz="2000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Status of NTN Architecture discussion after the e-mail discussion (from Moderator’s summary, RP-211658)</a:t>
            </a:r>
          </a:p>
          <a:p>
            <a:r>
              <a:rPr lang="en-US" dirty="0"/>
              <a:t>NTN Architecture discussions and conclusions of the Rel-16 SI</a:t>
            </a:r>
          </a:p>
          <a:p>
            <a:r>
              <a:rPr lang="en-US" dirty="0"/>
              <a:t>Additional considerations</a:t>
            </a:r>
          </a:p>
          <a:p>
            <a:r>
              <a:rPr lang="en-US" dirty="0"/>
              <a:t>Proposed way forward</a:t>
            </a:r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1A58-FD7D-4243-AE71-AD8DD322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NTN Architecture Discussions (from RP-211658)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22A53-4C11-4A05-BB10-2B88A4734F2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Listed among the “controversial topics”</a:t>
            </a:r>
          </a:p>
          <a:p>
            <a:r>
              <a:rPr lang="en-US" dirty="0"/>
              <a:t>Regenerative payload with Inter-Satellite Link:</a:t>
            </a:r>
          </a:p>
          <a:p>
            <a:pPr lvl="1"/>
            <a:r>
              <a:rPr lang="en-US" dirty="0"/>
              <a:t>“A few companies do not consider Regenerative Payload as necessary to specify in 3GPP as implementation-based solutions are also a possibility. A number of companies would like to treat ISL with Regenerative Payload as backhaul. However, there is not a consensus view if ISL should be considered within the scope of 3GPP depending on the interfaces that are utilized.</a:t>
            </a:r>
          </a:p>
          <a:p>
            <a:pPr lvl="1"/>
            <a:r>
              <a:rPr lang="en-US" dirty="0"/>
              <a:t>“The moderator recommendation is to have further discussions on this topic at RAN#93-e. At RAN#93-e, the group should consider down-selection to one architecture for regenerative payload from TR 38.821 among gNB, gNB-DU, and IAB-like sat. Follow-on WI objectives based on selected architecture would be further discussed prior to the December Plenary meeting. The down-selection could be accomplished via a Rel-18 SI or decided at RAN Plenary to minimize Rel-18 workload to focus on full gNB based on TR 38.821 findings.”</a:t>
            </a:r>
          </a:p>
        </p:txBody>
      </p:sp>
    </p:spTree>
    <p:extLst>
      <p:ext uri="{BB962C8B-B14F-4D97-AF65-F5344CB8AC3E}">
        <p14:creationId xmlns:p14="http://schemas.microsoft.com/office/powerpoint/2010/main" val="195964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DAA4-1D5D-4D02-B254-425EEFF1B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292648" cy="1081088"/>
          </a:xfrm>
        </p:spPr>
        <p:txBody>
          <a:bodyPr/>
          <a:lstStyle/>
          <a:p>
            <a:r>
              <a:rPr lang="en-US" dirty="0"/>
              <a:t>NTN Architecture Study in Rel-16 (TR 38.821)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E9A80-89FB-41A8-89BA-8623B6C594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Study and down-selection already took place in Rel-16 and are documented in TR 38.821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Including conclusions and recommendations</a:t>
            </a:r>
          </a:p>
          <a:p>
            <a:r>
              <a:rPr lang="en-US" dirty="0"/>
              <a:t>The following architectures for NTN were considered:</a:t>
            </a:r>
          </a:p>
          <a:p>
            <a:pPr lvl="1"/>
            <a:r>
              <a:rPr lang="en-US" dirty="0"/>
              <a:t>Transparent architecture (adopted for Rel-17)</a:t>
            </a:r>
          </a:p>
          <a:p>
            <a:pPr lvl="1"/>
            <a:r>
              <a:rPr lang="en-US" dirty="0"/>
              <a:t>Regenerative architecture, gNB on satellite</a:t>
            </a:r>
          </a:p>
          <a:p>
            <a:pPr lvl="1"/>
            <a:r>
              <a:rPr lang="en-US" dirty="0"/>
              <a:t>Regenerative architecture, gNB-DU on satellite</a:t>
            </a:r>
          </a:p>
          <a:p>
            <a:pPr lvl="1"/>
            <a:r>
              <a:rPr lang="en-US" dirty="0"/>
              <a:t>Regenerative architecture, relay-like</a:t>
            </a:r>
          </a:p>
        </p:txBody>
      </p:sp>
    </p:spTree>
    <p:extLst>
      <p:ext uri="{BB962C8B-B14F-4D97-AF65-F5344CB8AC3E}">
        <p14:creationId xmlns:p14="http://schemas.microsoft.com/office/powerpoint/2010/main" val="57875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DAA4-1D5D-4D02-B254-425EEFF1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from the Architecture Study (TR 38.821 Sec. 9.3)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E9A80-89FB-41A8-89BA-8623B6C594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“No showstoppers to support any identified architecture option”, </a:t>
            </a:r>
            <a:r>
              <a:rPr lang="en-US" b="1" dirty="0">
                <a:solidFill>
                  <a:srgbClr val="FF0000"/>
                </a:solidFill>
              </a:rPr>
              <a:t>but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“In case, the architecture option based on relay-like architecture (IAB) needs to be supported in non-terrestrial networks, further study will be needed.”</a:t>
            </a:r>
          </a:p>
          <a:p>
            <a:pPr lvl="1"/>
            <a:r>
              <a:rPr lang="en-US" dirty="0"/>
              <a:t>“No specific issues have been identified to support the split regenerative payload case (gNB-DU on board); some protocol adaptation may be needed in a potential normative phase. “</a:t>
            </a:r>
          </a:p>
          <a:p>
            <a:r>
              <a:rPr lang="en-US" b="1" dirty="0">
                <a:solidFill>
                  <a:srgbClr val="FF0000"/>
                </a:solidFill>
              </a:rPr>
              <a:t>In other words, the only regenerative architecture which can be truly considered applicable “out of the box”  is the one with gNB on board</a:t>
            </a:r>
          </a:p>
        </p:txBody>
      </p:sp>
    </p:spTree>
    <p:extLst>
      <p:ext uri="{BB962C8B-B14F-4D97-AF65-F5344CB8AC3E}">
        <p14:creationId xmlns:p14="http://schemas.microsoft.com/office/powerpoint/2010/main" val="2267828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Considerations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3944793" cy="4048126"/>
          </a:xfrm>
        </p:spPr>
        <p:txBody>
          <a:bodyPr>
            <a:normAutofit/>
          </a:bodyPr>
          <a:lstStyle/>
          <a:p>
            <a:r>
              <a:rPr lang="en-US" dirty="0"/>
              <a:t>Future scenarios may require even more flexibility, higher data rates for NTN</a:t>
            </a:r>
          </a:p>
          <a:p>
            <a:r>
              <a:rPr lang="en-US" dirty="0"/>
              <a:t>Xn functionality within the NTN itself is likely to become beneficial</a:t>
            </a:r>
            <a:endParaRPr lang="en-US" dirty="0">
              <a:solidFill>
                <a:srgbClr val="00B0F0"/>
              </a:solidFill>
            </a:endParaRPr>
          </a:p>
          <a:p>
            <a:pPr lvl="1"/>
            <a:r>
              <a:rPr lang="en-US" dirty="0"/>
              <a:t>e.g. Inter-satellite mobility, DC, resource coordination, load management – existing Xn functions can be leveraged</a:t>
            </a:r>
          </a:p>
          <a:p>
            <a:r>
              <a:rPr lang="en-US" b="1" dirty="0">
                <a:solidFill>
                  <a:srgbClr val="FF0000"/>
                </a:solidFill>
              </a:rPr>
              <a:t>An architecture which enables ISL is arguably more future-proof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B465F61-8AFA-4F4A-B98A-06527276C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192138"/>
              </p:ext>
            </p:extLst>
          </p:nvPr>
        </p:nvGraphicFramePr>
        <p:xfrm>
          <a:off x="4250683" y="1769775"/>
          <a:ext cx="7754689" cy="350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9782117" imgH="4410175" progId="Visio.Drawing.15">
                  <p:embed/>
                </p:oleObj>
              </mc:Choice>
              <mc:Fallback>
                <p:oleObj name="Visio" r:id="rId4" imgW="9782117" imgH="4410175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B465F61-8AFA-4F4A-B98A-06527276C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0683" y="1769775"/>
                        <a:ext cx="7754689" cy="3500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2572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01675-EB0D-4B3F-B601-D2FBEAE3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Considerations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E55C8-B826-45B0-A12C-086409F7FF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gNB on board enables inter-satellite interfaces “out of the box”, gNB-DU on board and IAB-like do not</a:t>
            </a:r>
          </a:p>
          <a:p>
            <a:pPr lvl="1"/>
            <a:r>
              <a:rPr lang="en-US" dirty="0"/>
              <a:t>Current CU-DU hierarchy precludes an inter-gNB-DU interface</a:t>
            </a:r>
          </a:p>
          <a:p>
            <a:r>
              <a:rPr lang="en-US" dirty="0"/>
              <a:t>Current CU-DU split in NG-RAN architecture relies on F1, which was not designed to be set up and torn down on the fly</a:t>
            </a:r>
          </a:p>
          <a:p>
            <a:pPr lvl="1"/>
            <a:r>
              <a:rPr lang="en-US" dirty="0"/>
              <a:t>i.e. there is currently no standards support for gNB-DU to “roam” across gNB-CUs, although implementation-based solutions are not precluded</a:t>
            </a:r>
          </a:p>
          <a:p>
            <a:r>
              <a:rPr lang="en-US" dirty="0"/>
              <a:t>Implementation-wise, the difference in payload complexity between gNB on board and gNB-DU on board is not expected to be significant</a:t>
            </a:r>
          </a:p>
          <a:p>
            <a:pPr lvl="1"/>
            <a:r>
              <a:rPr lang="en-US" dirty="0"/>
              <a:t>The main complexity resides in the gNB-DU: carving out the gNB-CU from the payload gives no clear advantage</a:t>
            </a:r>
          </a:p>
          <a:p>
            <a:r>
              <a:rPr lang="en-US" dirty="0"/>
              <a:t>Similar considerations can be applied to HAPS (see dedicated contribution in RP-212263)</a:t>
            </a:r>
          </a:p>
        </p:txBody>
      </p:sp>
    </p:spTree>
    <p:extLst>
      <p:ext uri="{BB962C8B-B14F-4D97-AF65-F5344CB8AC3E}">
        <p14:creationId xmlns:p14="http://schemas.microsoft.com/office/powerpoint/2010/main" val="3422058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0973060" cy="4650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If NTN work is to be approved as part of Rel-18:</a:t>
            </a:r>
          </a:p>
          <a:p>
            <a:pPr marL="640800" lvl="1" indent="-457200">
              <a:buFont typeface="+mj-lt"/>
              <a:buAutoNum type="arabicParenR"/>
            </a:pPr>
            <a:r>
              <a:rPr lang="en-US" b="1" dirty="0">
                <a:solidFill>
                  <a:srgbClr val="FF0000"/>
                </a:solidFill>
              </a:rPr>
              <a:t>There is no need for further study to down-select the architecture (this was already done in Rel-16 – we should respect the conclusions of TR 38.821)</a:t>
            </a:r>
          </a:p>
          <a:p>
            <a:pPr marL="640800" lvl="1" indent="-457200">
              <a:buFont typeface="+mj-lt"/>
              <a:buAutoNum type="arabicParenR"/>
            </a:pPr>
            <a:r>
              <a:rPr lang="en-US" b="1" dirty="0">
                <a:solidFill>
                  <a:srgbClr val="FF0000"/>
                </a:solidFill>
              </a:rPr>
              <a:t>Regenerative architecture with gNB on board should be the regenerative architecture of choice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04952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E4E7FB50-26A1-487D-A436-F1BD1863FFF3}">
  <ds:schemaRefs/>
</ds:datastoreItem>
</file>

<file path=customXml/itemProps11.xml><?xml version="1.0" encoding="utf-8"?>
<ds:datastoreItem xmlns:ds="http://schemas.openxmlformats.org/officeDocument/2006/customXml" ds:itemID="{A36F808C-441A-4B60-8BDB-B58606090C70}">
  <ds:schemaRefs/>
</ds:datastoreItem>
</file>

<file path=customXml/itemProps12.xml><?xml version="1.0" encoding="utf-8"?>
<ds:datastoreItem xmlns:ds="http://schemas.openxmlformats.org/officeDocument/2006/customXml" ds:itemID="{E1B7AB77-A0F8-4242-86CF-5CACA492F8DC}">
  <ds:schemaRefs/>
</ds:datastoreItem>
</file>

<file path=customXml/itemProps13.xml><?xml version="1.0" encoding="utf-8"?>
<ds:datastoreItem xmlns:ds="http://schemas.openxmlformats.org/officeDocument/2006/customXml" ds:itemID="{39972605-2923-4F18-8335-2020F516B355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07958A4E-FAB1-42E4-B6B5-29B01F63F87B}">
  <ds:schemaRefs/>
</ds:datastoreItem>
</file>

<file path=customXml/itemProps5.xml><?xml version="1.0" encoding="utf-8"?>
<ds:datastoreItem xmlns:ds="http://schemas.openxmlformats.org/officeDocument/2006/customXml" ds:itemID="{B9AEDDE3-EA02-4A8F-B8F8-0606A0AA45FC}">
  <ds:schemaRefs/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282</TotalTime>
  <Words>669</Words>
  <Application>Microsoft Office PowerPoint</Application>
  <PresentationFormat>Widescreen</PresentationFormat>
  <Paragraphs>47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Ericsson Hilda Light</vt:lpstr>
      <vt:lpstr>Ericsson Hilda</vt:lpstr>
      <vt:lpstr>Ericsson Technical Icons</vt:lpstr>
      <vt:lpstr>Arial</vt:lpstr>
      <vt:lpstr>PresentationTemplate2017</vt:lpstr>
      <vt:lpstr>Visio</vt:lpstr>
      <vt:lpstr>Regenerative Architecture for NTN in Rel-18</vt:lpstr>
      <vt:lpstr>Summary</vt:lpstr>
      <vt:lpstr>Status of NTN Architecture Discussions (from RP-211658) </vt:lpstr>
      <vt:lpstr>NTN Architecture Study in Rel-16 (TR 38.821)</vt:lpstr>
      <vt:lpstr>Conclusions from the Architecture Study (TR 38.821 Sec. 9.3)</vt:lpstr>
      <vt:lpstr>Additional Considerations (1)</vt:lpstr>
      <vt:lpstr>Additional Considerations (2)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Ericsson User</cp:lastModifiedBy>
  <cp:revision>241</cp:revision>
  <dcterms:created xsi:type="dcterms:W3CDTF">2019-04-23T15:12:54Z</dcterms:created>
  <dcterms:modified xsi:type="dcterms:W3CDTF">2021-09-06T14:24:30Z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